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7010400" cy="9296400"/>
  <p:embeddedFontLst>
    <p:embeddedFont>
      <p:font typeface="Encode Sans Black"/>
      <p:bold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font" Target="fonts/EncodeSansBlack-bold.fnt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6" name="Google Shape;3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560699" y="1640263"/>
            <a:ext cx="8022601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MRAM: Coronavirus Edition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March,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6" y="1167124"/>
            <a:ext cx="7557843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“Coronavirus” =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SARS-CoV-2 (the virus) = COVID-19 (the disease)</a:t>
            </a:r>
            <a:endParaRPr/>
          </a:p>
        </p:txBody>
      </p:sp>
      <p:sp>
        <p:nvSpPr>
          <p:cNvPr id="60" name="Google Shape;60;p12"/>
          <p:cNvSpPr txBox="1"/>
          <p:nvPr/>
        </p:nvSpPr>
        <p:spPr>
          <a:xfrm>
            <a:off x="671756" y="6040506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Text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" y="1590675"/>
            <a:ext cx="6972300" cy="3676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cake&#10;&#10;Description automatically generated" id="68" name="Google Shape;6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19250" y="1485900"/>
            <a:ext cx="59055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</a:pPr>
            <a:r>
              <a:rPr lang="en-US"/>
              <a:t>Operations – our research is not “closed”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</a:pPr>
            <a:r>
              <a:rPr lang="en-US" sz="4800"/>
              <a:t>Business, Academic </a:t>
            </a:r>
            <a:r>
              <a:rPr i="1" lang="en-US" sz="4800" u="sng">
                <a:solidFill>
                  <a:srgbClr val="D4AD53"/>
                </a:solidFill>
              </a:rPr>
              <a:t>and</a:t>
            </a:r>
            <a:r>
              <a:rPr i="1" lang="en-US" sz="4800" u="sng"/>
              <a:t> </a:t>
            </a:r>
            <a:r>
              <a:rPr i="1" lang="en-US" sz="4800" u="sng">
                <a:solidFill>
                  <a:srgbClr val="D4AD53"/>
                </a:solidFill>
              </a:rPr>
              <a:t>Research</a:t>
            </a:r>
            <a:r>
              <a:rPr lang="en-US" sz="4800"/>
              <a:t> Continuity Plan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Text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" y="1590675"/>
            <a:ext cx="6972300" cy="3676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cake&#10;&#10;Description automatically generated" id="82" name="Google Shape;8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19250" y="2140589"/>
            <a:ext cx="59055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xit" presetID="10" presetSubtype="0">
                                  <p:stCondLst>
                                    <p:cond delay="2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Carol Rhodes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rPr lang="en-US" sz="1800"/>
              <a:t>Director, Office of Sponsored Programs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Katia Harb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rPr lang="en-US" sz="1800"/>
              <a:t>Senior Director, Environmental Health and Safety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Andra Sawyer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rPr lang="en-US" sz="1800"/>
              <a:t>Assistant Director, Research Compliance and Operations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Karen Moe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rPr lang="en-US" sz="1800"/>
              <a:t>Director, Human Subjects Division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