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finance.uw.edu/travel/ChangeCancellationTrave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inance.uw.edu/pafc/Travel_COVID-19" TargetMode="External"/><Relationship Id="rId4" Type="http://schemas.openxmlformats.org/officeDocument/2006/relationships/hyperlink" Target="https://www.nsf.gov/pubs/2020/nsf20053/nsf20053.jsp" TargetMode="External"/><Relationship Id="rId5" Type="http://schemas.openxmlformats.org/officeDocument/2006/relationships/hyperlink" Target="https://grants.nih.gov/grants/guide/notice-files/NOT-OD-20-083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inance.uw.edu/travel/ChangeCancellationTravel" TargetMode="External"/><Relationship Id="rId4" Type="http://schemas.openxmlformats.org/officeDocument/2006/relationships/hyperlink" Target="https://finance.uw.edu/travel/PolicyAccountability#Department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pafc/travel#Commercial_Air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hr.uw.edu/coronavirus" TargetMode="External"/><Relationship Id="rId4" Type="http://schemas.openxmlformats.org/officeDocument/2006/relationships/hyperlink" Target="mailto:gcafco@uw.edu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gcahelp@uw.ed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training/c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1724094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COVID-19:</a:t>
            </a:r>
            <a:br>
              <a:rPr lang="en-US" sz="5400"/>
            </a:br>
            <a:r>
              <a:rPr lang="en-US" sz="5400"/>
              <a:t>Cancelled Travel Expenditures</a:t>
            </a:r>
            <a:br>
              <a:rPr lang="en-US" sz="5400"/>
            </a:br>
            <a:r>
              <a:rPr lang="en-US" sz="5400"/>
              <a:t>GCA/PAFC Operations</a:t>
            </a:r>
            <a:br>
              <a:rPr lang="en-US" sz="5400"/>
            </a:br>
            <a:r>
              <a:rPr lang="en-US" sz="5400"/>
              <a:t>CORE Training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143000" y="4345354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Andra Sawyer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Assistant Director, Post Award Fiscal Compliance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Cancelled Travel due to COVID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There is no change in any UW or Federal Government Travel policies as a result of COVID-19.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en-US" sz="2700"/>
              <a:t>For non-Sponsored Award travel, consult the </a:t>
            </a:r>
            <a:r>
              <a:rPr lang="en-US" sz="2700" u="sng">
                <a:solidFill>
                  <a:schemeClr val="hlink"/>
                </a:solidFill>
                <a:hlinkClick r:id="rId3"/>
              </a:rPr>
              <a:t>UW Travel webpage</a:t>
            </a:r>
            <a:r>
              <a:rPr lang="en-US" sz="2700"/>
              <a:t> on travel cancellation.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Cancelled Travel due to COVID – Sponsored Award Travel: 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Award and Sponsor-specific requirements should be followed. 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In the absence of Award or Sponsor requirements then the UW Travel Policies apply. 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Summary of Sponsored Award Travel under COVID-19: </a:t>
            </a:r>
            <a:r>
              <a:rPr lang="en-US" sz="2590" u="sng">
                <a:solidFill>
                  <a:schemeClr val="hlink"/>
                </a:solidFill>
                <a:hlinkClick r:id="rId3"/>
              </a:rPr>
              <a:t>https://finance.uw.edu/pafc/Travel_COVID-19</a:t>
            </a:r>
            <a:r>
              <a:rPr lang="en-US" sz="2590"/>
              <a:t>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PAFC is monitoring the federal government websites and </a:t>
            </a:r>
            <a:r>
              <a:rPr lang="en-US" sz="2590"/>
              <a:t>listservs</a:t>
            </a:r>
            <a:r>
              <a:rPr lang="en-US" sz="2590"/>
              <a:t>. Updated information will be added to this webpage.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Latest from NSF: </a:t>
            </a:r>
            <a:r>
              <a:rPr lang="en-US" sz="2220" u="sng">
                <a:solidFill>
                  <a:schemeClr val="hlink"/>
                </a:solidFill>
                <a:hlinkClick r:id="rId4"/>
              </a:rPr>
              <a:t>https://www.nsf.gov/pubs/2020/nsf20053/nsf20053.jsp</a:t>
            </a:r>
            <a:endParaRPr sz="2220"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Latest from NIH: </a:t>
            </a:r>
            <a:r>
              <a:rPr lang="en-US" sz="2220" u="sng">
                <a:solidFill>
                  <a:schemeClr val="hlink"/>
                </a:solidFill>
                <a:hlinkClick r:id="rId5"/>
              </a:rPr>
              <a:t>https://grants.nih.gov/grants/guide/notice-files/NOT-OD-20-083.html</a:t>
            </a:r>
            <a:endParaRPr sz="222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UW Travel Policies – Cancelled Travel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Every effort should be made to obtain a full or partial refund from the vendor (airline, hotel, conference organizer, car rental, etc.).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Any refunds should be refunded to the same budget that the expense was paid from.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If a refund cannot be obtained, then per </a:t>
            </a:r>
            <a:r>
              <a:rPr lang="en-US" sz="2380" u="sng">
                <a:solidFill>
                  <a:schemeClr val="hlink"/>
                </a:solidFill>
                <a:hlinkClick r:id="rId3"/>
              </a:rPr>
              <a:t>UW Policy</a:t>
            </a:r>
            <a:r>
              <a:rPr lang="en-US" sz="2380"/>
              <a:t> the unrefundable amount can be charged to the Sponsored Award for the following reasons: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Cancelled conference/meeting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Airline cancelled flight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Death of a family member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Traveler’s illness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Department determination that the </a:t>
            </a:r>
            <a:r>
              <a:rPr lang="en-US" sz="2040" u="sng">
                <a:solidFill>
                  <a:schemeClr val="hlink"/>
                </a:solidFill>
                <a:hlinkClick r:id="rId4"/>
              </a:rPr>
              <a:t>health/safety of the traveler is at risk</a:t>
            </a:r>
            <a:r>
              <a:rPr lang="en-US" sz="2040"/>
              <a:t> and the travel should thus be cancelled. Concerns about traveling due to the COVID-19 virus would fall under this category.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UW Travel Policies… continued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628650" y="2226469"/>
            <a:ext cx="7886700" cy="3470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Supporting documentation should be added to the transaction and should include the following:</a:t>
            </a:r>
            <a:endParaRPr/>
          </a:p>
          <a:p>
            <a:pPr indent="-385763" lvl="0" marL="385763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en-US" sz="2380"/>
              <a:t>Efforts made to obtain a full refund</a:t>
            </a:r>
            <a:endParaRPr/>
          </a:p>
          <a:p>
            <a:pPr indent="-385763" lvl="0" marL="385763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Calibri"/>
              <a:buAutoNum type="arabicPeriod"/>
            </a:pPr>
            <a:r>
              <a:rPr lang="en-US" sz="2380"/>
              <a:t>The reason, from the list provided above, for the cancellation. For health/safety reasons: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if the Department, School or College has cancelled all travel, then attach a copy of the cancellation notification. Please do not just include a link to a webpage as </a:t>
            </a:r>
            <a:r>
              <a:rPr lang="en-US" sz="2040"/>
              <a:t>web pages</a:t>
            </a:r>
            <a:r>
              <a:rPr lang="en-US" sz="2040"/>
              <a:t> may be removed once the health/safety situation has been resolved.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if the individual is cancelling the travel due to individual concerns, then there needs to be documented approval from the Department.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Airfare on Federal Awards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Unused non-refundable airfare purchases are not an allowable expense. 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See PAFC: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https://finance.uw.edu/pafc/travel#Commercial_Air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Change or cancellation on refundable/changeable tickets are an allowable expense.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Thus, if a cancelled trip included the purchase of non-refundable airline ticket, the cost of that non-refundable ticket is not an allowable expense on a Sponsored Award. Even for COVID-19.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Allowable Costs on Sponsored Awards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Please consult HR for all questions on how to handle leave, sick time, telecommuting, etc. due to COVID-19.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https://hr.uw.edu/coronavirus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Please read any announcements or updates from the federal government very carefully as the language can be confusing/lack clarity.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Please consult PAFC if you have any questions on allowable costs on Sponsored Awards: </a:t>
            </a:r>
            <a:endParaRPr/>
          </a:p>
          <a:p>
            <a:pPr indent="0" lvl="1" marL="3429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gcafco@uw.edu</a:t>
            </a:r>
            <a:endParaRPr/>
          </a:p>
          <a:p>
            <a:pPr indent="0" lvl="1" marL="3429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Andra Sawyer: 685-8902</a:t>
            </a:r>
            <a:endParaRPr/>
          </a:p>
          <a:p>
            <a:pPr indent="0" lvl="1" marL="3429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Matt Gardner: 543-2610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Research Compliance Office (RCO) Business Continuity: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PAFC and GCA staff may be working from home but will continue operations as best as possible.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GCA main phone line may be closed as we explore remote work options for incoming and outgoing calls. In lieu of a phone call….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We encourage use of GrantTracker or and email (</a:t>
            </a:r>
            <a:r>
              <a:rPr lang="en-US" sz="2590" u="sng">
                <a:solidFill>
                  <a:schemeClr val="hlink"/>
                </a:solidFill>
                <a:hlinkClick r:id="rId3"/>
              </a:rPr>
              <a:t>gcahelp@uw.edu</a:t>
            </a:r>
            <a:r>
              <a:rPr lang="en-US" sz="2590"/>
              <a:t>). These systems are continuously monitored throughout the workday.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Urgent requests will be triaged appropriately.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Mailing physical documents to Sponsors (e.g. financial reports and invoices) may be delayed in the event of working remotely.</a:t>
            </a:r>
            <a:endParaRPr/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CORE Training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Spring Quarter classes have been scheduled.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CORE team working on accommodating the current reality of encouraged telecommuting.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More information from CORE will be coming as adjustments are made.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https://www.washington.edu/research/training/core/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