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60" r:id="rId3"/>
    <p:sldMasterId id="214748366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10" Type="http://schemas.openxmlformats.org/officeDocument/2006/relationships/slide" Target="slides/slide5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2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2"/>
          <p:cNvSpPr txBox="1"/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12"/>
          <p:cNvSpPr/>
          <p:nvPr>
            <p:ph idx="2" type="pic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3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3"/>
          <p:cNvSpPr txBox="1"/>
          <p:nvPr>
            <p:ph idx="1" type="body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3" name="Google Shape;83;p13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13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13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4"/>
          <p:cNvSpPr txBox="1"/>
          <p:nvPr>
            <p:ph type="title"/>
          </p:nvPr>
        </p:nvSpPr>
        <p:spPr>
          <a:xfrm rot="5400000">
            <a:off x="4623593" y="2285206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14"/>
          <p:cNvSpPr txBox="1"/>
          <p:nvPr>
            <p:ph idx="1" type="body"/>
          </p:nvPr>
        </p:nvSpPr>
        <p:spPr>
          <a:xfrm rot="5400000">
            <a:off x="623093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9" name="Google Shape;89;p14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14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14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" type="body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2" type="body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5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/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" type="subTitle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39" name="Google Shape;39;p6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6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6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7"/>
          <p:cNvSpPr txBox="1"/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7"/>
          <p:cNvSpPr txBox="1"/>
          <p:nvPr>
            <p:ph idx="1" type="body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5" name="Google Shape;45;p7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7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8"/>
          <p:cNvSpPr txBox="1"/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8"/>
          <p:cNvSpPr txBox="1"/>
          <p:nvPr>
            <p:ph idx="1" type="body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1" name="Google Shape;51;p8"/>
          <p:cNvSpPr txBox="1"/>
          <p:nvPr>
            <p:ph idx="2" type="body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3" type="body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3" name="Google Shape;53;p8"/>
          <p:cNvSpPr txBox="1"/>
          <p:nvPr>
            <p:ph idx="4" type="body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4" name="Google Shape;54;p8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8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8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9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0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0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10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1"/>
          <p:cNvSpPr txBox="1"/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1"/>
          <p:cNvSpPr txBox="1"/>
          <p:nvPr>
            <p:ph idx="1" type="body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9" name="Google Shape;69;p11"/>
          <p:cNvSpPr txBox="1"/>
          <p:nvPr>
            <p:ph idx="2" type="body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70" name="Google Shape;70;p11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Layout" Target="../slideLayouts/slideLayout3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5.xml"/><Relationship Id="rId11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1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10.xml"/><Relationship Id="rId5" Type="http://schemas.openxmlformats.org/officeDocument/2006/relationships/slideLayout" Target="../slideLayouts/slideLayout6.xml"/><Relationship Id="rId6" Type="http://schemas.openxmlformats.org/officeDocument/2006/relationships/slideLayout" Target="../slideLayouts/slideLayout7.xml"/><Relationship Id="rId7" Type="http://schemas.openxmlformats.org/officeDocument/2006/relationships/slideLayout" Target="../slideLayouts/slideLayout8.xml"/><Relationship Id="rId8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9" name="Google Shape;19;p3"/>
          <p:cNvSpPr txBox="1"/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" name="Google Shape;20;p3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" name="Google Shape;21;p3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jpg"/><Relationship Id="rId4" Type="http://schemas.openxmlformats.org/officeDocument/2006/relationships/image" Target="../media/image1.jpg"/><Relationship Id="rId5" Type="http://schemas.openxmlformats.org/officeDocument/2006/relationships/image" Target="../media/image3.jpg"/><Relationship Id="rId6" Type="http://schemas.openxmlformats.org/officeDocument/2006/relationships/image" Target="../media/image5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dk1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picture containing table&#10;&#10;Description automatically generated" id="97" name="Google Shape;97;p15"/>
          <p:cNvPicPr preferRelativeResize="0"/>
          <p:nvPr/>
        </p:nvPicPr>
        <p:blipFill rotWithShape="1">
          <a:blip r:embed="rId3">
            <a:alphaModFix/>
          </a:blip>
          <a:srcRect b="0" l="2271" r="29544" t="9091"/>
          <a:stretch/>
        </p:blipFill>
        <p:spPr>
          <a:xfrm>
            <a:off x="20" y="10"/>
            <a:ext cx="9143980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5"/>
          <p:cNvSpPr/>
          <p:nvPr/>
        </p:nvSpPr>
        <p:spPr>
          <a:xfrm rot="-5400000">
            <a:off x="2275867" y="-10136"/>
            <a:ext cx="4592270" cy="9144001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21000">
                <a:srgbClr val="000000">
                  <a:alpha val="29803"/>
                </a:srgbClr>
              </a:gs>
              <a:gs pos="35000">
                <a:srgbClr val="000000">
                  <a:alpha val="45882"/>
                </a:srgbClr>
              </a:gs>
              <a:gs pos="100000">
                <a:srgbClr val="000000">
                  <a:alpha val="89803"/>
                </a:srgbClr>
              </a:gs>
            </a:gsLst>
            <a:lin ang="10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15"/>
          <p:cNvSpPr txBox="1"/>
          <p:nvPr>
            <p:ph type="ctrTitle"/>
          </p:nvPr>
        </p:nvSpPr>
        <p:spPr>
          <a:xfrm>
            <a:off x="303414" y="3091928"/>
            <a:ext cx="6808922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700"/>
              <a:buFont typeface="Calibri"/>
              <a:buNone/>
            </a:pPr>
            <a:r>
              <a:rPr lang="en-US" sz="5700"/>
              <a:t>And Human Subjects Research</a:t>
            </a:r>
            <a:endParaRPr/>
          </a:p>
        </p:txBody>
      </p:sp>
      <p:sp>
        <p:nvSpPr>
          <p:cNvPr id="100" name="Google Shape;100;p15"/>
          <p:cNvSpPr/>
          <p:nvPr/>
        </p:nvSpPr>
        <p:spPr>
          <a:xfrm>
            <a:off x="0" y="5575039"/>
            <a:ext cx="7339422" cy="685800"/>
          </a:xfrm>
          <a:prstGeom prst="roundRect">
            <a:avLst>
              <a:gd fmla="val 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15"/>
          <p:cNvSpPr txBox="1"/>
          <p:nvPr>
            <p:ph idx="1" type="subTitle"/>
          </p:nvPr>
        </p:nvSpPr>
        <p:spPr>
          <a:xfrm>
            <a:off x="303414" y="5624945"/>
            <a:ext cx="6808922" cy="5929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None/>
            </a:pPr>
            <a:r>
              <a:rPr lang="en-US" sz="1300"/>
              <a:t>Karen Moe, Director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300"/>
              <a:buNone/>
            </a:pPr>
            <a:r>
              <a:rPr lang="en-US" sz="1300"/>
              <a:t>Human Subjects Division        March 12, 2020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6"/>
          <p:cNvSpPr txBox="1"/>
          <p:nvPr>
            <p:ph type="title"/>
          </p:nvPr>
        </p:nvSpPr>
        <p:spPr>
          <a:xfrm>
            <a:off x="628650" y="832611"/>
            <a:ext cx="7886700" cy="39077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en-US"/>
              <a:t>HSD and the IRB are fully operational</a:t>
            </a:r>
            <a:endParaRPr/>
          </a:p>
        </p:txBody>
      </p:sp>
      <p:grpSp>
        <p:nvGrpSpPr>
          <p:cNvPr id="107" name="Google Shape;107;p16"/>
          <p:cNvGrpSpPr/>
          <p:nvPr/>
        </p:nvGrpSpPr>
        <p:grpSpPr>
          <a:xfrm>
            <a:off x="2447823" y="1767882"/>
            <a:ext cx="5897355" cy="4062808"/>
            <a:chOff x="99322" y="0"/>
            <a:chExt cx="5897355" cy="4062808"/>
          </a:xfrm>
        </p:grpSpPr>
        <p:sp>
          <p:nvSpPr>
            <p:cNvPr id="108" name="Google Shape;108;p16"/>
            <p:cNvSpPr/>
            <p:nvPr/>
          </p:nvSpPr>
          <p:spPr>
            <a:xfrm>
              <a:off x="2537722" y="0"/>
              <a:ext cx="3458955" cy="944562"/>
            </a:xfrm>
            <a:prstGeom prst="rightArrow">
              <a:avLst>
                <a:gd fmla="val 75000" name="adj1"/>
                <a:gd fmla="val 50000" name="adj2"/>
              </a:avLst>
            </a:prstGeom>
            <a:solidFill>
              <a:srgbClr val="CCD3EA">
                <a:alpha val="89803"/>
              </a:srgbClr>
            </a:solidFill>
            <a:ln cap="flat" cmpd="sng" w="12700">
              <a:solidFill>
                <a:srgbClr val="CCD3EA">
                  <a:alpha val="89803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Google Shape;109;p16"/>
            <p:cNvSpPr txBox="1"/>
            <p:nvPr/>
          </p:nvSpPr>
          <p:spPr>
            <a:xfrm>
              <a:off x="2537722" y="118070"/>
              <a:ext cx="3104744" cy="70842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7775" lIns="17775" spcFirstLastPara="1" rIns="17775" wrap="square" tIns="17775">
              <a:noAutofit/>
            </a:bodyPr>
            <a:lstStyle/>
            <a:p>
              <a:pPr indent="-285750" lvl="1" marL="28575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Calibri"/>
                <a:buChar char="•"/>
              </a:pPr>
              <a:r>
                <a:rPr b="0" i="0" lang="en-US" sz="2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Working remotely</a:t>
              </a:r>
              <a:endParaRPr/>
            </a:p>
          </p:txBody>
        </p:sp>
        <p:sp>
          <p:nvSpPr>
            <p:cNvPr id="110" name="Google Shape;110;p16"/>
            <p:cNvSpPr/>
            <p:nvPr/>
          </p:nvSpPr>
          <p:spPr>
            <a:xfrm>
              <a:off x="99322" y="1190"/>
              <a:ext cx="2438400" cy="944562"/>
            </a:xfrm>
            <a:prstGeom prst="roundRect">
              <a:avLst>
                <a:gd fmla="val 16667" name="adj"/>
              </a:avLst>
            </a:prstGeom>
            <a:solidFill>
              <a:srgbClr val="4372C3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16"/>
            <p:cNvSpPr txBox="1"/>
            <p:nvPr/>
          </p:nvSpPr>
          <p:spPr>
            <a:xfrm>
              <a:off x="145432" y="47300"/>
              <a:ext cx="2346180" cy="85234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9525" lIns="99050" spcFirstLastPara="1" rIns="99050" wrap="square" tIns="495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600"/>
                <a:buFont typeface="Calibri"/>
                <a:buNone/>
              </a:pPr>
              <a:r>
                <a:rPr b="0" i="0" lang="en-US" sz="26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HSD Staff</a:t>
              </a:r>
              <a:endParaRPr/>
            </a:p>
          </p:txBody>
        </p:sp>
        <p:sp>
          <p:nvSpPr>
            <p:cNvPr id="112" name="Google Shape;112;p16"/>
            <p:cNvSpPr/>
            <p:nvPr/>
          </p:nvSpPr>
          <p:spPr>
            <a:xfrm>
              <a:off x="2537722" y="970765"/>
              <a:ext cx="3458955" cy="944562"/>
            </a:xfrm>
            <a:prstGeom prst="rightArrow">
              <a:avLst>
                <a:gd fmla="val 75000" name="adj1"/>
                <a:gd fmla="val 50000" name="adj2"/>
              </a:avLst>
            </a:prstGeom>
            <a:solidFill>
              <a:srgbClr val="CCD3EA">
                <a:alpha val="89803"/>
              </a:srgbClr>
            </a:solidFill>
            <a:ln cap="flat" cmpd="sng" w="12700">
              <a:solidFill>
                <a:srgbClr val="CCD3EA">
                  <a:alpha val="89803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16"/>
            <p:cNvSpPr txBox="1"/>
            <p:nvPr/>
          </p:nvSpPr>
          <p:spPr>
            <a:xfrm>
              <a:off x="2537722" y="1088835"/>
              <a:ext cx="3104744" cy="70842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7775" lIns="17775" spcFirstLastPara="1" rIns="17775" wrap="square" tIns="17775">
              <a:noAutofit/>
            </a:bodyPr>
            <a:lstStyle/>
            <a:p>
              <a:pPr indent="-285750" lvl="1" marL="28575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Calibri"/>
                <a:buChar char="•"/>
              </a:pPr>
              <a:r>
                <a:rPr b="0" i="0" lang="en-US" sz="2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Held remotely</a:t>
              </a:r>
              <a:endParaRPr/>
            </a:p>
          </p:txBody>
        </p:sp>
        <p:sp>
          <p:nvSpPr>
            <p:cNvPr id="114" name="Google Shape;114;p16"/>
            <p:cNvSpPr/>
            <p:nvPr/>
          </p:nvSpPr>
          <p:spPr>
            <a:xfrm>
              <a:off x="99322" y="1040209"/>
              <a:ext cx="2438400" cy="944562"/>
            </a:xfrm>
            <a:prstGeom prst="roundRect">
              <a:avLst>
                <a:gd fmla="val 16667" name="adj"/>
              </a:avLst>
            </a:prstGeom>
            <a:solidFill>
              <a:srgbClr val="4372C3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16"/>
            <p:cNvSpPr txBox="1"/>
            <p:nvPr/>
          </p:nvSpPr>
          <p:spPr>
            <a:xfrm>
              <a:off x="145432" y="1086319"/>
              <a:ext cx="2346180" cy="85234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9525" lIns="99050" spcFirstLastPara="1" rIns="99050" wrap="square" tIns="495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600"/>
                <a:buFont typeface="Calibri"/>
                <a:buNone/>
              </a:pPr>
              <a:r>
                <a:rPr b="0" i="0" lang="en-US" sz="26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IRB meetings</a:t>
              </a:r>
              <a:endParaRPr/>
            </a:p>
          </p:txBody>
        </p:sp>
        <p:sp>
          <p:nvSpPr>
            <p:cNvPr id="116" name="Google Shape;116;p16"/>
            <p:cNvSpPr/>
            <p:nvPr/>
          </p:nvSpPr>
          <p:spPr>
            <a:xfrm>
              <a:off x="2537722" y="2009783"/>
              <a:ext cx="3458955" cy="944562"/>
            </a:xfrm>
            <a:prstGeom prst="rightArrow">
              <a:avLst>
                <a:gd fmla="val 75000" name="adj1"/>
                <a:gd fmla="val 50000" name="adj2"/>
              </a:avLst>
            </a:prstGeom>
            <a:solidFill>
              <a:srgbClr val="CCD3EA">
                <a:alpha val="89803"/>
              </a:srgbClr>
            </a:solidFill>
            <a:ln cap="flat" cmpd="sng" w="12700">
              <a:solidFill>
                <a:srgbClr val="CCD3EA">
                  <a:alpha val="89803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16"/>
            <p:cNvSpPr txBox="1"/>
            <p:nvPr/>
          </p:nvSpPr>
          <p:spPr>
            <a:xfrm>
              <a:off x="2537722" y="2127853"/>
              <a:ext cx="3104744" cy="70842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700" lIns="12700" spcFirstLastPara="1" rIns="12700" wrap="square" tIns="12700">
              <a:noAutofit/>
            </a:bodyPr>
            <a:lstStyle/>
            <a:p>
              <a:pPr indent="-228600" lvl="1" marL="2286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Calibri"/>
                <a:buChar char="•"/>
              </a:pPr>
              <a:r>
                <a:rPr b="0" i="0" lang="en-US" sz="20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Message only; forwarded to hsdinfo@uw.edu</a:t>
              </a:r>
              <a:endParaRPr/>
            </a:p>
          </p:txBody>
        </p:sp>
        <p:sp>
          <p:nvSpPr>
            <p:cNvPr id="118" name="Google Shape;118;p16"/>
            <p:cNvSpPr/>
            <p:nvPr/>
          </p:nvSpPr>
          <p:spPr>
            <a:xfrm>
              <a:off x="99322" y="2079228"/>
              <a:ext cx="2438400" cy="944562"/>
            </a:xfrm>
            <a:prstGeom prst="roundRect">
              <a:avLst>
                <a:gd fmla="val 16667" name="adj"/>
              </a:avLst>
            </a:prstGeom>
            <a:solidFill>
              <a:srgbClr val="4372C3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16"/>
            <p:cNvSpPr txBox="1"/>
            <p:nvPr/>
          </p:nvSpPr>
          <p:spPr>
            <a:xfrm>
              <a:off x="145432" y="2125338"/>
              <a:ext cx="2346180" cy="85234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9525" lIns="99050" spcFirstLastPara="1" rIns="99050" wrap="square" tIns="495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00"/>
                </a:buClr>
                <a:buSzPts val="2600"/>
                <a:buFont typeface="Calibri"/>
                <a:buNone/>
              </a:pPr>
              <a:r>
                <a:rPr b="0" i="0" lang="en-US" sz="2600" u="none" cap="none" strike="noStrike">
                  <a:solidFill>
                    <a:srgbClr val="FFFF00"/>
                  </a:solidFill>
                  <a:latin typeface="Calibri"/>
                  <a:ea typeface="Calibri"/>
                  <a:cs typeface="Calibri"/>
                  <a:sym typeface="Calibri"/>
                </a:rPr>
                <a:t>Change</a:t>
              </a:r>
              <a:r>
                <a:rPr b="0" i="0" lang="en-US" sz="26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: Main phone line</a:t>
              </a:r>
              <a:endParaRPr/>
            </a:p>
          </p:txBody>
        </p:sp>
        <p:sp>
          <p:nvSpPr>
            <p:cNvPr id="120" name="Google Shape;120;p16"/>
            <p:cNvSpPr/>
            <p:nvPr/>
          </p:nvSpPr>
          <p:spPr>
            <a:xfrm>
              <a:off x="2537722" y="3048802"/>
              <a:ext cx="3458955" cy="944562"/>
            </a:xfrm>
            <a:prstGeom prst="rightArrow">
              <a:avLst>
                <a:gd fmla="val 75000" name="adj1"/>
                <a:gd fmla="val 50000" name="adj2"/>
              </a:avLst>
            </a:prstGeom>
            <a:solidFill>
              <a:srgbClr val="CCD3EA">
                <a:alpha val="89803"/>
              </a:srgbClr>
            </a:solidFill>
            <a:ln cap="flat" cmpd="sng" w="12700">
              <a:solidFill>
                <a:srgbClr val="CCD3EA">
                  <a:alpha val="89803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16"/>
            <p:cNvSpPr txBox="1"/>
            <p:nvPr/>
          </p:nvSpPr>
          <p:spPr>
            <a:xfrm>
              <a:off x="2537722" y="3166872"/>
              <a:ext cx="3104744" cy="70842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5225" lIns="15225" spcFirstLastPara="1" rIns="15225" wrap="square" tIns="15225">
              <a:noAutofit/>
            </a:bodyPr>
            <a:lstStyle/>
            <a:p>
              <a:pPr indent="-228600" lvl="1" marL="2286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Char char="•"/>
              </a:pPr>
              <a:r>
                <a:rPr b="0" i="0" lang="en-US" sz="2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Send by email, not mail or drop-off</a:t>
              </a:r>
              <a:endParaRPr/>
            </a:p>
          </p:txBody>
        </p:sp>
        <p:sp>
          <p:nvSpPr>
            <p:cNvPr id="122" name="Google Shape;122;p16"/>
            <p:cNvSpPr/>
            <p:nvPr/>
          </p:nvSpPr>
          <p:spPr>
            <a:xfrm>
              <a:off x="99322" y="3118246"/>
              <a:ext cx="2438400" cy="944562"/>
            </a:xfrm>
            <a:prstGeom prst="roundRect">
              <a:avLst>
                <a:gd fmla="val 16667" name="adj"/>
              </a:avLst>
            </a:prstGeom>
            <a:solidFill>
              <a:srgbClr val="4372C3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16"/>
            <p:cNvSpPr txBox="1"/>
            <p:nvPr/>
          </p:nvSpPr>
          <p:spPr>
            <a:xfrm>
              <a:off x="145432" y="3164356"/>
              <a:ext cx="2346180" cy="85234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9525" lIns="99050" spcFirstLastPara="1" rIns="99050" wrap="square" tIns="495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00"/>
                </a:buClr>
                <a:buSzPts val="2600"/>
                <a:buFont typeface="Calibri"/>
                <a:buNone/>
              </a:pPr>
              <a:r>
                <a:rPr b="0" i="0" lang="en-US" sz="2600" u="none" cap="none" strike="noStrike">
                  <a:solidFill>
                    <a:srgbClr val="FFFF00"/>
                  </a:solidFill>
                  <a:latin typeface="Calibri"/>
                  <a:ea typeface="Calibri"/>
                  <a:cs typeface="Calibri"/>
                  <a:sym typeface="Calibri"/>
                </a:rPr>
                <a:t>Change</a:t>
              </a:r>
              <a:r>
                <a:rPr b="0" i="0" lang="en-US" sz="26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: Paper applications</a:t>
              </a:r>
              <a:endParaRPr/>
            </a:p>
          </p:txBody>
        </p:sp>
      </p:grpSp>
      <p:pic>
        <p:nvPicPr>
          <p:cNvPr descr="A black telephone on a desk&#10;&#10;Description automatically generated" id="124" name="Google Shape;124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34963" y="3946997"/>
            <a:ext cx="824500" cy="824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sitting, bird, table, knife&#10;&#10;Description automatically generated" id="125" name="Google Shape;125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62378" y="5028623"/>
            <a:ext cx="1169669" cy="7018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room with a wooden table&#10;&#10;Description automatically generated" id="126" name="Google Shape;126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14323" y="2842956"/>
            <a:ext cx="1465778" cy="8245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close up of a keyboard&#10;&#10;Description automatically generated" id="127" name="Google Shape;127;p1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32793" y="1809735"/>
            <a:ext cx="1463489" cy="824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7"/>
          <p:cNvSpPr txBox="1"/>
          <p:nvPr>
            <p:ph type="title"/>
          </p:nvPr>
        </p:nvSpPr>
        <p:spPr>
          <a:xfrm>
            <a:off x="896789" y="499869"/>
            <a:ext cx="7350421" cy="643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b="1" lang="en-US" sz="3959"/>
              <a:t>New Resource: COVID-19 webpage</a:t>
            </a:r>
            <a:endParaRPr/>
          </a:p>
        </p:txBody>
      </p:sp>
      <p:pic>
        <p:nvPicPr>
          <p:cNvPr id="133" name="Google Shape;133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96790" y="1235460"/>
            <a:ext cx="7350420" cy="51435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4" name="Google Shape;134;p17"/>
          <p:cNvCxnSpPr/>
          <p:nvPr/>
        </p:nvCxnSpPr>
        <p:spPr>
          <a:xfrm>
            <a:off x="4392203" y="1035114"/>
            <a:ext cx="1649002" cy="3043719"/>
          </a:xfrm>
          <a:prstGeom prst="straightConnector1">
            <a:avLst/>
          </a:prstGeom>
          <a:noFill/>
          <a:ln cap="flat" cmpd="sng" w="101600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8"/>
          <p:cNvSpPr txBox="1"/>
          <p:nvPr>
            <p:ph type="title"/>
          </p:nvPr>
        </p:nvSpPr>
        <p:spPr>
          <a:xfrm>
            <a:off x="514356" y="2506252"/>
            <a:ext cx="2735066" cy="27718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libri"/>
              <a:buNone/>
            </a:pPr>
            <a:r>
              <a:rPr b="1" lang="en-US" sz="32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Considerations for ongoing research</a:t>
            </a:r>
            <a:endParaRPr/>
          </a:p>
        </p:txBody>
      </p:sp>
      <p:sp>
        <p:nvSpPr>
          <p:cNvPr id="140" name="Google Shape;140;p18"/>
          <p:cNvSpPr txBox="1"/>
          <p:nvPr>
            <p:ph idx="1" type="body"/>
          </p:nvPr>
        </p:nvSpPr>
        <p:spPr>
          <a:xfrm>
            <a:off x="3636899" y="2651045"/>
            <a:ext cx="4688205" cy="50363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</a:pPr>
            <a:r>
              <a:rPr lang="en-US" sz="3000"/>
              <a:t>Remote procedures*</a:t>
            </a:r>
            <a:endParaRPr/>
          </a:p>
        </p:txBody>
      </p:sp>
      <p:sp>
        <p:nvSpPr>
          <p:cNvPr id="141" name="Google Shape;141;p18"/>
          <p:cNvSpPr txBox="1"/>
          <p:nvPr>
            <p:ph idx="2" type="body"/>
          </p:nvPr>
        </p:nvSpPr>
        <p:spPr>
          <a:xfrm>
            <a:off x="3636899" y="3178888"/>
            <a:ext cx="4688205" cy="6830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</a:pPr>
            <a:r>
              <a:rPr lang="en-US" sz="3000"/>
              <a:t>Delay, postpone </a:t>
            </a:r>
            <a:endParaRPr/>
          </a:p>
        </p:txBody>
      </p:sp>
      <p:sp>
        <p:nvSpPr>
          <p:cNvPr id="142" name="Google Shape;142;p18"/>
          <p:cNvSpPr txBox="1"/>
          <p:nvPr/>
        </p:nvSpPr>
        <p:spPr>
          <a:xfrm>
            <a:off x="3636899" y="3703322"/>
            <a:ext cx="4688205" cy="683023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228600" lvl="0" marL="2286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50"/>
              <a:buFont typeface="Arial"/>
              <a:buChar char="•"/>
            </a:pPr>
            <a:r>
              <a:rPr b="0" i="0" lang="en-US" sz="25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Participant safety monitoring*</a:t>
            </a:r>
            <a:endParaRPr/>
          </a:p>
        </p:txBody>
      </p:sp>
      <p:pic>
        <p:nvPicPr>
          <p:cNvPr descr="A group of people posing for the camera&#10;&#10;Description automatically generated" id="143" name="Google Shape;143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3769" y="992854"/>
            <a:ext cx="2500091" cy="1330817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18"/>
          <p:cNvSpPr/>
          <p:nvPr/>
        </p:nvSpPr>
        <p:spPr>
          <a:xfrm>
            <a:off x="4171176" y="5056520"/>
            <a:ext cx="3493777" cy="4662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*Modification required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9"/>
          <p:cNvSpPr txBox="1"/>
          <p:nvPr>
            <p:ph idx="1" type="body"/>
          </p:nvPr>
        </p:nvSpPr>
        <p:spPr>
          <a:xfrm>
            <a:off x="628650" y="3307637"/>
            <a:ext cx="7886700" cy="24735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75"/>
              <a:buNone/>
            </a:pPr>
            <a:r>
              <a:rPr b="1" lang="en-US" sz="2775"/>
              <a:t>HSD and IRB Priorities</a:t>
            </a:r>
            <a:endParaRPr/>
          </a:p>
          <a:p>
            <a:pPr indent="-228600" lvl="0" marL="228600" rtl="0" algn="ctr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90"/>
              <a:buChar char="•"/>
            </a:pPr>
            <a:r>
              <a:rPr lang="en-US" sz="2590"/>
              <a:t>Modifications to ongoing research required because of COVID-19</a:t>
            </a:r>
            <a:endParaRPr/>
          </a:p>
          <a:p>
            <a:pPr indent="-228600" lvl="0" marL="228600" rtl="0" algn="ctr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90"/>
              <a:buChar char="•"/>
            </a:pPr>
            <a:r>
              <a:rPr lang="en-US" sz="2590"/>
              <a:t>COVID-19 and SARS-CoV-2 research</a:t>
            </a:r>
            <a:endParaRPr/>
          </a:p>
          <a:p>
            <a:pPr indent="0" lvl="0" marL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10"/>
              <a:buNone/>
            </a:pPr>
            <a:r>
              <a:t/>
            </a:r>
            <a:endParaRPr sz="1110"/>
          </a:p>
          <a:p>
            <a:pPr indent="0" lvl="0" marL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90"/>
              <a:buNone/>
            </a:pPr>
            <a:r>
              <a:t/>
            </a:r>
            <a:endParaRPr sz="2590"/>
          </a:p>
          <a:p>
            <a:pPr indent="0" lvl="0" marL="0" rtl="0" algn="ctr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CC0000"/>
              </a:buClr>
              <a:buSzPts val="1665"/>
              <a:buNone/>
            </a:pPr>
            <a:r>
              <a:rPr b="1" i="1" lang="en-US" sz="1665">
                <a:solidFill>
                  <a:srgbClr val="CC0000"/>
                </a:solidFill>
              </a:rPr>
              <a:t>This may mean some delay for other types of applications</a:t>
            </a:r>
            <a:endParaRPr/>
          </a:p>
          <a:p>
            <a:pPr indent="0" lvl="0" marL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90"/>
              <a:buNone/>
            </a:pPr>
            <a:r>
              <a:t/>
            </a:r>
            <a:endParaRPr sz="2590"/>
          </a:p>
        </p:txBody>
      </p:sp>
      <p:pic>
        <p:nvPicPr>
          <p:cNvPr descr="A close up of a keyboard&#10;&#10;Description automatically generated" id="150" name="Google Shape;150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71557" y="1368028"/>
            <a:ext cx="4200887" cy="1706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