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Encode Sans"/>
      <p:regular r:id="rId9"/>
      <p:bold r:id="rId10"/>
    </p:embeddedFon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font" Target="fonts/EncodeSans-bold.fntdata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EncodeSans-regular.fntdata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6f27b9271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6f27b9271a_2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eaea6a5f6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eaea6a5f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7eaea6a5f6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108357dc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108357d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8108357dc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f27b9271a_2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f27b9271a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6f27b9271a_2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12.png"/><Relationship Id="rId5" Type="http://schemas.openxmlformats.org/officeDocument/2006/relationships/image" Target="../media/image6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showMasterSp="0">
  <p:cSld name="Title Only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9143999" cy="19812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" name="Google Shape;33;p6"/>
          <p:cNvSpPr/>
          <p:nvPr/>
        </p:nvSpPr>
        <p:spPr>
          <a:xfrm>
            <a:off x="7772400" y="5710428"/>
            <a:ext cx="1371599" cy="9235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" name="Google Shape;34;p6"/>
          <p:cNvSpPr/>
          <p:nvPr/>
        </p:nvSpPr>
        <p:spPr>
          <a:xfrm>
            <a:off x="774191" y="1381392"/>
            <a:ext cx="789305" cy="71120"/>
          </a:xfrm>
          <a:custGeom>
            <a:rect b="b" l="l" r="r" t="t"/>
            <a:pathLst>
              <a:path extrusionOk="0" h="71119" w="789305">
                <a:moveTo>
                  <a:pt x="789152" y="0"/>
                </a:moveTo>
                <a:lnTo>
                  <a:pt x="0" y="0"/>
                </a:lnTo>
                <a:lnTo>
                  <a:pt x="0" y="71107"/>
                </a:lnTo>
                <a:lnTo>
                  <a:pt x="770294" y="71107"/>
                </a:lnTo>
                <a:lnTo>
                  <a:pt x="789152" y="0"/>
                </a:lnTo>
                <a:close/>
              </a:path>
            </a:pathLst>
          </a:custGeom>
          <a:solidFill>
            <a:srgbClr val="E8D2A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" name="Google Shape;35;p6"/>
          <p:cNvSpPr/>
          <p:nvPr/>
        </p:nvSpPr>
        <p:spPr>
          <a:xfrm>
            <a:off x="750722" y="2240914"/>
            <a:ext cx="7705471" cy="36576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" name="Google Shape;36;p6"/>
          <p:cNvSpPr/>
          <p:nvPr/>
        </p:nvSpPr>
        <p:spPr>
          <a:xfrm>
            <a:off x="750722" y="2569794"/>
            <a:ext cx="8127238" cy="36606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" name="Google Shape;37;p6"/>
          <p:cNvSpPr/>
          <p:nvPr/>
        </p:nvSpPr>
        <p:spPr>
          <a:xfrm>
            <a:off x="750722" y="2899536"/>
            <a:ext cx="7434833" cy="36576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" name="Google Shape;38;p6"/>
          <p:cNvSpPr/>
          <p:nvPr/>
        </p:nvSpPr>
        <p:spPr>
          <a:xfrm>
            <a:off x="750722" y="3228720"/>
            <a:ext cx="7693533" cy="36576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" name="Google Shape;39;p6"/>
          <p:cNvSpPr/>
          <p:nvPr/>
        </p:nvSpPr>
        <p:spPr>
          <a:xfrm>
            <a:off x="750722" y="3557904"/>
            <a:ext cx="7813040" cy="36576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" name="Google Shape;40;p6"/>
          <p:cNvSpPr/>
          <p:nvPr/>
        </p:nvSpPr>
        <p:spPr>
          <a:xfrm>
            <a:off x="750722" y="3886784"/>
            <a:ext cx="8169275" cy="36606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" name="Google Shape;41;p6"/>
          <p:cNvSpPr/>
          <p:nvPr/>
        </p:nvSpPr>
        <p:spPr>
          <a:xfrm>
            <a:off x="750722" y="4216653"/>
            <a:ext cx="7052945" cy="36576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" name="Google Shape;42;p6"/>
          <p:cNvSpPr/>
          <p:nvPr/>
        </p:nvSpPr>
        <p:spPr>
          <a:xfrm>
            <a:off x="750722" y="4545838"/>
            <a:ext cx="4322445" cy="36576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" name="Google Shape;43;p6"/>
          <p:cNvSpPr txBox="1"/>
          <p:nvPr>
            <p:ph type="title"/>
          </p:nvPr>
        </p:nvSpPr>
        <p:spPr>
          <a:xfrm>
            <a:off x="750519" y="362838"/>
            <a:ext cx="7642961" cy="9848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>
                <a:solidFill>
                  <a:srgbClr val="4A2D83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750519" y="362838"/>
            <a:ext cx="7642961" cy="9848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>
                <a:solidFill>
                  <a:srgbClr val="4A2D83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81710" y="1681124"/>
            <a:ext cx="7980578" cy="39770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>
                <a:solidFill>
                  <a:srgbClr val="4A2D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cbi.nlm.nih.gov/sciencv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nsf.gov/bfa/dias/policy/papp/pappg20_1/faqs_cps20_1.pdf" TargetMode="External"/><Relationship Id="rId4" Type="http://schemas.openxmlformats.org/officeDocument/2006/relationships/hyperlink" Target="https://www.nsf.gov/pubs/policydocs/pappg20_1/pappg_2.jsp#IIC2h" TargetMode="External"/><Relationship Id="rId5" Type="http://schemas.openxmlformats.org/officeDocument/2006/relationships/hyperlink" Target="https://www.nsf.gov/bfa/dias/policy/cps.js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research.gov/research-portal/exit.jsp?link=https%3A%2F%2Fwww.youtube.com%2Fwatch%3Fv%3DPRWy-3GXhtU%26amp%3Bfeature%3Dyoutu.be" TargetMode="External"/><Relationship Id="rId4" Type="http://schemas.openxmlformats.org/officeDocument/2006/relationships/hyperlink" Target="https://www.research.gov/research-portal/exit.jsp?link=https%3A%2F%2Fwww.youtube.com%2Fwatch%3Fv%3DG_cKSRr7TJ4%26amp%3Bfeature%3Dyoutu.be" TargetMode="External"/><Relationship Id="rId5" Type="http://schemas.openxmlformats.org/officeDocument/2006/relationships/hyperlink" Target="https://www.research.gov/research-portal/exit.jsp?link=https%3A%2F%2Fwww.ncbi.nlm.nih.gov%2Fbooks%2FNBK154494%2F" TargetMode="External"/><Relationship Id="rId6" Type="http://schemas.openxmlformats.org/officeDocument/2006/relationships/hyperlink" Target="https://www.nsf.gov/bfa/dias/policy/papp/pappg20_1/faqs_cps20_1.pdf" TargetMode="External"/><Relationship Id="rId7" Type="http://schemas.openxmlformats.org/officeDocument/2006/relationships/hyperlink" Target="https://www.nsf.gov/pubs/policydocs/pappg20_1/pappg_2.jsp#IIC2h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NSF: SciENcv </a:t>
            </a:r>
            <a:endParaRPr sz="42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000"/>
              <a:t>Biosketches and </a:t>
            </a:r>
            <a:endParaRPr sz="3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000"/>
              <a:t>Current &amp; Pending Support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SciENcv for Biosketches</a:t>
            </a:r>
            <a:endParaRPr/>
          </a:p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Biosketches must be developed entirely within an NSF approved format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SciENcv provides an NSF approved format 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Do NOT make any changes to PDF after download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SciENcv is easy to use and multiple training resources available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SciENcv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SciENcv for Current and Pending Support</a:t>
            </a:r>
            <a:endParaRPr/>
          </a:p>
        </p:txBody>
      </p:sp>
      <p:sp>
        <p:nvSpPr>
          <p:cNvPr id="71" name="Google Shape;71;p10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NSF released: </a:t>
            </a:r>
            <a:r>
              <a:rPr lang="en-US" u="sng">
                <a:solidFill>
                  <a:schemeClr val="accent5"/>
                </a:solidFill>
                <a:hlinkClick r:id="rId3"/>
              </a:rPr>
              <a:t>Current and Pending Support FAQs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March 2020: </a:t>
            </a:r>
            <a:endParaRPr b="1"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SciENcv will produce an NSF-compliant PDF version of current &amp; pending support format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NSF will also release a fillable PDF format 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June 1, 2020: </a:t>
            </a:r>
            <a:endParaRPr b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NSF requires an approved format for current &amp; pending support upon implementation of the Proposal and Award Policies and Procedures Guide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(PAPPG) (NSF 20-1)</a:t>
            </a:r>
            <a:r>
              <a:rPr lang="en-US" sz="2200"/>
              <a:t>, for all proposals submitted or due on or after 6.01.2020.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https://www.nsf.gov/bfa/dias/policy/cps.jsp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78" name="Google Shape;78;p11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YouTube Video: SciENcv Tutorial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YouTube Video: Integrating with ORCID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5"/>
              </a:rPr>
              <a:t>SciENcv Help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6"/>
              </a:rPr>
              <a:t>Current and Pending Support FAQs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7"/>
              </a:rPr>
              <a:t>PAPPG 20-1</a:t>
            </a:r>
            <a:r>
              <a:rPr lang="en-US"/>
              <a:t> (Effective 6.01.2020)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