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embeddedFontLst>
    <p:embeddedFont>
      <p:font typeface="Encode Sans Black"/>
      <p:bold r:id="rId17"/>
    </p:embeddedFont>
    <p:embeddedFont>
      <p:font typeface="Open Sans Ligh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OpenSansLigh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EncodeSansBlack-bold.fntdata"/><Relationship Id="rId16" Type="http://schemas.openxmlformats.org/officeDocument/2006/relationships/slide" Target="slides/slide12.xml"/><Relationship Id="rId19" Type="http://schemas.openxmlformats.org/officeDocument/2006/relationships/font" Target="fonts/OpenSansLight-bold.fntdata"/><Relationship Id="rId1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f0734beab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f0734bea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7f0734beab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f0734beab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f0734bea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7f0734beab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cfe7e168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7cfe7e1688_0_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7ebaa74829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7ebaa748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7ebaa74829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cfe7e1688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cfe7e168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7cfe7e1688_0_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d05795663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d057956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7d05795663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d05795663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d0579566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7d05795663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d05795663_0_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d0579566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7d05795663_0_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e179573d9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e179573d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7e179573d9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f0734beab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f0734be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7f0734beab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s.gifts.washington.edu/uwnetid/GiftTransmittal" TargetMode="External"/><Relationship Id="rId4" Type="http://schemas.openxmlformats.org/officeDocument/2006/relationships/hyperlink" Target="https://depts.washington.edu/uwadv/central-resources/gproc/forms/gift-transmittal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External Funding: </a:t>
            </a:r>
            <a:endParaRPr sz="4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Gift or Sponsored Program</a:t>
            </a:r>
            <a:endParaRPr sz="42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9652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March, 2020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4572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/>
          </a:p>
          <a:p>
            <a:pPr indent="0" lvl="0" marL="4572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Director,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b="0" i="0" sz="1600" u="none" cap="none" strike="noStrik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Tobin Eckholt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Director, Gift Services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Gift Acceptance Worksheet</a:t>
            </a:r>
            <a:endParaRPr/>
          </a:p>
        </p:txBody>
      </p:sp>
      <p:sp>
        <p:nvSpPr>
          <p:cNvPr id="105" name="Google Shape;105;p15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A new online gift transmittal is in production: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Built-in logic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Adaptive form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Approval workflows 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</a:t>
            </a:r>
            <a:r>
              <a:rPr lang="en-US">
                <a:solidFill>
                  <a:srgbClr val="4B2E83"/>
                </a:solidFill>
              </a:rPr>
              <a:t>Maximizing efficiency/m</a:t>
            </a:r>
            <a:r>
              <a:rPr lang="en-US">
                <a:solidFill>
                  <a:srgbClr val="4B2E83"/>
                </a:solidFill>
              </a:rPr>
              <a:t>inimizing risk</a:t>
            </a:r>
            <a:endParaRPr>
              <a:solidFill>
                <a:srgbClr val="4B2E83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Processing Gifts</a:t>
            </a:r>
            <a:endParaRPr/>
          </a:p>
        </p:txBody>
      </p:sp>
      <p:sp>
        <p:nvSpPr>
          <p:cNvPr id="112" name="Google Shape;112;p16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Online Gift Transmittal: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>
                <a:solidFill>
                  <a:srgbClr val="954F72"/>
                </a:solidFill>
                <a:hlinkClick r:id="rId3"/>
              </a:rPr>
              <a:t>https://gs.gifts.washington.edu/uwnetid/GiftTransmittal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PDF forms:</a:t>
            </a:r>
            <a:br>
              <a:rPr lang="en-US"/>
            </a:br>
            <a:r>
              <a:rPr lang="en-US" sz="1400" u="sng">
                <a:solidFill>
                  <a:srgbClr val="954F72"/>
                </a:solidFill>
                <a:hlinkClick r:id="rId4"/>
              </a:rPr>
              <a:t>https://depts.washington.edu/uwadv/central-resources/gproc/forms/gift-transmittal/</a:t>
            </a:r>
            <a:endParaRPr sz="1400">
              <a:solidFill>
                <a:srgbClr val="954F72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Campus </a:t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Send to: Gift Services, Box 359505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Medicine</a:t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Send to: UW Medicine Advancement, Box 358045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Distinguishing between Gifts and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Sponsored Programs</a:t>
            </a:r>
            <a:endParaRPr/>
          </a:p>
        </p:txBody>
      </p:sp>
      <p:pic>
        <p:nvPicPr>
          <p:cNvPr id="43" name="Google Shape;4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8825" y="1732200"/>
            <a:ext cx="4957125" cy="464145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/>
          <p:nvPr/>
        </p:nvSpPr>
        <p:spPr>
          <a:xfrm>
            <a:off x="5379169" y="5120100"/>
            <a:ext cx="1050300" cy="528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5302975" y="5023200"/>
            <a:ext cx="11841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Open Sans"/>
                <a:ea typeface="Open Sans"/>
                <a:cs typeface="Open Sans"/>
                <a:sym typeface="Open Sans"/>
              </a:rPr>
              <a:t>Gift Funding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5379175" y="2360925"/>
            <a:ext cx="1050300" cy="87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7"/>
          <p:cNvSpPr txBox="1"/>
          <p:nvPr/>
        </p:nvSpPr>
        <p:spPr>
          <a:xfrm>
            <a:off x="5251675" y="2326950"/>
            <a:ext cx="12867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latin typeface="Open Sans"/>
                <a:ea typeface="Open Sans"/>
                <a:cs typeface="Open Sans"/>
                <a:sym typeface="Open Sans"/>
              </a:rPr>
              <a:t>Sponsored Program Funding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2628525" y="3793925"/>
            <a:ext cx="1794300" cy="613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7"/>
          <p:cNvSpPr txBox="1"/>
          <p:nvPr/>
        </p:nvSpPr>
        <p:spPr>
          <a:xfrm>
            <a:off x="2754450" y="3605075"/>
            <a:ext cx="146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UW Activities</a:t>
            </a:r>
            <a:endParaRPr sz="2400">
              <a:solidFill>
                <a:schemeClr val="accen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Private Gifts and Grants Acceptance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Task Force</a:t>
            </a:r>
            <a:endParaRPr/>
          </a:p>
        </p:txBody>
      </p:sp>
      <p:sp>
        <p:nvSpPr>
          <p:cNvPr id="56" name="Google Shape;56;p8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Purpose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Scope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Participation &amp; Subcommittees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Outcomes and Next Steps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Outcome: GIM 34 Updates</a:t>
            </a:r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671750" y="1843725"/>
            <a:ext cx="80022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GIM 34 has been the policy on distinguishing external support as either a gift or sponsored program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Getting outdated as handling has changed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Updates intended to clarify distinguishing factors, and provide the correct process information for each type of funding</a:t>
            </a:r>
            <a:endParaRPr b="1"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Significant Updates (1 of 2)</a:t>
            </a:r>
            <a:endParaRPr/>
          </a:p>
        </p:txBody>
      </p:sp>
      <p:sp>
        <p:nvSpPr>
          <p:cNvPr id="70" name="Google Shape;70;p10"/>
          <p:cNvSpPr txBox="1"/>
          <p:nvPr/>
        </p:nvSpPr>
        <p:spPr>
          <a:xfrm>
            <a:off x="671750" y="1615125"/>
            <a:ext cx="80022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Changed Title from "Classification of External Support" to “Classification of External Support as either a Sponsored Program or as a Gift"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intent of GIM is to address sponsored programs and gift funding not all types of external funding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Updated information on the “hallmarks” of gift versus a sponsored program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New resources developed to help campus understand which path to follow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Updated Gift Services Website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Checklist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Significant Updates (2 of 2)</a:t>
            </a:r>
            <a:endParaRPr/>
          </a:p>
        </p:txBody>
      </p:sp>
      <p:sp>
        <p:nvSpPr>
          <p:cNvPr id="77" name="Google Shape;77;p11"/>
          <p:cNvSpPr txBox="1"/>
          <p:nvPr/>
        </p:nvSpPr>
        <p:spPr>
          <a:xfrm>
            <a:off x="671750" y="1310325"/>
            <a:ext cx="80022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Reminder: </a:t>
            </a: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compliance regulations and processes that apply to research are still relevant, even if research is carried out with gift funds.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Escalation process to address complexities that make classification of funding difficult.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Gift Funded Research: Compliance Checklist </a:t>
            </a:r>
            <a:r>
              <a:rPr lang="en-US" sz="16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(publication on 3.20.2020)</a:t>
            </a:r>
            <a:endParaRPr sz="16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GIM 34: Myths Busted</a:t>
            </a:r>
            <a:endParaRPr/>
          </a:p>
        </p:txBody>
      </p:sp>
      <p:sp>
        <p:nvSpPr>
          <p:cNvPr id="84" name="Google Shape;84;p12"/>
          <p:cNvSpPr txBox="1"/>
          <p:nvPr/>
        </p:nvSpPr>
        <p:spPr>
          <a:xfrm>
            <a:off x="671750" y="853125"/>
            <a:ext cx="80022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Funding determinations are not based on F&amp;A rates (or avoidance of rates).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Final determination is not based merely on the agreement/letter itself. 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Funder intent is a factor 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if funder intends a gift, but includes t&amp;c that put into “sponsored program” category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Corporate &amp; Foundation Relations (CFR) or Advancement can work with the funder on appropriate gift letter format.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Funding made to UWF for a specific researcher’s scope of work does not, in and of itself, make it a sponsored program. 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It could be a restricted gift. 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Again, the terms and funder intent are factors.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Complex Gifts</a:t>
            </a:r>
            <a:endParaRPr/>
          </a:p>
        </p:txBody>
      </p:sp>
      <p:sp>
        <p:nvSpPr>
          <p:cNvPr id="91" name="Google Shape;91;p13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Challenges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</a:t>
            </a:r>
            <a:r>
              <a:rPr lang="en-US"/>
              <a:t> </a:t>
            </a:r>
            <a:r>
              <a:rPr lang="en-US">
                <a:solidFill>
                  <a:srgbClr val="4B2E83"/>
                </a:solidFill>
              </a:rPr>
              <a:t> 	Volume:</a:t>
            </a:r>
            <a:r>
              <a:rPr lang="en-US"/>
              <a:t> </a:t>
            </a:r>
            <a:r>
              <a:rPr lang="en-US">
                <a:solidFill>
                  <a:srgbClr val="4B2E83"/>
                </a:solidFill>
              </a:rPr>
              <a:t>80,000+ transactions annually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Variety:</a:t>
            </a:r>
            <a:r>
              <a:rPr lang="en-US"/>
              <a:t>  </a:t>
            </a:r>
            <a:r>
              <a:rPr lang="en-US">
                <a:solidFill>
                  <a:srgbClr val="4B2E83"/>
                </a:solidFill>
              </a:rPr>
              <a:t>Providing proactive answers/solutions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Veracity:</a:t>
            </a:r>
            <a:r>
              <a:rPr lang="en-US">
                <a:solidFill>
                  <a:srgbClr val="4B2E83"/>
                </a:solidFill>
              </a:rPr>
              <a:t> </a:t>
            </a:r>
            <a:r>
              <a:rPr lang="en-US">
                <a:solidFill>
                  <a:srgbClr val="4B2E83"/>
                </a:solidFill>
              </a:rPr>
              <a:t>Receiving full documentation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Velocity: Streamlining check processing</a:t>
            </a:r>
            <a:endParaRPr>
              <a:solidFill>
                <a:srgbClr val="4B2E83"/>
              </a:solidFill>
            </a:endParaRPr>
          </a:p>
          <a:p>
            <a:pPr indent="8001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(OFM 5 business day requirement)</a:t>
            </a:r>
            <a:endParaRPr>
              <a:solidFill>
                <a:srgbClr val="4B2E83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Gift Acceptance</a:t>
            </a:r>
            <a:endParaRPr/>
          </a:p>
        </p:txBody>
      </p:sp>
      <p:sp>
        <p:nvSpPr>
          <p:cNvPr id="98" name="Google Shape;98;p14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What we are screening for in Gift Services: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Nature of Support (type, amount, restriction)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Gift agreements or award letters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Benefits received by funder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Funder Stipulation</a:t>
            </a:r>
            <a:endParaRPr>
              <a:solidFill>
                <a:srgbClr val="4B2E8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2E83"/>
                </a:solidFill>
              </a:rPr>
              <a:t>-   	No overhead/No indirect cost clause</a:t>
            </a:r>
            <a:endParaRPr>
              <a:solidFill>
                <a:srgbClr val="4B2E83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B2E83"/>
                </a:solidFill>
              </a:rPr>
              <a:t>5% Gift Assessment mandated by APS 36.2</a:t>
            </a:r>
            <a:endParaRPr sz="1600">
              <a:solidFill>
                <a:srgbClr val="4B2E83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