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4"/>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y="6858000" cx="9144000"/>
  <p:notesSz cx="6858000" cy="9144000"/>
  <p:embeddedFontLst>
    <p:embeddedFont>
      <p:font typeface="Encode Sans"/>
      <p:regular r:id="rId22"/>
      <p:bold r:id="rId23"/>
    </p:embeddedFont>
    <p:embeddedFont>
      <p:font typeface="Encode Sans Black"/>
      <p:bold r:id="rId24"/>
    </p:embeddedFont>
    <p:embeddedFont>
      <p:font typeface="Open Sans Ligh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A4AAC92-6BD0-4EC4-BEB7-E9165F5AC824}">
  <a:tblStyle styleId="{6A4AAC92-6BD0-4EC4-BEB7-E9165F5AC82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7EC"/>
          </a:solidFill>
        </a:fill>
      </a:tcStyle>
    </a:wholeTbl>
    <a:band1H>
      <a:tcTxStyle/>
      <a:tcStyle>
        <a:fill>
          <a:solidFill>
            <a:srgbClr val="CECCD8"/>
          </a:solidFill>
        </a:fill>
      </a:tcStyle>
    </a:band1H>
    <a:band2H>
      <a:tcTxStyle/>
    </a:band2H>
    <a:band1V>
      <a:tcTxStyle/>
      <a:tcStyle>
        <a:fill>
          <a:solidFill>
            <a:srgbClr val="CECCD8"/>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EncodeSans-regular.fntdata"/><Relationship Id="rId21" Type="http://schemas.openxmlformats.org/officeDocument/2006/relationships/slide" Target="slides/slide13.xml"/><Relationship Id="rId24" Type="http://schemas.openxmlformats.org/officeDocument/2006/relationships/font" Target="fonts/EncodeSansBlack-bold.fntdata"/><Relationship Id="rId23" Type="http://schemas.openxmlformats.org/officeDocument/2006/relationships/font" Target="fonts/EncodeSans-bold.fntdata"/><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OpenSansLight-bold.fntdata"/><Relationship Id="rId25" Type="http://schemas.openxmlformats.org/officeDocument/2006/relationships/font" Target="fonts/OpenSansLight-regular.fntdata"/><Relationship Id="rId28" Type="http://schemas.openxmlformats.org/officeDocument/2006/relationships/font" Target="fonts/OpenSansLight-boldItalic.fntdata"/><Relationship Id="rId27" Type="http://schemas.openxmlformats.org/officeDocument/2006/relationships/font" Target="fonts/OpenSansLight-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OpenSans-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3.xml"/><Relationship Id="rId10" Type="http://schemas.openxmlformats.org/officeDocument/2006/relationships/slide" Target="slides/slide2.xml"/><Relationship Id="rId32" Type="http://schemas.openxmlformats.org/officeDocument/2006/relationships/font" Target="fonts/OpenSans-bold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f27b9271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37" name="Google Shape;137;g6f27b9271a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ee4b6aab5_22_6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7ee4b6aab5_22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ee4b6aab5_22_8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7ee4b6aab5_22_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ee4b6aab5_22_91: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7ee4b6aab5_22_9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7ee4b6aab5_22_9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7ee4b6aab5_22_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2bede33c40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2bede33c40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US"/>
              <a:t>Why timely? UWFT and federal GSA retirement of DUNS# identifier</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HERD: </a:t>
            </a:r>
            <a:r>
              <a:rPr lang="en-US" sz="1050">
                <a:solidFill>
                  <a:srgbClr val="324674"/>
                </a:solidFill>
                <a:highlight>
                  <a:srgbClr val="FFFFFF"/>
                </a:highlight>
                <a:latin typeface="Arial"/>
                <a:ea typeface="Arial"/>
                <a:cs typeface="Arial"/>
                <a:sym typeface="Arial"/>
              </a:rPr>
              <a:t>The Higher Education Research and Development (HERD) Survey is the primary source of information on separately accounted for R&amp;D expenditures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0de6fab0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0de6fab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60de6fab0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0de6fab02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0de6fab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g60de6fab02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f987e487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f987e48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Hand off to Ann for the business planning aspect</a:t>
            </a:r>
            <a:endParaRPr/>
          </a:p>
        </p:txBody>
      </p:sp>
      <p:sp>
        <p:nvSpPr>
          <p:cNvPr id="166" name="Google Shape;166;g6f987e487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7ee4b6aab5_27_2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7ee4b6aab5_27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ee4b6aab5_22_2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7ee4b6aab5_22_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ee4b6aab5_22_5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7ee4b6aab5_22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ee4b6aab5_22_64: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7ee4b6aab5_22_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2.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5.png"/><Relationship Id="rId4" Type="http://schemas.openxmlformats.org/officeDocument/2006/relationships/image" Target="../media/image8.png"/><Relationship Id="rId11" Type="http://schemas.openxmlformats.org/officeDocument/2006/relationships/image" Target="../media/image11.png"/><Relationship Id="rId10" Type="http://schemas.openxmlformats.org/officeDocument/2006/relationships/image" Target="../media/image9.png"/><Relationship Id="rId9"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4.png"/><Relationship Id="rId8"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0" name="Shape 10"/>
        <p:cNvGrpSpPr/>
        <p:nvPr/>
      </p:nvGrpSpPr>
      <p:grpSpPr>
        <a:xfrm>
          <a:off x="0" y="0"/>
          <a:ext cx="0" cy="0"/>
          <a:chOff x="0" y="0"/>
          <a:chExt cx="0" cy="0"/>
        </a:xfrm>
      </p:grpSpPr>
      <p:sp>
        <p:nvSpPr>
          <p:cNvPr id="11" name="Google Shape;11;p2"/>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 name="Google Shape;12;p2"/>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3" name="Google Shape;13;p2"/>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4" name="Google Shape;14;p2"/>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71" name="Shape 71"/>
        <p:cNvGrpSpPr/>
        <p:nvPr/>
      </p:nvGrpSpPr>
      <p:grpSpPr>
        <a:xfrm>
          <a:off x="0" y="0"/>
          <a:ext cx="0" cy="0"/>
          <a:chOff x="0" y="0"/>
          <a:chExt cx="0" cy="0"/>
        </a:xfrm>
      </p:grpSpPr>
      <p:sp>
        <p:nvSpPr>
          <p:cNvPr id="72" name="Google Shape;72;p12"/>
          <p:cNvSpPr/>
          <p:nvPr>
            <p:ph idx="2" type="chart"/>
          </p:nvPr>
        </p:nvSpPr>
        <p:spPr>
          <a:xfrm>
            <a:off x="766763" y="1736725"/>
            <a:ext cx="8021637" cy="3656655"/>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AngleBackground_gold_RGB.png" id="73" name="Google Shape;73;p12"/>
          <p:cNvPicPr preferRelativeResize="0"/>
          <p:nvPr/>
        </p:nvPicPr>
        <p:blipFill rotWithShape="1">
          <a:blip r:embed="rId2">
            <a:alphaModFix/>
          </a:blip>
          <a:srcRect b="93348" l="21047" r="20731" t="2698"/>
          <a:stretch/>
        </p:blipFill>
        <p:spPr>
          <a:xfrm>
            <a:off x="182446" y="-3060701"/>
            <a:ext cx="9367953" cy="479735"/>
          </a:xfrm>
          <a:prstGeom prst="rect">
            <a:avLst/>
          </a:prstGeom>
          <a:noFill/>
          <a:ln>
            <a:noFill/>
          </a:ln>
        </p:spPr>
      </p:pic>
      <p:pic>
        <p:nvPicPr>
          <p:cNvPr descr="W Logo_Purple_2685_HEX.png" id="74" name="Google Shape;74;p12"/>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id="75" name="Google Shape;75;p12"/>
          <p:cNvPicPr preferRelativeResize="0"/>
          <p:nvPr/>
        </p:nvPicPr>
        <p:blipFill rotWithShape="1">
          <a:blip r:embed="rId4">
            <a:alphaModFix/>
          </a:blip>
          <a:srcRect b="0" l="0" r="0" t="0"/>
          <a:stretch/>
        </p:blipFill>
        <p:spPr>
          <a:xfrm>
            <a:off x="774700" y="1384031"/>
            <a:ext cx="789561" cy="68930"/>
          </a:xfrm>
          <a:prstGeom prst="rect">
            <a:avLst/>
          </a:prstGeom>
          <a:noFill/>
          <a:ln>
            <a:noFill/>
          </a:ln>
        </p:spPr>
      </p:pic>
      <p:sp>
        <p:nvSpPr>
          <p:cNvPr id="76" name="Google Shape;76;p12"/>
          <p:cNvSpPr txBox="1"/>
          <p:nvPr>
            <p:ph type="title"/>
          </p:nvPr>
        </p:nvSpPr>
        <p:spPr>
          <a:xfrm>
            <a:off x="671756" y="371511"/>
            <a:ext cx="8116644"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79" name="Shape 79"/>
        <p:cNvGrpSpPr/>
        <p:nvPr/>
      </p:nvGrpSpPr>
      <p:grpSpPr>
        <a:xfrm>
          <a:off x="0" y="0"/>
          <a:ext cx="0" cy="0"/>
          <a:chOff x="0" y="0"/>
          <a:chExt cx="0" cy="0"/>
        </a:xfrm>
      </p:grpSpPr>
      <p:pic>
        <p:nvPicPr>
          <p:cNvPr descr="W Logo_Purple_2685_HEX.png" id="80" name="Google Shape;80;p14"/>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descr="Wordmark_center_Purple_HEX.png" id="81" name="Google Shape;81;p14"/>
          <p:cNvPicPr preferRelativeResize="0"/>
          <p:nvPr/>
        </p:nvPicPr>
        <p:blipFill rotWithShape="1">
          <a:blip r:embed="rId3">
            <a:alphaModFix/>
          </a:blip>
          <a:srcRect b="0" l="0" r="0" t="0"/>
          <a:stretch/>
        </p:blipFill>
        <p:spPr>
          <a:xfrm>
            <a:off x="792039" y="1269313"/>
            <a:ext cx="2425295" cy="163374"/>
          </a:xfrm>
          <a:prstGeom prst="rect">
            <a:avLst/>
          </a:prstGeom>
          <a:noFill/>
          <a:ln>
            <a:noFill/>
          </a:ln>
        </p:spPr>
      </p:pic>
      <p:pic>
        <p:nvPicPr>
          <p:cNvPr id="82" name="Google Shape;82;p14"/>
          <p:cNvPicPr preferRelativeResize="0"/>
          <p:nvPr/>
        </p:nvPicPr>
        <p:blipFill rotWithShape="1">
          <a:blip r:embed="rId4">
            <a:alphaModFix/>
          </a:blip>
          <a:srcRect b="0" l="0" r="0" t="0"/>
          <a:stretch/>
        </p:blipFill>
        <p:spPr>
          <a:xfrm>
            <a:off x="792039" y="4341247"/>
            <a:ext cx="1495448" cy="130555"/>
          </a:xfrm>
          <a:prstGeom prst="rect">
            <a:avLst/>
          </a:prstGeom>
          <a:noFill/>
          <a:ln>
            <a:noFill/>
          </a:ln>
        </p:spPr>
      </p:pic>
      <p:sp>
        <p:nvSpPr>
          <p:cNvPr id="83" name="Google Shape;83;p14"/>
          <p:cNvSpPr txBox="1"/>
          <p:nvPr>
            <p:ph type="title"/>
          </p:nvPr>
        </p:nvSpPr>
        <p:spPr>
          <a:xfrm>
            <a:off x="671757" y="1559791"/>
            <a:ext cx="6972300" cy="26290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84" name="Shape 84"/>
        <p:cNvGrpSpPr/>
        <p:nvPr/>
      </p:nvGrpSpPr>
      <p:grpSpPr>
        <a:xfrm>
          <a:off x="0" y="0"/>
          <a:ext cx="0" cy="0"/>
          <a:chOff x="0" y="0"/>
          <a:chExt cx="0" cy="0"/>
        </a:xfrm>
      </p:grpSpPr>
      <p:sp>
        <p:nvSpPr>
          <p:cNvPr id="85" name="Google Shape;85;p15"/>
          <p:cNvSpPr txBox="1"/>
          <p:nvPr>
            <p:ph idx="1"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6" name="Google Shape;86;p15"/>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87" name="Google Shape;87;p15"/>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88" name="Google Shape;88;p15"/>
          <p:cNvSpPr txBox="1"/>
          <p:nvPr>
            <p:ph type="title"/>
          </p:nvPr>
        </p:nvSpPr>
        <p:spPr>
          <a:xfrm>
            <a:off x="671757" y="371511"/>
            <a:ext cx="8064504"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89" name="Shape 89"/>
        <p:cNvGrpSpPr/>
        <p:nvPr/>
      </p:nvGrpSpPr>
      <p:grpSpPr>
        <a:xfrm>
          <a:off x="0" y="0"/>
          <a:ext cx="0" cy="0"/>
          <a:chOff x="0" y="0"/>
          <a:chExt cx="0" cy="0"/>
        </a:xfrm>
      </p:grpSpPr>
      <p:sp>
        <p:nvSpPr>
          <p:cNvPr id="90" name="Google Shape;90;p16"/>
          <p:cNvSpPr txBox="1"/>
          <p:nvPr>
            <p:ph idx="1"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16"/>
          <p:cNvSpPr txBox="1"/>
          <p:nvPr>
            <p:ph idx="2"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92" name="Google Shape;92;p16"/>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93" name="Google Shape;93;p16"/>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94" name="Google Shape;94;p16"/>
          <p:cNvSpPr txBox="1"/>
          <p:nvPr>
            <p:ph type="title"/>
          </p:nvPr>
        </p:nvSpPr>
        <p:spPr>
          <a:xfrm>
            <a:off x="628649" y="371510"/>
            <a:ext cx="8227769"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E8D3A2"/>
        </a:solidFill>
      </p:bgPr>
    </p:bg>
    <p:spTree>
      <p:nvGrpSpPr>
        <p:cNvPr id="95" name="Shape 95"/>
        <p:cNvGrpSpPr/>
        <p:nvPr/>
      </p:nvGrpSpPr>
      <p:grpSpPr>
        <a:xfrm>
          <a:off x="0" y="0"/>
          <a:ext cx="0" cy="0"/>
          <a:chOff x="0" y="0"/>
          <a:chExt cx="0" cy="0"/>
        </a:xfrm>
      </p:grpSpPr>
      <p:sp>
        <p:nvSpPr>
          <p:cNvPr id="96" name="Google Shape;96;p17"/>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97" name="Google Shape;97;p17"/>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98" name="Google Shape;98;p17"/>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99" name="Google Shape;99;p17"/>
          <p:cNvSpPr txBox="1"/>
          <p:nvPr>
            <p:ph type="title"/>
          </p:nvPr>
        </p:nvSpPr>
        <p:spPr>
          <a:xfrm>
            <a:off x="671756" y="365125"/>
            <a:ext cx="8116644" cy="99838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612648" y="228600"/>
            <a:ext cx="8153400" cy="990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05" name="Google Shape;105;p18"/>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08" name="Shape 108"/>
        <p:cNvGrpSpPr/>
        <p:nvPr/>
      </p:nvGrpSpPr>
      <p:grpSpPr>
        <a:xfrm>
          <a:off x="0" y="0"/>
          <a:ext cx="0" cy="0"/>
          <a:chOff x="0" y="0"/>
          <a:chExt cx="0" cy="0"/>
        </a:xfrm>
      </p:grpSpPr>
      <p:pic>
        <p:nvPicPr>
          <p:cNvPr descr="W Logo_Purple_2685_HEX.png" id="109" name="Google Shape;109;p20"/>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descr="Wordmark_center_Purple_HEX.png" id="110" name="Google Shape;110;p20"/>
          <p:cNvPicPr preferRelativeResize="0"/>
          <p:nvPr/>
        </p:nvPicPr>
        <p:blipFill rotWithShape="1">
          <a:blip r:embed="rId3">
            <a:alphaModFix/>
          </a:blip>
          <a:srcRect b="0" l="0" r="0" t="0"/>
          <a:stretch/>
        </p:blipFill>
        <p:spPr>
          <a:xfrm>
            <a:off x="792039" y="1269313"/>
            <a:ext cx="2425295" cy="163374"/>
          </a:xfrm>
          <a:prstGeom prst="rect">
            <a:avLst/>
          </a:prstGeom>
          <a:noFill/>
          <a:ln>
            <a:noFill/>
          </a:ln>
        </p:spPr>
      </p:pic>
      <p:pic>
        <p:nvPicPr>
          <p:cNvPr id="111" name="Google Shape;111;p20"/>
          <p:cNvPicPr preferRelativeResize="0"/>
          <p:nvPr/>
        </p:nvPicPr>
        <p:blipFill rotWithShape="1">
          <a:blip r:embed="rId4">
            <a:alphaModFix/>
          </a:blip>
          <a:srcRect b="0" l="0" r="0" t="0"/>
          <a:stretch/>
        </p:blipFill>
        <p:spPr>
          <a:xfrm>
            <a:off x="792039" y="4341247"/>
            <a:ext cx="1495448" cy="130555"/>
          </a:xfrm>
          <a:prstGeom prst="rect">
            <a:avLst/>
          </a:prstGeom>
          <a:noFill/>
          <a:ln>
            <a:noFill/>
          </a:ln>
        </p:spPr>
      </p:pic>
      <p:sp>
        <p:nvSpPr>
          <p:cNvPr id="112" name="Google Shape;112;p20"/>
          <p:cNvSpPr txBox="1"/>
          <p:nvPr>
            <p:ph type="title"/>
          </p:nvPr>
        </p:nvSpPr>
        <p:spPr>
          <a:xfrm>
            <a:off x="671757" y="1559791"/>
            <a:ext cx="6972300" cy="26290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13" name="Shape 113"/>
        <p:cNvGrpSpPr/>
        <p:nvPr/>
      </p:nvGrpSpPr>
      <p:grpSpPr>
        <a:xfrm>
          <a:off x="0" y="0"/>
          <a:ext cx="0" cy="0"/>
          <a:chOff x="0" y="0"/>
          <a:chExt cx="0" cy="0"/>
        </a:xfrm>
      </p:grpSpPr>
      <p:sp>
        <p:nvSpPr>
          <p:cNvPr id="114" name="Google Shape;114;p21"/>
          <p:cNvSpPr txBox="1"/>
          <p:nvPr>
            <p:ph idx="1"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15" name="Google Shape;115;p21"/>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116" name="Google Shape;116;p21"/>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117" name="Google Shape;117;p21"/>
          <p:cNvSpPr txBox="1"/>
          <p:nvPr>
            <p:ph type="title"/>
          </p:nvPr>
        </p:nvSpPr>
        <p:spPr>
          <a:xfrm>
            <a:off x="671757" y="371511"/>
            <a:ext cx="8064504"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118" name="Shape 118"/>
        <p:cNvGrpSpPr/>
        <p:nvPr/>
      </p:nvGrpSpPr>
      <p:grpSpPr>
        <a:xfrm>
          <a:off x="0" y="0"/>
          <a:ext cx="0" cy="0"/>
          <a:chOff x="0" y="0"/>
          <a:chExt cx="0" cy="0"/>
        </a:xfrm>
      </p:grpSpPr>
      <p:sp>
        <p:nvSpPr>
          <p:cNvPr id="119" name="Google Shape;119;p22"/>
          <p:cNvSpPr txBox="1"/>
          <p:nvPr>
            <p:ph idx="1"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0"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0"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0" name="Google Shape;120;p22"/>
          <p:cNvSpPr txBox="1"/>
          <p:nvPr>
            <p:ph idx="2"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1" name="Google Shape;121;p22"/>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122" name="Google Shape;122;p22"/>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123" name="Google Shape;123;p22"/>
          <p:cNvSpPr txBox="1"/>
          <p:nvPr>
            <p:ph type="title"/>
          </p:nvPr>
        </p:nvSpPr>
        <p:spPr>
          <a:xfrm>
            <a:off x="628649" y="371510"/>
            <a:ext cx="8227769"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bg>
      <p:bgPr>
        <a:solidFill>
          <a:srgbClr val="E8D3A2"/>
        </a:solidFill>
      </p:bgPr>
    </p:bg>
    <p:spTree>
      <p:nvGrpSpPr>
        <p:cNvPr id="124" name="Shape 124"/>
        <p:cNvGrpSpPr/>
        <p:nvPr/>
      </p:nvGrpSpPr>
      <p:grpSpPr>
        <a:xfrm>
          <a:off x="0" y="0"/>
          <a:ext cx="0" cy="0"/>
          <a:chOff x="0" y="0"/>
          <a:chExt cx="0" cy="0"/>
        </a:xfrm>
      </p:grpSpPr>
      <p:sp>
        <p:nvSpPr>
          <p:cNvPr id="125" name="Google Shape;125;p23"/>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4B2E83"/>
              </a:buClr>
              <a:buSzPts val="2400"/>
              <a:buFont typeface="Arial"/>
              <a:buNone/>
              <a:defRPr b="0" i="1" sz="2400" u="none" cap="none" strike="noStrike">
                <a:solidFill>
                  <a:srgbClr val="4B2E83"/>
                </a:solidFill>
                <a:latin typeface="Open Sans"/>
                <a:ea typeface="Open Sans"/>
                <a:cs typeface="Open Sans"/>
                <a:sym typeface="Open Sans"/>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6" name="Google Shape;126;p23"/>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127" name="Google Shape;127;p23"/>
          <p:cNvPicPr preferRelativeResize="0"/>
          <p:nvPr/>
        </p:nvPicPr>
        <p:blipFill rotWithShape="1">
          <a:blip r:embed="rId3">
            <a:alphaModFix/>
          </a:blip>
          <a:srcRect b="0" l="0" r="0" t="0"/>
          <a:stretch/>
        </p:blipFill>
        <p:spPr>
          <a:xfrm>
            <a:off x="779464" y="1384924"/>
            <a:ext cx="789558" cy="68929"/>
          </a:xfrm>
          <a:prstGeom prst="rect">
            <a:avLst/>
          </a:prstGeom>
          <a:noFill/>
          <a:ln>
            <a:noFill/>
          </a:ln>
        </p:spPr>
      </p:pic>
      <p:sp>
        <p:nvSpPr>
          <p:cNvPr id="128" name="Google Shape;128;p23"/>
          <p:cNvSpPr txBox="1"/>
          <p:nvPr>
            <p:ph type="title"/>
          </p:nvPr>
        </p:nvSpPr>
        <p:spPr>
          <a:xfrm>
            <a:off x="671756" y="365125"/>
            <a:ext cx="8116644" cy="99838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3"/>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8" name="Google Shape;18;p3"/>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9" name="Google Shape;19;p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9" name="Shape 129"/>
        <p:cNvGrpSpPr/>
        <p:nvPr/>
      </p:nvGrpSpPr>
      <p:grpSpPr>
        <a:xfrm>
          <a:off x="0" y="0"/>
          <a:ext cx="0" cy="0"/>
          <a:chOff x="0" y="0"/>
          <a:chExt cx="0" cy="0"/>
        </a:xfrm>
      </p:grpSpPr>
      <p:sp>
        <p:nvSpPr>
          <p:cNvPr id="130" name="Google Shape;130;p24"/>
          <p:cNvSpPr txBox="1"/>
          <p:nvPr>
            <p:ph type="title"/>
          </p:nvPr>
        </p:nvSpPr>
        <p:spPr>
          <a:xfrm>
            <a:off x="612648" y="228600"/>
            <a:ext cx="8153400" cy="990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 name="Google Shape;131;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2" name="Google Shape;132;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2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24"/>
          <p:cNvSpPr txBox="1"/>
          <p:nvPr>
            <p:ph idx="1" type="body"/>
          </p:nvPr>
        </p:nvSpPr>
        <p:spPr>
          <a:xfrm>
            <a:off x="612648" y="1600200"/>
            <a:ext cx="8153400" cy="4495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20" name="Shape 20"/>
        <p:cNvGrpSpPr/>
        <p:nvPr/>
      </p:nvGrpSpPr>
      <p:grpSpPr>
        <a:xfrm>
          <a:off x="0" y="0"/>
          <a:ext cx="0" cy="0"/>
          <a:chOff x="0" y="0"/>
          <a:chExt cx="0" cy="0"/>
        </a:xfrm>
      </p:grpSpPr>
      <p:sp>
        <p:nvSpPr>
          <p:cNvPr id="21" name="Google Shape;21;p4"/>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4"/>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Google Shape;23;p4"/>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4" name="Google Shape;24;p4"/>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25" name="Google Shape;25;p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Graphic">
  <p:cSld name="Header + Graphic">
    <p:spTree>
      <p:nvGrpSpPr>
        <p:cNvPr id="26" name="Shape 26"/>
        <p:cNvGrpSpPr/>
        <p:nvPr/>
      </p:nvGrpSpPr>
      <p:grpSpPr>
        <a:xfrm>
          <a:off x="0" y="0"/>
          <a:ext cx="0" cy="0"/>
          <a:chOff x="0" y="0"/>
          <a:chExt cx="0" cy="0"/>
        </a:xfrm>
      </p:grpSpPr>
      <p:sp>
        <p:nvSpPr>
          <p:cNvPr id="27" name="Google Shape;27;p5"/>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5"/>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9" name="Google Shape;29;p5"/>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30" name="Google Shape;30;p5"/>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p:cSld name="Title Only">
    <p:bg>
      <p:bgPr>
        <a:solidFill>
          <a:schemeClr val="lt1"/>
        </a:solidFill>
      </p:bgPr>
    </p:bg>
    <p:spTree>
      <p:nvGrpSpPr>
        <p:cNvPr id="31" name="Shape 31"/>
        <p:cNvGrpSpPr/>
        <p:nvPr/>
      </p:nvGrpSpPr>
      <p:grpSpPr>
        <a:xfrm>
          <a:off x="0" y="0"/>
          <a:ext cx="0" cy="0"/>
          <a:chOff x="0" y="0"/>
          <a:chExt cx="0" cy="0"/>
        </a:xfrm>
      </p:grpSpPr>
      <p:sp>
        <p:nvSpPr>
          <p:cNvPr id="32" name="Google Shape;32;p6"/>
          <p:cNvSpPr/>
          <p:nvPr/>
        </p:nvSpPr>
        <p:spPr>
          <a:xfrm>
            <a:off x="0" y="0"/>
            <a:ext cx="9143999" cy="19812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3" name="Google Shape;33;p6"/>
          <p:cNvSpPr/>
          <p:nvPr/>
        </p:nvSpPr>
        <p:spPr>
          <a:xfrm>
            <a:off x="7772400" y="5710428"/>
            <a:ext cx="1371599" cy="923544"/>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4" name="Google Shape;34;p6"/>
          <p:cNvSpPr/>
          <p:nvPr/>
        </p:nvSpPr>
        <p:spPr>
          <a:xfrm>
            <a:off x="774191" y="1381392"/>
            <a:ext cx="789305" cy="71120"/>
          </a:xfrm>
          <a:custGeom>
            <a:rect b="b" l="l" r="r" t="t"/>
            <a:pathLst>
              <a:path extrusionOk="0" h="71119" w="789305">
                <a:moveTo>
                  <a:pt x="789152" y="0"/>
                </a:moveTo>
                <a:lnTo>
                  <a:pt x="0" y="0"/>
                </a:lnTo>
                <a:lnTo>
                  <a:pt x="0" y="71107"/>
                </a:lnTo>
                <a:lnTo>
                  <a:pt x="770294" y="71107"/>
                </a:lnTo>
                <a:lnTo>
                  <a:pt x="789152" y="0"/>
                </a:lnTo>
                <a:close/>
              </a:path>
            </a:pathLst>
          </a:custGeom>
          <a:solidFill>
            <a:srgbClr val="E8D2A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5" name="Google Shape;35;p6"/>
          <p:cNvSpPr/>
          <p:nvPr/>
        </p:nvSpPr>
        <p:spPr>
          <a:xfrm>
            <a:off x="750722" y="2240914"/>
            <a:ext cx="7705471" cy="3657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6" name="Google Shape;36;p6"/>
          <p:cNvSpPr/>
          <p:nvPr/>
        </p:nvSpPr>
        <p:spPr>
          <a:xfrm>
            <a:off x="750722" y="2569794"/>
            <a:ext cx="8127238" cy="366064"/>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7" name="Google Shape;37;p6"/>
          <p:cNvSpPr/>
          <p:nvPr/>
        </p:nvSpPr>
        <p:spPr>
          <a:xfrm>
            <a:off x="750722" y="2899536"/>
            <a:ext cx="7434833" cy="36576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8" name="Google Shape;38;p6"/>
          <p:cNvSpPr/>
          <p:nvPr/>
        </p:nvSpPr>
        <p:spPr>
          <a:xfrm>
            <a:off x="750722" y="3228720"/>
            <a:ext cx="7693533" cy="36576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39" name="Google Shape;39;p6"/>
          <p:cNvSpPr/>
          <p:nvPr/>
        </p:nvSpPr>
        <p:spPr>
          <a:xfrm>
            <a:off x="750722" y="3557904"/>
            <a:ext cx="7813040" cy="36576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0" name="Google Shape;40;p6"/>
          <p:cNvSpPr/>
          <p:nvPr/>
        </p:nvSpPr>
        <p:spPr>
          <a:xfrm>
            <a:off x="750722" y="3886784"/>
            <a:ext cx="8169275" cy="366064"/>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1" name="Google Shape;41;p6"/>
          <p:cNvSpPr/>
          <p:nvPr/>
        </p:nvSpPr>
        <p:spPr>
          <a:xfrm>
            <a:off x="750722" y="4216653"/>
            <a:ext cx="7052945" cy="36576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2" name="Google Shape;42;p6"/>
          <p:cNvSpPr/>
          <p:nvPr/>
        </p:nvSpPr>
        <p:spPr>
          <a:xfrm>
            <a:off x="750722" y="4545838"/>
            <a:ext cx="4322445" cy="36576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3" name="Google Shape;43;p6"/>
          <p:cNvSpPr txBox="1"/>
          <p:nvPr>
            <p:ph type="title"/>
          </p:nvPr>
        </p:nvSpPr>
        <p:spPr>
          <a:xfrm>
            <a:off x="750519" y="362838"/>
            <a:ext cx="7642961" cy="98488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i="0" sz="3200">
                <a:solidFill>
                  <a:srgbClr val="4A2D83"/>
                </a:solidFill>
                <a:latin typeface="Encode Sans"/>
                <a:ea typeface="Encode Sans"/>
                <a:cs typeface="Encode Sans"/>
                <a:sym typeface="Encode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47" name="Shape 47"/>
        <p:cNvGrpSpPr/>
        <p:nvPr/>
      </p:nvGrpSpPr>
      <p:grpSpPr>
        <a:xfrm>
          <a:off x="0" y="0"/>
          <a:ext cx="0" cy="0"/>
          <a:chOff x="0" y="0"/>
          <a:chExt cx="0" cy="0"/>
        </a:xfrm>
      </p:grpSpPr>
      <p:sp>
        <p:nvSpPr>
          <p:cNvPr id="48" name="Google Shape;48;p7"/>
          <p:cNvSpPr txBox="1"/>
          <p:nvPr>
            <p:ph type="title"/>
          </p:nvPr>
        </p:nvSpPr>
        <p:spPr>
          <a:xfrm>
            <a:off x="750519" y="362838"/>
            <a:ext cx="7642961" cy="98488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i="0" sz="3200">
                <a:solidFill>
                  <a:srgbClr val="4A2D83"/>
                </a:solidFill>
                <a:latin typeface="Encode Sans"/>
                <a:ea typeface="Encode Sans"/>
                <a:cs typeface="Encode Sans"/>
                <a:sym typeface="Encode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581710" y="1681124"/>
            <a:ext cx="7980578" cy="3977004"/>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b="1" i="0" sz="1600">
                <a:solidFill>
                  <a:srgbClr val="4A2D83"/>
                </a:solidFill>
                <a:latin typeface="Open Sans"/>
                <a:ea typeface="Open Sans"/>
                <a:cs typeface="Open Sans"/>
                <a:sym typeface="Open San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7"/>
          <p:cNvSpPr txBox="1"/>
          <p:nvPr>
            <p:ph idx="11" type="ftr"/>
          </p:nvPr>
        </p:nvSpPr>
        <p:spPr>
          <a:xfrm>
            <a:off x="3108960" y="6377940"/>
            <a:ext cx="2926080" cy="3429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0" type="dt"/>
          </p:nvPr>
        </p:nvSpPr>
        <p:spPr>
          <a:xfrm>
            <a:off x="457200" y="6377940"/>
            <a:ext cx="2103120" cy="3429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83680" y="6377940"/>
            <a:ext cx="2103120" cy="342900"/>
          </a:xfrm>
          <a:prstGeom prst="rect">
            <a:avLst/>
          </a:prstGeom>
          <a:noFill/>
          <a:ln>
            <a:noFill/>
          </a:ln>
        </p:spPr>
        <p:txBody>
          <a:bodyPr anchorCtr="0" anchor="t"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Subheader + Content">
  <p:cSld name="Header + Subheader + Content">
    <p:spTree>
      <p:nvGrpSpPr>
        <p:cNvPr id="55" name="Shape 55"/>
        <p:cNvGrpSpPr/>
        <p:nvPr/>
      </p:nvGrpSpPr>
      <p:grpSpPr>
        <a:xfrm>
          <a:off x="0" y="0"/>
          <a:ext cx="0" cy="0"/>
          <a:chOff x="0" y="0"/>
          <a:chExt cx="0" cy="0"/>
        </a:xfrm>
      </p:grpSpPr>
      <p:sp>
        <p:nvSpPr>
          <p:cNvPr id="56" name="Google Shape;56;p9"/>
          <p:cNvSpPr txBox="1"/>
          <p:nvPr>
            <p:ph idx="1" type="body"/>
          </p:nvPr>
        </p:nvSpPr>
        <p:spPr>
          <a:xfrm>
            <a:off x="659305" y="2320240"/>
            <a:ext cx="8197114" cy="311786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8" name="Google Shape;58;p9"/>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59" name="Google Shape;59;p9"/>
          <p:cNvPicPr preferRelativeResize="0"/>
          <p:nvPr/>
        </p:nvPicPr>
        <p:blipFill rotWithShape="1">
          <a:blip r:embed="rId3">
            <a:alphaModFix/>
          </a:blip>
          <a:srcRect b="0" l="0" r="0" t="0"/>
          <a:stretch/>
        </p:blipFill>
        <p:spPr>
          <a:xfrm>
            <a:off x="774700" y="1384031"/>
            <a:ext cx="789561" cy="68930"/>
          </a:xfrm>
          <a:prstGeom prst="rect">
            <a:avLst/>
          </a:prstGeom>
          <a:noFill/>
          <a:ln>
            <a:noFill/>
          </a:ln>
        </p:spPr>
      </p:pic>
      <p:sp>
        <p:nvSpPr>
          <p:cNvPr id="60" name="Google Shape;60;p9"/>
          <p:cNvSpPr txBox="1"/>
          <p:nvPr>
            <p:ph type="title"/>
          </p:nvPr>
        </p:nvSpPr>
        <p:spPr>
          <a:xfrm>
            <a:off x="671756" y="365125"/>
            <a:ext cx="8184663" cy="99838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3000"/>
              <a:buFont typeface="Encode Sans Black"/>
              <a:buNone/>
              <a:defRPr b="1" i="0" sz="3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er + Content">
  <p:cSld name="Header + Content">
    <p:spTree>
      <p:nvGrpSpPr>
        <p:cNvPr id="61" name="Shape 61"/>
        <p:cNvGrpSpPr/>
        <p:nvPr/>
      </p:nvGrpSpPr>
      <p:grpSpPr>
        <a:xfrm>
          <a:off x="0" y="0"/>
          <a:ext cx="0" cy="0"/>
          <a:chOff x="0" y="0"/>
          <a:chExt cx="0" cy="0"/>
        </a:xfrm>
      </p:grpSpPr>
      <p:sp>
        <p:nvSpPr>
          <p:cNvPr id="62" name="Google Shape;62;p10"/>
          <p:cNvSpPr txBox="1"/>
          <p:nvPr>
            <p:ph idx="1" type="body"/>
          </p:nvPr>
        </p:nvSpPr>
        <p:spPr>
          <a:xfrm>
            <a:off x="659305" y="1736726"/>
            <a:ext cx="8196210" cy="370137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63" name="Google Shape;63;p10"/>
          <p:cNvPicPr preferRelativeResize="0"/>
          <p:nvPr/>
        </p:nvPicPr>
        <p:blipFill rotWithShape="1">
          <a:blip r:embed="rId2">
            <a:alphaModFix/>
          </a:blip>
          <a:srcRect b="0" l="0" r="0" t="0"/>
          <a:stretch/>
        </p:blipFill>
        <p:spPr>
          <a:xfrm>
            <a:off x="7772400" y="5710428"/>
            <a:ext cx="1371600" cy="923544"/>
          </a:xfrm>
          <a:prstGeom prst="rect">
            <a:avLst/>
          </a:prstGeom>
          <a:noFill/>
          <a:ln>
            <a:noFill/>
          </a:ln>
        </p:spPr>
      </p:pic>
      <p:pic>
        <p:nvPicPr>
          <p:cNvPr id="64" name="Google Shape;64;p10"/>
          <p:cNvPicPr preferRelativeResize="0"/>
          <p:nvPr/>
        </p:nvPicPr>
        <p:blipFill rotWithShape="1">
          <a:blip r:embed="rId3">
            <a:alphaModFix/>
          </a:blip>
          <a:srcRect b="0" l="0" r="0" t="0"/>
          <a:stretch/>
        </p:blipFill>
        <p:spPr>
          <a:xfrm>
            <a:off x="774700" y="1384031"/>
            <a:ext cx="789561" cy="68930"/>
          </a:xfrm>
          <a:prstGeom prst="rect">
            <a:avLst/>
          </a:prstGeom>
          <a:noFill/>
          <a:ln>
            <a:noFill/>
          </a:ln>
        </p:spPr>
      </p:pic>
      <p:sp>
        <p:nvSpPr>
          <p:cNvPr id="65" name="Google Shape;65;p10"/>
          <p:cNvSpPr txBox="1"/>
          <p:nvPr>
            <p:ph type="title"/>
          </p:nvPr>
        </p:nvSpPr>
        <p:spPr>
          <a:xfrm>
            <a:off x="659305" y="371511"/>
            <a:ext cx="8196210" cy="99199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66" name="Shape 66"/>
        <p:cNvGrpSpPr/>
        <p:nvPr/>
      </p:nvGrpSpPr>
      <p:grpSpPr>
        <a:xfrm>
          <a:off x="0" y="0"/>
          <a:ext cx="0" cy="0"/>
          <a:chOff x="0" y="0"/>
          <a:chExt cx="0" cy="0"/>
        </a:xfrm>
      </p:grpSpPr>
      <p:pic>
        <p:nvPicPr>
          <p:cNvPr id="67" name="Google Shape;67;p11"/>
          <p:cNvPicPr preferRelativeResize="0"/>
          <p:nvPr/>
        </p:nvPicPr>
        <p:blipFill rotWithShape="1">
          <a:blip r:embed="rId2">
            <a:alphaModFix/>
          </a:blip>
          <a:srcRect b="0" l="0" r="0" t="0"/>
          <a:stretch/>
        </p:blipFill>
        <p:spPr>
          <a:xfrm>
            <a:off x="779463" y="4173694"/>
            <a:ext cx="1600200" cy="139700"/>
          </a:xfrm>
          <a:prstGeom prst="rect">
            <a:avLst/>
          </a:prstGeom>
          <a:noFill/>
          <a:ln>
            <a:noFill/>
          </a:ln>
        </p:spPr>
      </p:pic>
      <p:pic>
        <p:nvPicPr>
          <p:cNvPr descr="W Logo_Purple_2685_HEX.png" id="68" name="Google Shape;68;p11"/>
          <p:cNvPicPr preferRelativeResize="0"/>
          <p:nvPr/>
        </p:nvPicPr>
        <p:blipFill rotWithShape="1">
          <a:blip r:embed="rId3">
            <a:alphaModFix/>
          </a:blip>
          <a:srcRect b="0" l="0" r="0" t="0"/>
          <a:stretch/>
        </p:blipFill>
        <p:spPr>
          <a:xfrm>
            <a:off x="7772400" y="5710428"/>
            <a:ext cx="1371600" cy="923544"/>
          </a:xfrm>
          <a:prstGeom prst="rect">
            <a:avLst/>
          </a:prstGeom>
          <a:noFill/>
          <a:ln>
            <a:noFill/>
          </a:ln>
        </p:spPr>
      </p:pic>
      <p:pic>
        <p:nvPicPr>
          <p:cNvPr descr="Wordmark_center_Purple_HEX.png" id="69" name="Google Shape;69;p11"/>
          <p:cNvPicPr preferRelativeResize="0"/>
          <p:nvPr/>
        </p:nvPicPr>
        <p:blipFill rotWithShape="1">
          <a:blip r:embed="rId4">
            <a:alphaModFix/>
          </a:blip>
          <a:srcRect b="0" l="0" r="0" t="0"/>
          <a:stretch/>
        </p:blipFill>
        <p:spPr>
          <a:xfrm>
            <a:off x="792039" y="1269313"/>
            <a:ext cx="2425295" cy="163374"/>
          </a:xfrm>
          <a:prstGeom prst="rect">
            <a:avLst/>
          </a:prstGeom>
          <a:noFill/>
          <a:ln>
            <a:noFill/>
          </a:ln>
        </p:spPr>
      </p:pic>
      <p:sp>
        <p:nvSpPr>
          <p:cNvPr id="70" name="Google Shape;70;p11"/>
          <p:cNvSpPr txBox="1"/>
          <p:nvPr>
            <p:ph type="title"/>
          </p:nvPr>
        </p:nvSpPr>
        <p:spPr>
          <a:xfrm>
            <a:off x="671757" y="1531938"/>
            <a:ext cx="6972300" cy="264175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4B2E83"/>
              </a:buClr>
              <a:buSzPts val="5000"/>
              <a:buFont typeface="Encode Sans Black"/>
              <a:buNone/>
              <a:defRPr b="1" i="0" sz="5000" u="none" cap="none" strike="noStrik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3" name="Shape 53"/>
        <p:cNvGrpSpPr/>
        <p:nvPr/>
      </p:nvGrpSpPr>
      <p:grpSpPr>
        <a:xfrm>
          <a:off x="0" y="0"/>
          <a:ext cx="0" cy="0"/>
          <a:chOff x="0" y="0"/>
          <a:chExt cx="0" cy="0"/>
        </a:xfrm>
      </p:grpSpPr>
      <p:pic>
        <p:nvPicPr>
          <p:cNvPr descr="RainAngle-7502.png" id="54" name="Google Shape;54;p8"/>
          <p:cNvPicPr preferRelativeResize="0"/>
          <p:nvPr/>
        </p:nvPicPr>
        <p:blipFill rotWithShape="1">
          <a:blip r:embed="rId1">
            <a:alphaModFix/>
          </a:blip>
          <a:srcRect b="88695" l="22002" r="21820" t="9712"/>
          <a:stretch/>
        </p:blipFill>
        <p:spPr>
          <a:xfrm>
            <a:off x="0" y="0"/>
            <a:ext cx="9144000" cy="198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pic>
        <p:nvPicPr>
          <p:cNvPr descr="RainAngle-7502.png" id="78" name="Google Shape;78;p13"/>
          <p:cNvPicPr preferRelativeResize="0"/>
          <p:nvPr/>
        </p:nvPicPr>
        <p:blipFill rotWithShape="1">
          <a:blip r:embed="rId1">
            <a:alphaModFix/>
          </a:blip>
          <a:srcRect b="88695" l="22002" r="21820" t="9712"/>
          <a:stretch/>
        </p:blipFill>
        <p:spPr>
          <a:xfrm>
            <a:off x="0" y="0"/>
            <a:ext cx="9144000" cy="198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pic>
        <p:nvPicPr>
          <p:cNvPr descr="RainAngle-7502.png" id="107" name="Google Shape;107;p19"/>
          <p:cNvPicPr preferRelativeResize="0"/>
          <p:nvPr/>
        </p:nvPicPr>
        <p:blipFill rotWithShape="1">
          <a:blip r:embed="rId1">
            <a:alphaModFix/>
          </a:blip>
          <a:srcRect b="88695" l="22002" r="21820" t="9712"/>
          <a:stretch/>
        </p:blipFill>
        <p:spPr>
          <a:xfrm>
            <a:off x="0" y="0"/>
            <a:ext cx="9144000" cy="19843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s://www.washington.edu/admin/rules/policies/APS/59.05.html" TargetMode="External"/><Relationship Id="rId4" Type="http://schemas.openxmlformats.org/officeDocument/2006/relationships/hyperlink" Target="https://www.washington.edu/globalaffairs/agree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washington.edu/admin/rules/policies/APS/59.05.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washington.edu/research/faq/service-activity-who-do-i-contact/" TargetMode="External"/><Relationship Id="rId4" Type="http://schemas.openxmlformats.org/officeDocument/2006/relationships/hyperlink" Target="https://catalyst.uw.edu/webq/survey/tfr/374428" TargetMode="External"/><Relationship Id="rId5"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finance.uw.edu/gca/award-lifecycle/budget-setup/program-income-guidelines" TargetMode="External"/><Relationship Id="rId4" Type="http://schemas.openxmlformats.org/officeDocument/2006/relationships/hyperlink" Target="https://finance.uw.edu/maa/recharge" TargetMode="External"/><Relationship Id="rId5" Type="http://schemas.openxmlformats.org/officeDocument/2006/relationships/hyperlink" Target="https://www.washington.edu/admin/rules/policies/APS/59.05.html" TargetMode="External"/><Relationship Id="rId6" Type="http://schemas.openxmlformats.org/officeDocument/2006/relationships/hyperlink" Target="http://opb.washington.edu/sites/default/files/opb/Budget/revenue-budget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US" sz="4200"/>
              <a:t>External Funding: </a:t>
            </a:r>
            <a:endParaRPr sz="4200"/>
          </a:p>
          <a:p>
            <a:pPr indent="0" lvl="0" marL="0" marR="0" rtl="0" algn="l">
              <a:lnSpc>
                <a:spcPct val="100000"/>
              </a:lnSpc>
              <a:spcBef>
                <a:spcPts val="0"/>
              </a:spcBef>
              <a:spcAft>
                <a:spcPts val="0"/>
              </a:spcAft>
              <a:buClr>
                <a:srgbClr val="4B2E83"/>
              </a:buClr>
              <a:buSzPts val="1500"/>
              <a:buFont typeface="Arial"/>
              <a:buNone/>
            </a:pPr>
            <a:r>
              <a:rPr lang="en-US" sz="4200"/>
              <a:t>Provision of Services or Sponsored Program</a:t>
            </a:r>
            <a:endParaRPr sz="3800"/>
          </a:p>
        </p:txBody>
      </p:sp>
      <p:sp>
        <p:nvSpPr>
          <p:cNvPr id="140" name="Google Shape;140;p25"/>
          <p:cNvSpPr txBox="1"/>
          <p:nvPr/>
        </p:nvSpPr>
        <p:spPr>
          <a:xfrm>
            <a:off x="692029" y="4965299"/>
            <a:ext cx="6656700" cy="1310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Clr>
                <a:schemeClr val="dk1"/>
              </a:buClr>
              <a:buSzPts val="400"/>
              <a:buFont typeface="Arial"/>
              <a:buNone/>
            </a:pPr>
            <a:r>
              <a:rPr lang="en-US" sz="1600">
                <a:solidFill>
                  <a:schemeClr val="dk1"/>
                </a:solidFill>
                <a:latin typeface="Open Sans"/>
                <a:ea typeface="Open Sans"/>
                <a:cs typeface="Open Sans"/>
                <a:sym typeface="Open Sans"/>
              </a:rPr>
              <a:t>March, 2020 MRAM</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Carol Rhodes</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Director, Office of Sponsored Programs</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Fuchi Obioha </a:t>
            </a:r>
            <a:endParaRPr sz="1600">
              <a:solidFill>
                <a:srgbClr val="33006F"/>
              </a:solidFill>
              <a:latin typeface="Open Sans"/>
              <a:ea typeface="Open Sans"/>
              <a:cs typeface="Open Sans"/>
              <a:sym typeface="Open Sans"/>
            </a:endParaRPr>
          </a:p>
          <a:p>
            <a:pPr indent="0" lvl="0" marL="457200" marR="0" rtl="0" algn="l">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Director, UW Tax Office</a:t>
            </a:r>
            <a:endParaRPr sz="1600">
              <a:solidFill>
                <a:srgbClr val="33006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4"/>
          <p:cNvSpPr txBox="1"/>
          <p:nvPr>
            <p:ph idx="1" type="body"/>
          </p:nvPr>
        </p:nvSpPr>
        <p:spPr>
          <a:xfrm>
            <a:off x="194262" y="3274165"/>
            <a:ext cx="2173986" cy="1477328"/>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Clr>
                <a:srgbClr val="4B2E83"/>
              </a:buClr>
              <a:buSzPts val="1800"/>
              <a:buNone/>
            </a:pPr>
            <a:r>
              <a:rPr lang="en-US" sz="1800"/>
              <a:t>Large scale, mainly commercial activities or first-time </a:t>
            </a:r>
            <a:endParaRPr/>
          </a:p>
        </p:txBody>
      </p:sp>
      <p:sp>
        <p:nvSpPr>
          <p:cNvPr id="198" name="Google Shape;198;p34"/>
          <p:cNvSpPr txBox="1"/>
          <p:nvPr>
            <p:ph type="title"/>
          </p:nvPr>
        </p:nvSpPr>
        <p:spPr>
          <a:xfrm>
            <a:off x="671757" y="371511"/>
            <a:ext cx="8064504" cy="99199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Encode Sans Black"/>
              <a:buNone/>
            </a:pPr>
            <a:r>
              <a:rPr b="1" lang="en-US" sz="3200"/>
              <a:t>When Is Support Needed or Approval Required? </a:t>
            </a:r>
            <a:endParaRPr b="1" sz="3200">
              <a:latin typeface="Calibri"/>
              <a:ea typeface="Calibri"/>
              <a:cs typeface="Calibri"/>
              <a:sym typeface="Calibri"/>
            </a:endParaRPr>
          </a:p>
        </p:txBody>
      </p:sp>
      <p:sp>
        <p:nvSpPr>
          <p:cNvPr id="199" name="Google Shape;199;p34"/>
          <p:cNvSpPr txBox="1"/>
          <p:nvPr/>
        </p:nvSpPr>
        <p:spPr>
          <a:xfrm>
            <a:off x="194262" y="1530434"/>
            <a:ext cx="2173986" cy="1477328"/>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rgbClr val="33006F"/>
                </a:solidFill>
                <a:latin typeface="Calibri"/>
                <a:ea typeface="Calibri"/>
                <a:cs typeface="Calibri"/>
                <a:sym typeface="Calibri"/>
              </a:rPr>
              <a:t>Incidental, student focused, and otherwise addressed through other formal processes</a:t>
            </a:r>
            <a:endParaRPr/>
          </a:p>
        </p:txBody>
      </p:sp>
      <p:sp>
        <p:nvSpPr>
          <p:cNvPr id="200" name="Google Shape;200;p34"/>
          <p:cNvSpPr txBox="1"/>
          <p:nvPr/>
        </p:nvSpPr>
        <p:spPr>
          <a:xfrm>
            <a:off x="6619836" y="1668933"/>
            <a:ext cx="2023872"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Support likely is not required or otherwise already established</a:t>
            </a:r>
            <a:endParaRPr/>
          </a:p>
        </p:txBody>
      </p:sp>
      <p:sp>
        <p:nvSpPr>
          <p:cNvPr id="201" name="Google Shape;201;p34"/>
          <p:cNvSpPr/>
          <p:nvPr/>
        </p:nvSpPr>
        <p:spPr>
          <a:xfrm>
            <a:off x="6391679" y="3313737"/>
            <a:ext cx="2483978" cy="1304895"/>
          </a:xfrm>
          <a:prstGeom prst="roundRect">
            <a:avLst>
              <a:gd fmla="val 16667" name="adj"/>
            </a:avLst>
          </a:prstGeom>
          <a:gradFill>
            <a:gsLst>
              <a:gs pos="0">
                <a:srgbClr val="46218F">
                  <a:alpha val="0"/>
                </a:srgbClr>
              </a:gs>
              <a:gs pos="100000">
                <a:srgbClr val="46218F">
                  <a:alpha val="0"/>
                </a:srgbClr>
              </a:gs>
            </a:gsLst>
            <a:lin ang="16200000" scaled="0"/>
          </a:gradFill>
          <a:ln cap="flat" cmpd="sng" w="38100">
            <a:solidFill>
              <a:schemeClr val="accent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34"/>
          <p:cNvSpPr txBox="1"/>
          <p:nvPr/>
        </p:nvSpPr>
        <p:spPr>
          <a:xfrm>
            <a:off x="230885" y="5146598"/>
            <a:ext cx="2161455" cy="1311128"/>
          </a:xfrm>
          <a:prstGeom prst="rect">
            <a:avLst/>
          </a:prstGeom>
          <a:noFill/>
          <a:ln cap="flat" cmpd="sng" w="38100">
            <a:solidFill>
              <a:srgbClr val="4B2E8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b="0" sz="1800" u="none">
              <a:solidFill>
                <a:schemeClr val="dk1"/>
              </a:solidFill>
              <a:latin typeface="Calibri"/>
              <a:ea typeface="Calibri"/>
              <a:cs typeface="Calibri"/>
              <a:sym typeface="Calibri"/>
            </a:endParaRPr>
          </a:p>
          <a:p>
            <a:pPr indent="0" lvl="0" marL="0" marR="0" rtl="0" algn="ctr">
              <a:spcBef>
                <a:spcPts val="360"/>
              </a:spcBef>
              <a:spcAft>
                <a:spcPts val="0"/>
              </a:spcAft>
              <a:buClr>
                <a:schemeClr val="dk1"/>
              </a:buClr>
              <a:buSzPts val="1800"/>
              <a:buFont typeface="Arial"/>
              <a:buNone/>
            </a:pPr>
            <a:r>
              <a:rPr b="0" lang="en-US" sz="1800" u="none">
                <a:solidFill>
                  <a:schemeClr val="dk1"/>
                </a:solidFill>
                <a:latin typeface="Calibri"/>
                <a:ea typeface="Calibri"/>
                <a:cs typeface="Calibri"/>
                <a:sym typeface="Calibri"/>
              </a:rPr>
              <a:t>Something in between?</a:t>
            </a:r>
            <a:endParaRPr/>
          </a:p>
          <a:p>
            <a:pPr indent="0" lvl="0" marL="0" marR="0" rtl="0" algn="ctr">
              <a:spcBef>
                <a:spcPts val="360"/>
              </a:spcBef>
              <a:spcAft>
                <a:spcPts val="0"/>
              </a:spcAft>
              <a:buClr>
                <a:schemeClr val="dk1"/>
              </a:buClr>
              <a:buSzPts val="1800"/>
              <a:buFont typeface="Arial"/>
              <a:buNone/>
            </a:pPr>
            <a:r>
              <a:t/>
            </a:r>
            <a:endParaRPr b="0" sz="1800" u="none">
              <a:solidFill>
                <a:schemeClr val="dk1"/>
              </a:solidFill>
              <a:latin typeface="Calibri"/>
              <a:ea typeface="Calibri"/>
              <a:cs typeface="Calibri"/>
              <a:sym typeface="Calibri"/>
            </a:endParaRPr>
          </a:p>
        </p:txBody>
      </p:sp>
      <p:sp>
        <p:nvSpPr>
          <p:cNvPr id="203" name="Google Shape;203;p34"/>
          <p:cNvSpPr/>
          <p:nvPr/>
        </p:nvSpPr>
        <p:spPr>
          <a:xfrm>
            <a:off x="2880800" y="5253444"/>
            <a:ext cx="2304288" cy="1097435"/>
          </a:xfrm>
          <a:prstGeom prst="roundRect">
            <a:avLst>
              <a:gd fmla="val 16667" name="adj"/>
            </a:avLst>
          </a:prstGeom>
          <a:gradFill>
            <a:gsLst>
              <a:gs pos="0">
                <a:srgbClr val="46218F">
                  <a:alpha val="0"/>
                </a:srgbClr>
              </a:gs>
              <a:gs pos="100000">
                <a:srgbClr val="46218F">
                  <a:alpha val="0"/>
                </a:srgbClr>
              </a:gs>
            </a:gsLst>
            <a:lin ang="16200000" scaled="0"/>
          </a:gradFill>
          <a:ln cap="flat" cmpd="sng" w="2857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34"/>
          <p:cNvSpPr txBox="1"/>
          <p:nvPr/>
        </p:nvSpPr>
        <p:spPr>
          <a:xfrm>
            <a:off x="3240971" y="5510031"/>
            <a:ext cx="202809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Business Unit Coordination </a:t>
            </a:r>
            <a:endParaRPr/>
          </a:p>
        </p:txBody>
      </p:sp>
      <p:sp>
        <p:nvSpPr>
          <p:cNvPr id="205" name="Google Shape;205;p34"/>
          <p:cNvSpPr/>
          <p:nvPr/>
        </p:nvSpPr>
        <p:spPr>
          <a:xfrm>
            <a:off x="5442718" y="5089377"/>
            <a:ext cx="2792749" cy="1450696"/>
          </a:xfrm>
          <a:prstGeom prst="roundRect">
            <a:avLst>
              <a:gd fmla="val 16667" name="adj"/>
            </a:avLst>
          </a:prstGeom>
          <a:gradFill>
            <a:gsLst>
              <a:gs pos="0">
                <a:srgbClr val="46218F">
                  <a:alpha val="0"/>
                </a:srgbClr>
              </a:gs>
              <a:gs pos="100000">
                <a:srgbClr val="46218F">
                  <a:alpha val="0"/>
                </a:srgbClr>
              </a:gs>
            </a:gsLst>
            <a:lin ang="16200000" scaled="0"/>
          </a:gradFill>
          <a:ln cap="flat" cmpd="sng" w="2857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34"/>
          <p:cNvSpPr txBox="1"/>
          <p:nvPr/>
        </p:nvSpPr>
        <p:spPr>
          <a:xfrm>
            <a:off x="5526693" y="5089377"/>
            <a:ext cx="2410299" cy="13234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FACTORS:</a:t>
            </a:r>
            <a:endParaRPr/>
          </a:p>
          <a:p>
            <a:pPr indent="-171450" lvl="0" marL="171450" marR="0" rtl="0" algn="l">
              <a:spcBef>
                <a:spcPts val="0"/>
              </a:spcBef>
              <a:spcAft>
                <a:spcPts val="0"/>
              </a:spcAft>
              <a:buClr>
                <a:schemeClr val="dk1"/>
              </a:buClr>
              <a:buSzPts val="1000"/>
              <a:buFont typeface="Arial"/>
              <a:buChar char="•"/>
            </a:pPr>
            <a:r>
              <a:rPr b="1" lang="en-US" sz="1000">
                <a:solidFill>
                  <a:schemeClr val="dk1"/>
                </a:solidFill>
                <a:latin typeface="Calibri"/>
                <a:ea typeface="Calibri"/>
                <a:cs typeface="Calibri"/>
                <a:sym typeface="Calibri"/>
              </a:rPr>
              <a:t>Substantial revenue and expenses</a:t>
            </a:r>
            <a:endParaRPr/>
          </a:p>
          <a:p>
            <a:pPr indent="-171450" lvl="0" marL="171450" marR="0" rtl="0" algn="l">
              <a:spcBef>
                <a:spcPts val="0"/>
              </a:spcBef>
              <a:spcAft>
                <a:spcPts val="0"/>
              </a:spcAft>
              <a:buClr>
                <a:schemeClr val="dk1"/>
              </a:buClr>
              <a:buSzPts val="1000"/>
              <a:buFont typeface="Arial"/>
              <a:buChar char="•"/>
            </a:pPr>
            <a:r>
              <a:rPr b="1" lang="en-US" sz="1000">
                <a:solidFill>
                  <a:schemeClr val="dk1"/>
                </a:solidFill>
                <a:latin typeface="Calibri"/>
                <a:ea typeface="Calibri"/>
                <a:cs typeface="Calibri"/>
                <a:sym typeface="Calibri"/>
              </a:rPr>
              <a:t>Departmental business experience</a:t>
            </a:r>
            <a:endParaRPr/>
          </a:p>
          <a:p>
            <a:pPr indent="-171450" lvl="0" marL="171450" marR="0" rtl="0" algn="l">
              <a:spcBef>
                <a:spcPts val="0"/>
              </a:spcBef>
              <a:spcAft>
                <a:spcPts val="0"/>
              </a:spcAft>
              <a:buClr>
                <a:schemeClr val="dk1"/>
              </a:buClr>
              <a:buSzPts val="1000"/>
              <a:buFont typeface="Arial"/>
              <a:buChar char="•"/>
            </a:pPr>
            <a:r>
              <a:rPr b="1" lang="en-US" sz="1000">
                <a:solidFill>
                  <a:schemeClr val="dk1"/>
                </a:solidFill>
                <a:latin typeface="Calibri"/>
                <a:ea typeface="Calibri"/>
                <a:cs typeface="Calibri"/>
                <a:sym typeface="Calibri"/>
              </a:rPr>
              <a:t>Requires negotiation and execution of business instruments </a:t>
            </a:r>
            <a:endParaRPr/>
          </a:p>
          <a:p>
            <a:pPr indent="-171450" lvl="0" marL="171450" marR="0" rtl="0" algn="l">
              <a:spcBef>
                <a:spcPts val="0"/>
              </a:spcBef>
              <a:spcAft>
                <a:spcPts val="0"/>
              </a:spcAft>
              <a:buClr>
                <a:schemeClr val="dk1"/>
              </a:buClr>
              <a:buSzPts val="1000"/>
              <a:buFont typeface="Arial"/>
              <a:buChar char="•"/>
            </a:pPr>
            <a:r>
              <a:rPr b="1" lang="en-US" sz="1000">
                <a:solidFill>
                  <a:schemeClr val="dk1"/>
                </a:solidFill>
                <a:latin typeface="Calibri"/>
                <a:ea typeface="Calibri"/>
                <a:cs typeface="Calibri"/>
                <a:sym typeface="Calibri"/>
              </a:rPr>
              <a:t>Involves space, significant institutional input, resources, etc. </a:t>
            </a:r>
            <a:endParaRPr/>
          </a:p>
          <a:p>
            <a:pPr indent="-171450" lvl="0" marL="171450" marR="0" rtl="0" algn="l">
              <a:spcBef>
                <a:spcPts val="0"/>
              </a:spcBef>
              <a:spcAft>
                <a:spcPts val="0"/>
              </a:spcAft>
              <a:buClr>
                <a:schemeClr val="dk1"/>
              </a:buClr>
              <a:buSzPts val="1000"/>
              <a:buFont typeface="Arial"/>
              <a:buChar char="•"/>
            </a:pPr>
            <a:r>
              <a:rPr b="1" lang="en-US" sz="1000">
                <a:solidFill>
                  <a:schemeClr val="dk1"/>
                </a:solidFill>
                <a:latin typeface="Calibri"/>
                <a:ea typeface="Calibri"/>
                <a:cs typeface="Calibri"/>
                <a:sym typeface="Calibri"/>
              </a:rPr>
              <a:t>Lack of clarity regarding required steps</a:t>
            </a:r>
            <a:endParaRPr/>
          </a:p>
        </p:txBody>
      </p:sp>
      <p:sp>
        <p:nvSpPr>
          <p:cNvPr id="207" name="Google Shape;207;p34"/>
          <p:cNvSpPr/>
          <p:nvPr/>
        </p:nvSpPr>
        <p:spPr>
          <a:xfrm>
            <a:off x="2620543" y="1380718"/>
            <a:ext cx="3517565" cy="1698257"/>
          </a:xfrm>
          <a:prstGeom prst="rightArrow">
            <a:avLst>
              <a:gd fmla="val 70279" name="adj1"/>
              <a:gd fmla="val 39354" name="adj2"/>
            </a:avLst>
          </a:prstGeom>
          <a:solidFill>
            <a:srgbClr val="FAF5EB">
              <a:alpha val="27843"/>
            </a:srgbClr>
          </a:solidFill>
          <a:ln cap="flat" cmpd="sng" w="2857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Incidental sales of gear to alumni or supplies to students</a:t>
            </a:r>
            <a:endParaRPr/>
          </a:p>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Student services (revenue generating career fairs and interview programs)</a:t>
            </a:r>
            <a:endParaRPr/>
          </a:p>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Sponsored research and “pure” sponsorship agreements (managed by OSP)</a:t>
            </a:r>
            <a:endParaRPr b="1" sz="1100">
              <a:solidFill>
                <a:schemeClr val="lt1"/>
              </a:solidFill>
              <a:latin typeface="Calibri"/>
              <a:ea typeface="Calibri"/>
              <a:cs typeface="Calibri"/>
              <a:sym typeface="Calibri"/>
            </a:endParaRPr>
          </a:p>
        </p:txBody>
      </p:sp>
      <p:sp>
        <p:nvSpPr>
          <p:cNvPr id="208" name="Google Shape;208;p34"/>
          <p:cNvSpPr/>
          <p:nvPr/>
        </p:nvSpPr>
        <p:spPr>
          <a:xfrm>
            <a:off x="2620543" y="3032186"/>
            <a:ext cx="3654552" cy="1961287"/>
          </a:xfrm>
          <a:prstGeom prst="rightArrow">
            <a:avLst>
              <a:gd fmla="val 70279" name="adj1"/>
              <a:gd fmla="val 39354" name="adj2"/>
            </a:avLst>
          </a:prstGeom>
          <a:solidFill>
            <a:srgbClr val="FAF5EB">
              <a:alpha val="27843"/>
            </a:srgbClr>
          </a:solidFill>
          <a:ln cap="flat" cmpd="sng" w="2857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Requires borrowing or issuance of debt</a:t>
            </a:r>
            <a:endParaRPr/>
          </a:p>
          <a:p>
            <a:pPr indent="-171450" lvl="0" marL="171450" marR="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Requires resources and/or approval from one or more central offices </a:t>
            </a:r>
            <a:endParaRPr/>
          </a:p>
          <a:p>
            <a:pPr indent="-171450" lvl="0" marL="171450" marR="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New activity for the unit</a:t>
            </a:r>
            <a:endParaRPr/>
          </a:p>
          <a:p>
            <a:pPr indent="-171450" lvl="0" marL="171450" marR="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Little specific business expertise at departmental level</a:t>
            </a:r>
            <a:endParaRPr/>
          </a:p>
        </p:txBody>
      </p:sp>
      <p:sp>
        <p:nvSpPr>
          <p:cNvPr id="209" name="Google Shape;209;p34"/>
          <p:cNvSpPr/>
          <p:nvPr/>
        </p:nvSpPr>
        <p:spPr>
          <a:xfrm>
            <a:off x="6294602" y="1688694"/>
            <a:ext cx="2483978" cy="1082304"/>
          </a:xfrm>
          <a:prstGeom prst="roundRect">
            <a:avLst>
              <a:gd fmla="val 16667" name="adj"/>
            </a:avLst>
          </a:prstGeom>
          <a:gradFill>
            <a:gsLst>
              <a:gs pos="0">
                <a:srgbClr val="46218F">
                  <a:alpha val="0"/>
                </a:srgbClr>
              </a:gs>
              <a:gs pos="100000">
                <a:srgbClr val="46218F">
                  <a:alpha val="0"/>
                </a:srgbClr>
              </a:gs>
            </a:gsLst>
            <a:lin ang="16200000" scaled="0"/>
          </a:gradFill>
          <a:ln cap="flat" cmpd="sng" w="2857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4"/>
          <p:cNvSpPr txBox="1"/>
          <p:nvPr/>
        </p:nvSpPr>
        <p:spPr>
          <a:xfrm>
            <a:off x="6619882" y="3347599"/>
            <a:ext cx="215869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Business Unit Requiring Assistance; Support May be Required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659305" y="371511"/>
            <a:ext cx="8196210" cy="99199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t>Roles and Responsibilities</a:t>
            </a:r>
            <a:endParaRPr/>
          </a:p>
        </p:txBody>
      </p:sp>
      <p:graphicFrame>
        <p:nvGraphicFramePr>
          <p:cNvPr id="216" name="Google Shape;216;p35"/>
          <p:cNvGraphicFramePr/>
          <p:nvPr/>
        </p:nvGraphicFramePr>
        <p:xfrm>
          <a:off x="659305" y="1772816"/>
          <a:ext cx="3000000" cy="3000000"/>
        </p:xfrm>
        <a:graphic>
          <a:graphicData uri="http://schemas.openxmlformats.org/drawingml/2006/table">
            <a:tbl>
              <a:tblPr bandRow="1" firstRow="1">
                <a:noFill/>
                <a:tableStyleId>{6A4AAC92-6BD0-4EC4-BEB7-E9165F5AC824}</a:tableStyleId>
              </a:tblPr>
              <a:tblGrid>
                <a:gridCol w="1858275"/>
                <a:gridCol w="1746325"/>
                <a:gridCol w="1256200"/>
                <a:gridCol w="1385525"/>
                <a:gridCol w="1634400"/>
              </a:tblGrid>
              <a:tr h="576350">
                <a:tc>
                  <a:txBody>
                    <a:bodyPr/>
                    <a:lstStyle/>
                    <a:p>
                      <a:pPr indent="0" lvl="0" marL="0" marR="0" rtl="0" algn="l">
                        <a:spcBef>
                          <a:spcPts val="0"/>
                        </a:spcBef>
                        <a:spcAft>
                          <a:spcPts val="0"/>
                        </a:spcAft>
                        <a:buNone/>
                      </a:pPr>
                      <a:r>
                        <a:t/>
                      </a:r>
                      <a:endParaRPr sz="1400"/>
                    </a:p>
                  </a:txBody>
                  <a:tcPr marT="34300" marB="34300" marR="68575" marL="68575"/>
                </a:tc>
                <a:tc>
                  <a:txBody>
                    <a:bodyPr/>
                    <a:lstStyle/>
                    <a:p>
                      <a:pPr indent="0" lvl="0" marL="0" marR="0" rtl="0" algn="l">
                        <a:spcBef>
                          <a:spcPts val="0"/>
                        </a:spcBef>
                        <a:spcAft>
                          <a:spcPts val="0"/>
                        </a:spcAft>
                        <a:buNone/>
                      </a:pPr>
                      <a:r>
                        <a:rPr lang="en-US" sz="1200"/>
                        <a:t>Department/School/ College</a:t>
                      </a:r>
                      <a:endParaRPr/>
                    </a:p>
                  </a:txBody>
                  <a:tcPr marT="34300" marB="34300" marR="68575" marL="68575"/>
                </a:tc>
                <a:tc>
                  <a:txBody>
                    <a:bodyPr/>
                    <a:lstStyle/>
                    <a:p>
                      <a:pPr indent="0" lvl="0" marL="0" marR="0" rtl="0" algn="l">
                        <a:spcBef>
                          <a:spcPts val="0"/>
                        </a:spcBef>
                        <a:spcAft>
                          <a:spcPts val="0"/>
                        </a:spcAft>
                        <a:buNone/>
                      </a:pPr>
                      <a:r>
                        <a:rPr lang="en-US" sz="1200"/>
                        <a:t>Central</a:t>
                      </a:r>
                      <a:r>
                        <a:rPr lang="en-US" sz="1200"/>
                        <a:t> </a:t>
                      </a:r>
                      <a:r>
                        <a:rPr lang="en-US" sz="1200"/>
                        <a:t>Business Support</a:t>
                      </a:r>
                      <a:endParaRPr/>
                    </a:p>
                  </a:txBody>
                  <a:tcPr marT="34300" marB="34300" marR="68575" marL="68575"/>
                </a:tc>
                <a:tc>
                  <a:txBody>
                    <a:bodyPr/>
                    <a:lstStyle/>
                    <a:p>
                      <a:pPr indent="0" lvl="0" marL="0" marR="0" rtl="0" algn="l">
                        <a:spcBef>
                          <a:spcPts val="0"/>
                        </a:spcBef>
                        <a:spcAft>
                          <a:spcPts val="0"/>
                        </a:spcAft>
                        <a:buNone/>
                      </a:pPr>
                      <a:r>
                        <a:rPr lang="en-US" sz="1200"/>
                        <a:t>Consulting SMEs (e.g.,</a:t>
                      </a:r>
                      <a:r>
                        <a:rPr lang="en-US" sz="1200"/>
                        <a:t> CoMotion)</a:t>
                      </a:r>
                      <a:endParaRPr sz="1200"/>
                    </a:p>
                  </a:txBody>
                  <a:tcPr marT="34300" marB="34300" marR="68575" marL="68575"/>
                </a:tc>
                <a:tc>
                  <a:txBody>
                    <a:bodyPr/>
                    <a:lstStyle/>
                    <a:p>
                      <a:pPr indent="0" lvl="0" marL="0" marR="0" rtl="0" algn="l">
                        <a:spcBef>
                          <a:spcPts val="0"/>
                        </a:spcBef>
                        <a:spcAft>
                          <a:spcPts val="0"/>
                        </a:spcAft>
                        <a:buNone/>
                      </a:pPr>
                      <a:r>
                        <a:rPr lang="en-US" sz="1200"/>
                        <a:t>Signoffs</a:t>
                      </a:r>
                      <a:r>
                        <a:rPr lang="en-US" sz="1200"/>
                        <a:t>:</a:t>
                      </a:r>
                      <a:r>
                        <a:rPr lang="en-US" sz="1200"/>
                        <a:t> </a:t>
                      </a:r>
                      <a:r>
                        <a:rPr lang="en-US" sz="1200"/>
                        <a:t>D</a:t>
                      </a:r>
                      <a:r>
                        <a:rPr lang="en-US" sz="1200"/>
                        <a:t>ept/Dean/Chancellor, Provost</a:t>
                      </a:r>
                      <a:r>
                        <a:rPr lang="en-US" sz="1200"/>
                        <a:t> (e.g., OGA)</a:t>
                      </a:r>
                      <a:r>
                        <a:rPr lang="en-US" sz="1200"/>
                        <a:t>, others? </a:t>
                      </a:r>
                      <a:endParaRPr/>
                    </a:p>
                  </a:txBody>
                  <a:tcPr marT="34300" marB="34300" marR="68575" marL="68575"/>
                </a:tc>
              </a:tr>
              <a:tr h="285750">
                <a:tc>
                  <a:txBody>
                    <a:bodyPr/>
                    <a:lstStyle/>
                    <a:p>
                      <a:pPr indent="0" lvl="0" marL="0" marR="0" rtl="0" algn="l">
                        <a:spcBef>
                          <a:spcPts val="0"/>
                        </a:spcBef>
                        <a:spcAft>
                          <a:spcPts val="0"/>
                        </a:spcAft>
                        <a:buNone/>
                      </a:pPr>
                      <a:r>
                        <a:rPr lang="en-US" sz="1200"/>
                        <a:t>Develop Idea</a:t>
                      </a:r>
                      <a:endParaRPr sz="1200"/>
                    </a:p>
                  </a:txBody>
                  <a:tcPr marT="34300" marB="34300" marR="68575" marL="68575"/>
                </a:tc>
                <a:tc>
                  <a:txBody>
                    <a:bodyPr/>
                    <a:lstStyle/>
                    <a:p>
                      <a:pPr indent="0" lvl="0" marL="0" marR="0" rtl="0" algn="ctr">
                        <a:spcBef>
                          <a:spcPts val="0"/>
                        </a:spcBef>
                        <a:spcAft>
                          <a:spcPts val="0"/>
                        </a:spcAft>
                        <a:buNone/>
                      </a:pPr>
                      <a:r>
                        <a:rPr lang="en-US" sz="1200"/>
                        <a:t>X</a:t>
                      </a:r>
                      <a:endParaRPr sz="12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617225">
                <a:tc>
                  <a:txBody>
                    <a:bodyPr/>
                    <a:lstStyle/>
                    <a:p>
                      <a:pPr indent="0" lvl="0" marL="0" marR="0" rtl="0" algn="l">
                        <a:spcBef>
                          <a:spcPts val="0"/>
                        </a:spcBef>
                        <a:spcAft>
                          <a:spcPts val="0"/>
                        </a:spcAft>
                        <a:buNone/>
                      </a:pPr>
                      <a:r>
                        <a:rPr lang="en-US" sz="1200"/>
                        <a:t>Initial and ongoing business advice and contract review</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US" sz="1200"/>
                        <a:t>X</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617225">
                <a:tc>
                  <a:txBody>
                    <a:bodyPr/>
                    <a:lstStyle/>
                    <a:p>
                      <a:pPr indent="0" lvl="0" marL="0" marR="0" rtl="0" algn="l">
                        <a:spcBef>
                          <a:spcPts val="0"/>
                        </a:spcBef>
                        <a:spcAft>
                          <a:spcPts val="0"/>
                        </a:spcAft>
                        <a:buNone/>
                      </a:pPr>
                      <a:r>
                        <a:rPr lang="en-US" sz="1200"/>
                        <a:t>Coordinate compliance, HR, funding, tax, legal,</a:t>
                      </a:r>
                      <a:r>
                        <a:rPr lang="en-US" sz="1200"/>
                        <a:t> </a:t>
                      </a:r>
                      <a:r>
                        <a:rPr lang="en-US" sz="1200"/>
                        <a:t>etc. advice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US" sz="1200"/>
                        <a:t>X</a:t>
                      </a:r>
                      <a:endParaRPr sz="12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479650">
                <a:tc>
                  <a:txBody>
                    <a:bodyPr/>
                    <a:lstStyle/>
                    <a:p>
                      <a:pPr indent="0" lvl="0" marL="0" marR="0" rtl="0" algn="l">
                        <a:spcBef>
                          <a:spcPts val="0"/>
                        </a:spcBef>
                        <a:spcAft>
                          <a:spcPts val="0"/>
                        </a:spcAft>
                        <a:buNone/>
                      </a:pPr>
                      <a:r>
                        <a:rPr lang="en-US" sz="1200"/>
                        <a:t>Provide guidance within area of expertise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US" sz="1200"/>
                        <a:t>X</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285750">
                <a:tc>
                  <a:txBody>
                    <a:bodyPr/>
                    <a:lstStyle/>
                    <a:p>
                      <a:pPr indent="0" lvl="0" marL="0" marR="0" rtl="0" algn="l">
                        <a:spcBef>
                          <a:spcPts val="0"/>
                        </a:spcBef>
                        <a:spcAft>
                          <a:spcPts val="0"/>
                        </a:spcAft>
                        <a:buNone/>
                      </a:pPr>
                      <a:r>
                        <a:rPr lang="en-US" sz="1200"/>
                        <a:t>Due Diligence Review</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r>
              <a:tr h="480050">
                <a:tc>
                  <a:txBody>
                    <a:bodyPr/>
                    <a:lstStyle/>
                    <a:p>
                      <a:pPr indent="0" lvl="0" marL="0" marR="0" rtl="0" algn="l">
                        <a:spcBef>
                          <a:spcPts val="0"/>
                        </a:spcBef>
                        <a:spcAft>
                          <a:spcPts val="0"/>
                        </a:spcAft>
                        <a:buNone/>
                      </a:pPr>
                      <a:r>
                        <a:rPr lang="en-US" sz="1200"/>
                        <a:t>Signoff (where appropriate)</a:t>
                      </a:r>
                      <a:endParaRPr/>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t/>
                      </a:r>
                      <a:endParaRPr sz="1400"/>
                    </a:p>
                  </a:txBody>
                  <a:tcPr marT="34300" marB="34300" marR="68575" marL="68575"/>
                </a:tc>
                <a:tc>
                  <a:txBody>
                    <a:bodyPr/>
                    <a:lstStyle/>
                    <a:p>
                      <a:pPr indent="0" lvl="0" marL="0" marR="0" rtl="0" algn="ctr">
                        <a:spcBef>
                          <a:spcPts val="0"/>
                        </a:spcBef>
                        <a:spcAft>
                          <a:spcPts val="0"/>
                        </a:spcAft>
                        <a:buNone/>
                      </a:pPr>
                      <a:r>
                        <a:rPr lang="en-US" sz="1200"/>
                        <a:t>X</a:t>
                      </a:r>
                      <a:endParaRPr/>
                    </a:p>
                  </a:txBody>
                  <a:tcPr marT="34300" marB="34300" marR="68575" marL="6857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6"/>
          <p:cNvSpPr txBox="1"/>
          <p:nvPr>
            <p:ph idx="1"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US"/>
              <a:t>Domestic Executive Education Program</a:t>
            </a:r>
            <a:endParaRPr/>
          </a:p>
          <a:p>
            <a:pPr indent="-285750" lvl="1" marL="742950" rtl="0" algn="l">
              <a:spcBef>
                <a:spcPts val="400"/>
              </a:spcBef>
              <a:spcAft>
                <a:spcPts val="0"/>
              </a:spcAft>
              <a:buClr>
                <a:srgbClr val="4B2E83"/>
              </a:buClr>
              <a:buSzPts val="2000"/>
              <a:buChar char="–"/>
            </a:pPr>
            <a:r>
              <a:rPr lang="en-US"/>
              <a:t>Intellectual property</a:t>
            </a:r>
            <a:endParaRPr/>
          </a:p>
          <a:p>
            <a:pPr indent="-285750" lvl="1" marL="742950" rtl="0" algn="l">
              <a:spcBef>
                <a:spcPts val="400"/>
              </a:spcBef>
              <a:spcAft>
                <a:spcPts val="0"/>
              </a:spcAft>
              <a:buClr>
                <a:srgbClr val="4B2E83"/>
              </a:buClr>
              <a:buSzPts val="2000"/>
              <a:buChar char="–"/>
            </a:pPr>
            <a:r>
              <a:rPr lang="en-US"/>
              <a:t>Contract negotiated after performance had already begun</a:t>
            </a:r>
            <a:endParaRPr/>
          </a:p>
          <a:p>
            <a:pPr indent="-342900" lvl="0" marL="342900" rtl="0" algn="l">
              <a:spcBef>
                <a:spcPts val="480"/>
              </a:spcBef>
              <a:spcAft>
                <a:spcPts val="0"/>
              </a:spcAft>
              <a:buClr>
                <a:srgbClr val="4B2E83"/>
              </a:buClr>
              <a:buSzPts val="2400"/>
              <a:buFont typeface="Merriweather Sans"/>
              <a:buChar char="&gt;"/>
            </a:pPr>
            <a:r>
              <a:rPr lang="en-US"/>
              <a:t>International Business Consulting Services</a:t>
            </a:r>
            <a:endParaRPr/>
          </a:p>
          <a:p>
            <a:pPr indent="-285750" lvl="1" marL="742950" rtl="0" algn="l">
              <a:spcBef>
                <a:spcPts val="400"/>
              </a:spcBef>
              <a:spcAft>
                <a:spcPts val="0"/>
              </a:spcAft>
              <a:buClr>
                <a:srgbClr val="4B2E83"/>
              </a:buClr>
              <a:buSzPts val="2000"/>
              <a:buChar char="–"/>
            </a:pPr>
            <a:r>
              <a:rPr lang="en-US"/>
              <a:t>Potential employment and tax issues</a:t>
            </a:r>
            <a:endParaRPr/>
          </a:p>
          <a:p>
            <a:pPr indent="-285750" lvl="1" marL="742950" rtl="0" algn="l">
              <a:spcBef>
                <a:spcPts val="400"/>
              </a:spcBef>
              <a:spcAft>
                <a:spcPts val="0"/>
              </a:spcAft>
              <a:buClr>
                <a:srgbClr val="4B2E83"/>
              </a:buClr>
              <a:buSzPts val="2000"/>
              <a:buChar char="–"/>
            </a:pPr>
            <a:r>
              <a:rPr lang="en-US"/>
              <a:t>Delays, rework related to central legal and other reviews</a:t>
            </a:r>
            <a:endParaRPr/>
          </a:p>
          <a:p>
            <a:pPr indent="-285750" lvl="1" marL="742950" rtl="0" algn="l">
              <a:spcBef>
                <a:spcPts val="400"/>
              </a:spcBef>
              <a:spcAft>
                <a:spcPts val="0"/>
              </a:spcAft>
              <a:buClr>
                <a:srgbClr val="4B2E83"/>
              </a:buClr>
              <a:buSzPts val="2000"/>
              <a:buChar char="–"/>
            </a:pPr>
            <a:r>
              <a:rPr lang="en-US"/>
              <a:t>Surprise! Institutional Overhead</a:t>
            </a:r>
            <a:endParaRPr/>
          </a:p>
          <a:p>
            <a:pPr indent="-342900" lvl="0" marL="342900" rtl="0" algn="l">
              <a:spcBef>
                <a:spcPts val="480"/>
              </a:spcBef>
              <a:spcAft>
                <a:spcPts val="0"/>
              </a:spcAft>
              <a:buClr>
                <a:srgbClr val="4B2E83"/>
              </a:buClr>
              <a:buSzPts val="2400"/>
              <a:buFont typeface="Merriweather Sans"/>
              <a:buChar char="&gt;"/>
            </a:pPr>
            <a:r>
              <a:rPr lang="en-US"/>
              <a:t>Leveraging research for commercial testing</a:t>
            </a:r>
            <a:endParaRPr/>
          </a:p>
          <a:p>
            <a:pPr indent="-285750" lvl="1" marL="742950" rtl="0" algn="l">
              <a:spcBef>
                <a:spcPts val="400"/>
              </a:spcBef>
              <a:spcAft>
                <a:spcPts val="0"/>
              </a:spcAft>
              <a:buClr>
                <a:srgbClr val="4B2E83"/>
              </a:buClr>
              <a:buSzPts val="2000"/>
              <a:buChar char="–"/>
            </a:pPr>
            <a:r>
              <a:rPr lang="en-US"/>
              <a:t>Unclear approval flow and internal loans</a:t>
            </a:r>
            <a:endParaRPr/>
          </a:p>
          <a:p>
            <a:pPr indent="-285750" lvl="1" marL="742950" rtl="0" algn="l">
              <a:spcBef>
                <a:spcPts val="400"/>
              </a:spcBef>
              <a:spcAft>
                <a:spcPts val="0"/>
              </a:spcAft>
              <a:buClr>
                <a:srgbClr val="4B2E83"/>
              </a:buClr>
              <a:buSzPts val="2000"/>
              <a:buChar char="–"/>
            </a:pPr>
            <a:r>
              <a:rPr lang="en-US"/>
              <a:t>Unanticipated taxes</a:t>
            </a:r>
            <a:endParaRPr/>
          </a:p>
          <a:p>
            <a:pPr indent="-285750" lvl="1" marL="742950" rtl="0" algn="l">
              <a:spcBef>
                <a:spcPts val="400"/>
              </a:spcBef>
              <a:spcAft>
                <a:spcPts val="0"/>
              </a:spcAft>
              <a:buClr>
                <a:srgbClr val="4B2E83"/>
              </a:buClr>
              <a:buSzPts val="2000"/>
              <a:buChar char="–"/>
            </a:pPr>
            <a:r>
              <a:rPr lang="en-US"/>
              <a:t>Intellectual property</a:t>
            </a:r>
            <a:endParaRPr/>
          </a:p>
          <a:p>
            <a:pPr indent="-190500" lvl="0" marL="342900" rtl="0" algn="l">
              <a:spcBef>
                <a:spcPts val="480"/>
              </a:spcBef>
              <a:spcAft>
                <a:spcPts val="0"/>
              </a:spcAft>
              <a:buClr>
                <a:srgbClr val="4B2E83"/>
              </a:buClr>
              <a:buSzPts val="2400"/>
              <a:buFont typeface="Merriweather Sans"/>
              <a:buNone/>
            </a:pPr>
            <a:r>
              <a:t/>
            </a:r>
            <a:endParaRPr/>
          </a:p>
          <a:p>
            <a:pPr indent="0" lvl="0" marL="0" rtl="0" algn="l">
              <a:spcBef>
                <a:spcPts val="480"/>
              </a:spcBef>
              <a:spcAft>
                <a:spcPts val="0"/>
              </a:spcAft>
              <a:buClr>
                <a:srgbClr val="4B2E83"/>
              </a:buClr>
              <a:buSzPts val="2400"/>
              <a:buNone/>
            </a:pPr>
            <a:r>
              <a:t/>
            </a:r>
            <a:endParaRPr/>
          </a:p>
        </p:txBody>
      </p:sp>
      <p:sp>
        <p:nvSpPr>
          <p:cNvPr id="222" name="Google Shape;222;p36"/>
          <p:cNvSpPr txBox="1"/>
          <p:nvPr>
            <p:ph type="title"/>
          </p:nvPr>
        </p:nvSpPr>
        <p:spPr>
          <a:xfrm>
            <a:off x="671757" y="371511"/>
            <a:ext cx="8064504" cy="99199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br>
              <a:rPr lang="en-US"/>
            </a:br>
            <a:r>
              <a:rPr lang="en-US"/>
              <a:t>“Real Life” Examples: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7"/>
          <p:cNvSpPr txBox="1"/>
          <p:nvPr>
            <p:ph idx="1" type="body"/>
          </p:nvPr>
        </p:nvSpPr>
        <p:spPr>
          <a:xfrm>
            <a:off x="659305" y="1736726"/>
            <a:ext cx="8196210" cy="370137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Merriweather Sans"/>
              <a:buChar char="&gt;"/>
            </a:pPr>
            <a:r>
              <a:rPr lang="en-US" sz="1800" u="sng">
                <a:solidFill>
                  <a:schemeClr val="hlink"/>
                </a:solidFill>
                <a:hlinkClick r:id="rId3"/>
              </a:rPr>
              <a:t>https://www.washington.edu/admin/rules/policies/APS/59.05.html</a:t>
            </a:r>
            <a:endParaRPr sz="1800">
              <a:solidFill>
                <a:schemeClr val="dk1"/>
              </a:solidFill>
            </a:endParaRPr>
          </a:p>
          <a:p>
            <a:pPr indent="0" lvl="0" marL="0" rtl="0" algn="l">
              <a:spcBef>
                <a:spcPts val="480"/>
              </a:spcBef>
              <a:spcAft>
                <a:spcPts val="0"/>
              </a:spcAft>
              <a:buClr>
                <a:srgbClr val="4B2E83"/>
              </a:buClr>
              <a:buSzPts val="2400"/>
              <a:buNone/>
            </a:pPr>
            <a:r>
              <a:t/>
            </a:r>
            <a:endParaRPr/>
          </a:p>
          <a:p>
            <a:pPr indent="-190500" lvl="0" marL="342900" rtl="0" algn="l">
              <a:spcBef>
                <a:spcPts val="480"/>
              </a:spcBef>
              <a:spcAft>
                <a:spcPts val="0"/>
              </a:spcAft>
              <a:buClr>
                <a:srgbClr val="4B2E83"/>
              </a:buClr>
              <a:buSzPts val="2400"/>
              <a:buFont typeface="Merriweather Sans"/>
              <a:buNone/>
            </a:pPr>
            <a:r>
              <a:t/>
            </a:r>
            <a:endParaRPr/>
          </a:p>
          <a:p>
            <a:pPr indent="-342900" lvl="0" marL="342900" rtl="0" algn="l">
              <a:spcBef>
                <a:spcPts val="360"/>
              </a:spcBef>
              <a:spcAft>
                <a:spcPts val="0"/>
              </a:spcAft>
              <a:buClr>
                <a:schemeClr val="dk1"/>
              </a:buClr>
              <a:buSzPts val="1800"/>
              <a:buFont typeface="Merriweather Sans"/>
              <a:buChar char="&gt;"/>
            </a:pPr>
            <a:r>
              <a:rPr lang="en-US" sz="1800" u="sng">
                <a:solidFill>
                  <a:schemeClr val="hlink"/>
                </a:solidFill>
                <a:hlinkClick r:id="rId4"/>
              </a:rPr>
              <a:t>https://www.washington.edu/globalaffairs/agreements/</a:t>
            </a:r>
            <a:endParaRPr sz="1800">
              <a:solidFill>
                <a:schemeClr val="dk1"/>
              </a:solidFill>
            </a:endParaRPr>
          </a:p>
        </p:txBody>
      </p:sp>
      <p:sp>
        <p:nvSpPr>
          <p:cNvPr id="228" name="Google Shape;228;p37"/>
          <p:cNvSpPr txBox="1"/>
          <p:nvPr>
            <p:ph type="title"/>
          </p:nvPr>
        </p:nvSpPr>
        <p:spPr>
          <a:xfrm>
            <a:off x="659305" y="371511"/>
            <a:ext cx="8196210" cy="99199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t>Existing Policy Guidance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671750" y="142898"/>
            <a:ext cx="8184600" cy="1199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0"/>
              </a:spcBef>
              <a:spcAft>
                <a:spcPts val="0"/>
              </a:spcAft>
              <a:buClr>
                <a:srgbClr val="4B2E83"/>
              </a:buClr>
              <a:buSzPts val="3000"/>
              <a:buFont typeface="Arial"/>
              <a:buNone/>
            </a:pPr>
            <a:r>
              <a:rPr lang="en-US"/>
              <a:t>Why is the Distinction Important? </a:t>
            </a:r>
            <a:endParaRPr/>
          </a:p>
        </p:txBody>
      </p:sp>
      <p:sp>
        <p:nvSpPr>
          <p:cNvPr id="146" name="Google Shape;146;p26"/>
          <p:cNvSpPr txBox="1"/>
          <p:nvPr>
            <p:ph idx="2" type="body"/>
          </p:nvPr>
        </p:nvSpPr>
        <p:spPr>
          <a:xfrm>
            <a:off x="659305" y="1584325"/>
            <a:ext cx="8196300" cy="4015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SzPts val="2400"/>
              <a:buChar char="&gt;"/>
            </a:pPr>
            <a:r>
              <a:rPr lang="en-US"/>
              <a:t>Overhead structure, taxes and accounting treatment different for services, depending on type of revenue:</a:t>
            </a:r>
            <a:endParaRPr/>
          </a:p>
          <a:p>
            <a:pPr indent="-330200" lvl="1" marL="914400" marR="0" rtl="0" algn="l">
              <a:lnSpc>
                <a:spcPct val="100000"/>
              </a:lnSpc>
              <a:spcBef>
                <a:spcPts val="0"/>
              </a:spcBef>
              <a:spcAft>
                <a:spcPts val="0"/>
              </a:spcAft>
              <a:buSzPts val="1600"/>
              <a:buChar char="–"/>
            </a:pPr>
            <a:r>
              <a:rPr lang="en-US" sz="1600"/>
              <a:t>Department revenue</a:t>
            </a:r>
            <a:endParaRPr sz="1600"/>
          </a:p>
          <a:p>
            <a:pPr indent="-330200" lvl="1" marL="914400" marR="0" rtl="0" algn="l">
              <a:lnSpc>
                <a:spcPct val="100000"/>
              </a:lnSpc>
              <a:spcBef>
                <a:spcPts val="0"/>
              </a:spcBef>
              <a:spcAft>
                <a:spcPts val="0"/>
              </a:spcAft>
              <a:buSzPts val="1600"/>
              <a:buChar char="–"/>
            </a:pPr>
            <a:r>
              <a:rPr lang="en-US" sz="1600"/>
              <a:t>Recharge Center </a:t>
            </a:r>
            <a:endParaRPr sz="1600"/>
          </a:p>
          <a:p>
            <a:pPr indent="-330200" lvl="1" marL="914400" marR="0" rtl="0" algn="l">
              <a:lnSpc>
                <a:spcPct val="100000"/>
              </a:lnSpc>
              <a:spcBef>
                <a:spcPts val="0"/>
              </a:spcBef>
              <a:spcAft>
                <a:spcPts val="0"/>
              </a:spcAft>
              <a:buSzPts val="1600"/>
              <a:buChar char="–"/>
            </a:pPr>
            <a:r>
              <a:rPr lang="en-US" sz="1600"/>
              <a:t>Program Income</a:t>
            </a:r>
            <a:endParaRPr sz="1600"/>
          </a:p>
          <a:p>
            <a:pPr indent="-330200" lvl="1" marL="914400" marR="0" rtl="0" algn="l">
              <a:lnSpc>
                <a:spcPct val="100000"/>
              </a:lnSpc>
              <a:spcBef>
                <a:spcPts val="0"/>
              </a:spcBef>
              <a:spcAft>
                <a:spcPts val="0"/>
              </a:spcAft>
              <a:buSzPts val="1600"/>
              <a:buChar char="–"/>
            </a:pPr>
            <a:r>
              <a:rPr lang="en-US" sz="1600"/>
              <a:t>Auxiliary</a:t>
            </a:r>
            <a:endParaRPr sz="1600"/>
          </a:p>
          <a:p>
            <a:pPr indent="0" lvl="0" marL="914400" marR="0" rtl="0" algn="l">
              <a:lnSpc>
                <a:spcPct val="100000"/>
              </a:lnSpc>
              <a:spcBef>
                <a:spcPts val="0"/>
              </a:spcBef>
              <a:spcAft>
                <a:spcPts val="0"/>
              </a:spcAft>
              <a:buNone/>
            </a:pPr>
            <a:r>
              <a:t/>
            </a:r>
            <a:endParaRPr/>
          </a:p>
          <a:p>
            <a:pPr indent="-381000" lvl="0" marL="457200" marR="0" rtl="0" algn="l">
              <a:lnSpc>
                <a:spcPct val="100000"/>
              </a:lnSpc>
              <a:spcBef>
                <a:spcPts val="0"/>
              </a:spcBef>
              <a:spcAft>
                <a:spcPts val="0"/>
              </a:spcAft>
              <a:buSzPts val="2400"/>
              <a:buChar char="&gt;"/>
            </a:pPr>
            <a:r>
              <a:rPr lang="en-US"/>
              <a:t>Reporting and audit requirements for sponsored programs specific to funding from awards:</a:t>
            </a:r>
            <a:endParaRPr/>
          </a:p>
          <a:p>
            <a:pPr indent="-330200" lvl="1" marL="914400" marR="0" rtl="0" algn="l">
              <a:lnSpc>
                <a:spcPct val="100000"/>
              </a:lnSpc>
              <a:spcBef>
                <a:spcPts val="0"/>
              </a:spcBef>
              <a:spcAft>
                <a:spcPts val="0"/>
              </a:spcAft>
              <a:buSzPts val="1600"/>
              <a:buChar char="–"/>
            </a:pPr>
            <a:r>
              <a:rPr lang="en-US" sz="1600"/>
              <a:t>Schedule of Expenditures of Federal Awards </a:t>
            </a:r>
            <a:endParaRPr sz="1600"/>
          </a:p>
          <a:p>
            <a:pPr indent="-330200" lvl="1" marL="914400" marR="0" rtl="0" algn="l">
              <a:lnSpc>
                <a:spcPct val="100000"/>
              </a:lnSpc>
              <a:spcBef>
                <a:spcPts val="0"/>
              </a:spcBef>
              <a:spcAft>
                <a:spcPts val="0"/>
              </a:spcAft>
              <a:buSzPts val="1600"/>
              <a:buChar char="–"/>
            </a:pPr>
            <a:r>
              <a:rPr lang="en-US" sz="1600"/>
              <a:t>Single Audit</a:t>
            </a:r>
            <a:endParaRPr sz="1600"/>
          </a:p>
          <a:p>
            <a:pPr indent="-330200" lvl="1" marL="914400" marR="0" rtl="0" algn="l">
              <a:lnSpc>
                <a:spcPct val="100000"/>
              </a:lnSpc>
              <a:spcBef>
                <a:spcPts val="0"/>
              </a:spcBef>
              <a:spcAft>
                <a:spcPts val="0"/>
              </a:spcAft>
              <a:buSzPts val="1600"/>
              <a:buChar char="–"/>
            </a:pPr>
            <a:r>
              <a:rPr lang="en-US" sz="1600"/>
              <a:t>Higher Education Research and Development (HERD) report</a:t>
            </a:r>
            <a:endParaRPr sz="1600"/>
          </a:p>
          <a:p>
            <a:pPr indent="0" lvl="0" marL="914400" marR="0" rtl="0" algn="l">
              <a:lnSpc>
                <a:spcPct val="100000"/>
              </a:lnSpc>
              <a:spcBef>
                <a:spcPts val="0"/>
              </a:spcBef>
              <a:spcAft>
                <a:spcPts val="0"/>
              </a:spcAft>
              <a:buNone/>
            </a:pPr>
            <a:r>
              <a:t/>
            </a:r>
            <a:endParaRPr/>
          </a:p>
          <a:p>
            <a:pPr indent="-381000" lvl="0" marL="457200" marR="0" rtl="0" algn="l">
              <a:lnSpc>
                <a:spcPct val="100000"/>
              </a:lnSpc>
              <a:spcBef>
                <a:spcPts val="0"/>
              </a:spcBef>
              <a:spcAft>
                <a:spcPts val="0"/>
              </a:spcAft>
              <a:buSzPts val="2400"/>
              <a:buChar char="&gt;"/>
            </a:pPr>
            <a:r>
              <a:rPr lang="en-US"/>
              <a:t>UW policy on Sales of Goods and Services: Administrative Policy Statement </a:t>
            </a:r>
            <a:r>
              <a:rPr lang="en-US" u="sng">
                <a:solidFill>
                  <a:schemeClr val="hlink"/>
                </a:solidFill>
                <a:hlinkClick r:id="rId3"/>
              </a:rPr>
              <a:t>(APS) 59.5</a:t>
            </a:r>
            <a:endParaRPr/>
          </a:p>
          <a:p>
            <a:pPr indent="0" lvl="0" marL="0" marR="0" rtl="0" algn="l">
              <a:lnSpc>
                <a:spcPct val="100000"/>
              </a:lnSpc>
              <a:spcBef>
                <a:spcPts val="0"/>
              </a:spcBef>
              <a:spcAft>
                <a:spcPts val="0"/>
              </a:spcAft>
              <a:buClr>
                <a:srgbClr val="4B2E83"/>
              </a:buClr>
              <a:buSzPts val="2400"/>
              <a:buFont typeface="Merriweather Sans"/>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US"/>
              <a:t>Guidance Development</a:t>
            </a:r>
            <a:endParaRPr/>
          </a:p>
        </p:txBody>
      </p:sp>
      <p:sp>
        <p:nvSpPr>
          <p:cNvPr id="153" name="Google Shape;153;p27"/>
          <p:cNvSpPr txBox="1"/>
          <p:nvPr>
            <p:ph idx="2" type="body"/>
          </p:nvPr>
        </p:nvSpPr>
        <p:spPr>
          <a:xfrm>
            <a:off x="665900" y="1541050"/>
            <a:ext cx="8196300" cy="3591000"/>
          </a:xfrm>
          <a:prstGeom prst="rect">
            <a:avLst/>
          </a:prstGeom>
        </p:spPr>
        <p:txBody>
          <a:bodyPr anchorCtr="0" anchor="t" bIns="91425" lIns="91425" spcFirstLastPara="1" rIns="91425" wrap="square" tIns="91425">
            <a:noAutofit/>
          </a:bodyPr>
          <a:lstStyle/>
          <a:p>
            <a:pPr indent="0" lvl="0" marL="0" rtl="0" algn="l">
              <a:lnSpc>
                <a:spcPct val="150000"/>
              </a:lnSpc>
              <a:spcBef>
                <a:spcPts val="480"/>
              </a:spcBef>
              <a:spcAft>
                <a:spcPts val="0"/>
              </a:spcAft>
              <a:buNone/>
            </a:pPr>
            <a:r>
              <a:rPr lang="en-US"/>
              <a:t>Working group: </a:t>
            </a:r>
            <a:endParaRPr/>
          </a:p>
          <a:p>
            <a:pPr indent="0" lvl="0" marL="457200" rtl="0" algn="l">
              <a:lnSpc>
                <a:spcPct val="150000"/>
              </a:lnSpc>
              <a:spcBef>
                <a:spcPts val="480"/>
              </a:spcBef>
              <a:spcAft>
                <a:spcPts val="0"/>
              </a:spcAft>
              <a:buNone/>
            </a:pPr>
            <a:r>
              <a:rPr lang="en-US"/>
              <a:t>Management Accounting and Analysis (MAA), Office of Planning &amp; Budgeting (OPB), Research Accounting and Analysis (RAA), and OSP</a:t>
            </a:r>
            <a:endParaRPr/>
          </a:p>
          <a:p>
            <a:pPr indent="0" lvl="0" marL="0" rtl="0" algn="l">
              <a:lnSpc>
                <a:spcPct val="150000"/>
              </a:lnSpc>
              <a:spcBef>
                <a:spcPts val="480"/>
              </a:spcBef>
              <a:spcAft>
                <a:spcPts val="0"/>
              </a:spcAft>
              <a:buNone/>
            </a:pPr>
            <a:r>
              <a:t/>
            </a:r>
            <a:endParaRPr/>
          </a:p>
          <a:p>
            <a:pPr indent="0" lvl="0" marL="457200" rtl="0" algn="l">
              <a:lnSpc>
                <a:spcPct val="150000"/>
              </a:lnSpc>
              <a:spcBef>
                <a:spcPts val="480"/>
              </a:spcBef>
              <a:spcAft>
                <a:spcPts val="0"/>
              </a:spcAft>
              <a:buNone/>
            </a:pPr>
            <a:r>
              <a:t/>
            </a:r>
            <a:endParaRPr/>
          </a:p>
          <a:p>
            <a:pPr indent="0" lvl="0" marL="0" rtl="0" algn="l">
              <a:lnSpc>
                <a:spcPct val="115000"/>
              </a:lnSpc>
              <a:spcBef>
                <a:spcPts val="48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US"/>
              <a:t>Results: </a:t>
            </a:r>
            <a:r>
              <a:rPr lang="en-US"/>
              <a:t>New Web Guidance and FAQs</a:t>
            </a:r>
            <a:endParaRPr/>
          </a:p>
        </p:txBody>
      </p:sp>
      <p:sp>
        <p:nvSpPr>
          <p:cNvPr id="160" name="Google Shape;160;p28"/>
          <p:cNvSpPr txBox="1"/>
          <p:nvPr>
            <p:ph idx="2" type="body"/>
          </p:nvPr>
        </p:nvSpPr>
        <p:spPr>
          <a:xfrm>
            <a:off x="659300" y="1589675"/>
            <a:ext cx="8196300" cy="4162500"/>
          </a:xfrm>
          <a:prstGeom prst="rect">
            <a:avLst/>
          </a:prstGeom>
        </p:spPr>
        <p:txBody>
          <a:bodyPr anchorCtr="0" anchor="t" bIns="91425" lIns="91425" spcFirstLastPara="1" rIns="91425" wrap="square" tIns="91425">
            <a:noAutofit/>
          </a:bodyPr>
          <a:lstStyle/>
          <a:p>
            <a:pPr indent="-381000" lvl="0" marL="457200" rtl="0" algn="l">
              <a:lnSpc>
                <a:spcPct val="150000"/>
              </a:lnSpc>
              <a:spcBef>
                <a:spcPts val="480"/>
              </a:spcBef>
              <a:spcAft>
                <a:spcPts val="0"/>
              </a:spcAft>
              <a:buSzPts val="2400"/>
              <a:buChar char="&gt;"/>
            </a:pPr>
            <a:r>
              <a:rPr lang="en-US"/>
              <a:t>Sponsored Program or Service? </a:t>
            </a:r>
            <a:endParaRPr/>
          </a:p>
          <a:p>
            <a:pPr indent="-355600" lvl="1" marL="914400" rtl="0" algn="l">
              <a:lnSpc>
                <a:spcPct val="150000"/>
              </a:lnSpc>
              <a:spcBef>
                <a:spcPts val="0"/>
              </a:spcBef>
              <a:spcAft>
                <a:spcPts val="0"/>
              </a:spcAft>
              <a:buSzPts val="2000"/>
              <a:buChar char="–"/>
            </a:pPr>
            <a:r>
              <a:rPr lang="en-US"/>
              <a:t>Sponsored Program Indicators</a:t>
            </a:r>
            <a:endParaRPr/>
          </a:p>
          <a:p>
            <a:pPr indent="-355600" lvl="1" marL="914400" rtl="0" algn="l">
              <a:lnSpc>
                <a:spcPct val="150000"/>
              </a:lnSpc>
              <a:spcBef>
                <a:spcPts val="0"/>
              </a:spcBef>
              <a:spcAft>
                <a:spcPts val="0"/>
              </a:spcAft>
              <a:buSzPts val="2000"/>
              <a:buChar char="–"/>
            </a:pPr>
            <a:r>
              <a:rPr lang="en-US"/>
              <a:t>Service </a:t>
            </a:r>
            <a:r>
              <a:rPr lang="en-US"/>
              <a:t>Indicators</a:t>
            </a:r>
            <a:endParaRPr/>
          </a:p>
          <a:p>
            <a:pPr indent="-381000" lvl="0" marL="457200" rtl="0" algn="l">
              <a:lnSpc>
                <a:spcPct val="150000"/>
              </a:lnSpc>
              <a:spcBef>
                <a:spcPts val="0"/>
              </a:spcBef>
              <a:spcAft>
                <a:spcPts val="0"/>
              </a:spcAft>
              <a:buSzPts val="2400"/>
              <a:buChar char="&gt;"/>
            </a:pPr>
            <a:r>
              <a:rPr lang="en-US" u="sng">
                <a:solidFill>
                  <a:schemeClr val="hlink"/>
                </a:solidFill>
                <a:hlinkClick r:id="rId3"/>
              </a:rPr>
              <a:t>Service Activity: Who do I contact?</a:t>
            </a:r>
            <a:endParaRPr/>
          </a:p>
          <a:p>
            <a:pPr indent="0" lvl="0" marL="914400" rtl="0" algn="l">
              <a:lnSpc>
                <a:spcPct val="150000"/>
              </a:lnSpc>
              <a:spcBef>
                <a:spcPts val="480"/>
              </a:spcBef>
              <a:spcAft>
                <a:spcPts val="0"/>
              </a:spcAft>
              <a:buNone/>
            </a:pPr>
            <a:r>
              <a:rPr lang="en-US" u="sng">
                <a:solidFill>
                  <a:schemeClr val="accent5"/>
                </a:solidFill>
                <a:hlinkClick r:id="rId4"/>
              </a:rPr>
              <a:t> </a:t>
            </a:r>
            <a:endParaRPr/>
          </a:p>
          <a:p>
            <a:pPr indent="0" lvl="0" marL="457200" rtl="0" algn="l">
              <a:lnSpc>
                <a:spcPct val="150000"/>
              </a:lnSpc>
              <a:spcBef>
                <a:spcPts val="480"/>
              </a:spcBef>
              <a:spcAft>
                <a:spcPts val="0"/>
              </a:spcAft>
              <a:buNone/>
            </a:pPr>
            <a:r>
              <a:t/>
            </a:r>
            <a:endParaRPr/>
          </a:p>
          <a:p>
            <a:pPr indent="0" lvl="0" marL="0" rtl="0" algn="l">
              <a:lnSpc>
                <a:spcPct val="150000"/>
              </a:lnSpc>
              <a:spcBef>
                <a:spcPts val="480"/>
              </a:spcBef>
              <a:spcAft>
                <a:spcPts val="0"/>
              </a:spcAft>
              <a:buNone/>
            </a:pPr>
            <a:r>
              <a:rPr lang="en-US"/>
              <a:t>Link active on: 3.20.2020</a:t>
            </a:r>
            <a:endParaRPr/>
          </a:p>
        </p:txBody>
      </p:sp>
      <p:pic>
        <p:nvPicPr>
          <p:cNvPr id="161" name="Google Shape;161;p28"/>
          <p:cNvPicPr preferRelativeResize="0"/>
          <p:nvPr/>
        </p:nvPicPr>
        <p:blipFill rotWithShape="1">
          <a:blip r:embed="rId5">
            <a:alphaModFix/>
          </a:blip>
          <a:srcRect b="44756" l="67598" r="4147" t="22191"/>
          <a:stretch/>
        </p:blipFill>
        <p:spPr>
          <a:xfrm>
            <a:off x="5497474" y="4675175"/>
            <a:ext cx="3646524" cy="2182825"/>
          </a:xfrm>
          <a:prstGeom prst="rect">
            <a:avLst/>
          </a:prstGeom>
          <a:noFill/>
          <a:ln>
            <a:noFill/>
          </a:ln>
        </p:spPr>
      </p:pic>
      <p:sp>
        <p:nvSpPr>
          <p:cNvPr id="162" name="Google Shape;162;p28"/>
          <p:cNvSpPr/>
          <p:nvPr/>
        </p:nvSpPr>
        <p:spPr>
          <a:xfrm>
            <a:off x="4672250" y="6109050"/>
            <a:ext cx="1163400" cy="657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US"/>
              <a:t>Sale of </a:t>
            </a:r>
            <a:r>
              <a:rPr lang="en-US"/>
              <a:t>Goods and Services</a:t>
            </a:r>
            <a:endParaRPr/>
          </a:p>
          <a:p>
            <a:pPr indent="0" lvl="0" marL="0" rtl="0" algn="l">
              <a:spcBef>
                <a:spcPts val="600"/>
              </a:spcBef>
              <a:spcAft>
                <a:spcPts val="0"/>
              </a:spcAft>
              <a:buNone/>
            </a:pPr>
            <a:r>
              <a:rPr lang="en-US" sz="2400"/>
              <a:t>Information for Schools/Colleges</a:t>
            </a:r>
            <a:endParaRPr sz="2400"/>
          </a:p>
        </p:txBody>
      </p:sp>
      <p:sp>
        <p:nvSpPr>
          <p:cNvPr id="169" name="Google Shape;169;p29"/>
          <p:cNvSpPr txBox="1"/>
          <p:nvPr>
            <p:ph idx="2" type="body"/>
          </p:nvPr>
        </p:nvSpPr>
        <p:spPr>
          <a:xfrm>
            <a:off x="659300" y="1430475"/>
            <a:ext cx="8196300" cy="45681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US"/>
              <a:t>Use guidance when deciding whether to route a contract to OSP or handle within School</a:t>
            </a:r>
            <a:endParaRPr/>
          </a:p>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US"/>
              <a:t>Office that handle self-sustaining revenue:</a:t>
            </a:r>
            <a:endParaRPr/>
          </a:p>
          <a:p>
            <a:pPr indent="-342900" lvl="1" marL="914400" rtl="0" algn="l">
              <a:lnSpc>
                <a:spcPct val="115000"/>
              </a:lnSpc>
              <a:spcBef>
                <a:spcPts val="0"/>
              </a:spcBef>
              <a:spcAft>
                <a:spcPts val="0"/>
              </a:spcAft>
              <a:buSzPts val="1800"/>
              <a:buChar char="–"/>
            </a:pPr>
            <a:r>
              <a:rPr lang="en-US" sz="1800"/>
              <a:t>Program Income: </a:t>
            </a:r>
            <a:r>
              <a:rPr lang="en-US" sz="1800" u="sng">
                <a:solidFill>
                  <a:schemeClr val="hlink"/>
                </a:solidFill>
                <a:hlinkClick r:id="rId3"/>
              </a:rPr>
              <a:t>GCA</a:t>
            </a:r>
            <a:r>
              <a:rPr lang="en-US" sz="1800"/>
              <a:t> sets up budget number</a:t>
            </a:r>
            <a:endParaRPr sz="1800"/>
          </a:p>
          <a:p>
            <a:pPr indent="-342900" lvl="1" marL="914400" rtl="0" algn="l">
              <a:lnSpc>
                <a:spcPct val="115000"/>
              </a:lnSpc>
              <a:spcBef>
                <a:spcPts val="0"/>
              </a:spcBef>
              <a:spcAft>
                <a:spcPts val="0"/>
              </a:spcAft>
              <a:buSzPts val="1800"/>
              <a:buChar char="–"/>
            </a:pPr>
            <a:r>
              <a:rPr lang="en-US" sz="1800"/>
              <a:t>Service and Recharge Centers: Set rates with </a:t>
            </a:r>
            <a:r>
              <a:rPr lang="en-US" sz="1800" u="sng">
                <a:solidFill>
                  <a:schemeClr val="hlink"/>
                </a:solidFill>
                <a:hlinkClick r:id="rId4"/>
              </a:rPr>
              <a:t>MAA</a:t>
            </a:r>
            <a:endParaRPr sz="1800"/>
          </a:p>
          <a:p>
            <a:pPr indent="-342900" lvl="1" marL="914400" rtl="0" algn="l">
              <a:lnSpc>
                <a:spcPct val="115000"/>
              </a:lnSpc>
              <a:spcBef>
                <a:spcPts val="0"/>
              </a:spcBef>
              <a:spcAft>
                <a:spcPts val="0"/>
              </a:spcAft>
              <a:buSzPts val="1800"/>
              <a:buChar char="–"/>
            </a:pPr>
            <a:r>
              <a:rPr lang="en-US" sz="1800"/>
              <a:t>Govt. contract (when not sponsored program): </a:t>
            </a:r>
            <a:r>
              <a:rPr lang="en-US" sz="1800" u="sng">
                <a:solidFill>
                  <a:schemeClr val="hlink"/>
                </a:solidFill>
                <a:hlinkClick r:id="rId5"/>
              </a:rPr>
              <a:t>UW Policy on Sale of Goods and Services</a:t>
            </a:r>
            <a:r>
              <a:rPr lang="en-US" sz="1800"/>
              <a:t> and contact (Ann Anderson)</a:t>
            </a:r>
            <a:endParaRPr sz="1800"/>
          </a:p>
          <a:p>
            <a:pPr indent="-342900" lvl="1" marL="914400" rtl="0" algn="l">
              <a:lnSpc>
                <a:spcPct val="115000"/>
              </a:lnSpc>
              <a:spcBef>
                <a:spcPts val="0"/>
              </a:spcBef>
              <a:spcAft>
                <a:spcPts val="0"/>
              </a:spcAft>
              <a:buSzPts val="1800"/>
              <a:buChar char="–"/>
            </a:pPr>
            <a:r>
              <a:rPr lang="en-US" sz="1800"/>
              <a:t>Dept. revenue budget establishment: </a:t>
            </a:r>
            <a:r>
              <a:rPr lang="en-US" sz="1800" u="sng">
                <a:solidFill>
                  <a:schemeClr val="hlink"/>
                </a:solidFill>
                <a:hlinkClick r:id="rId6"/>
              </a:rPr>
              <a:t>Budget Office</a:t>
            </a:r>
            <a:endParaRPr sz="1800"/>
          </a:p>
          <a:p>
            <a:pPr indent="0" lvl="0" marL="0" rtl="0" algn="l">
              <a:spcBef>
                <a:spcPts val="480"/>
              </a:spcBef>
              <a:spcAft>
                <a:spcPts val="0"/>
              </a:spcAft>
              <a:buNone/>
            </a:pPr>
            <a:r>
              <a:t/>
            </a:r>
            <a:endParaRPr sz="1800"/>
          </a:p>
          <a:p>
            <a:pPr indent="-381000" lvl="0" marL="457200" rtl="0" algn="l">
              <a:spcBef>
                <a:spcPts val="480"/>
              </a:spcBef>
              <a:spcAft>
                <a:spcPts val="0"/>
              </a:spcAft>
              <a:buSzPts val="2400"/>
              <a:buChar char="&gt;"/>
            </a:pPr>
            <a:r>
              <a:rPr lang="en-US"/>
              <a:t>Discussions underway on future revenue handling within UWFT-inform future 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nvSpPr>
        <p:spPr>
          <a:xfrm>
            <a:off x="521208" y="1789875"/>
            <a:ext cx="6858000" cy="2387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4B2E83"/>
              </a:buClr>
              <a:buSzPts val="5000"/>
              <a:buFont typeface="Encode Sans Black"/>
              <a:buNone/>
            </a:pPr>
            <a:r>
              <a:rPr b="1" i="0" lang="en-US" sz="5000" u="none" cap="none" strike="noStrike">
                <a:solidFill>
                  <a:srgbClr val="4B2E83"/>
                </a:solidFill>
                <a:latin typeface="Encode Sans Black"/>
                <a:ea typeface="Encode Sans Black"/>
                <a:cs typeface="Encode Sans Black"/>
                <a:sym typeface="Encode Sans Black"/>
              </a:rPr>
              <a:t>So You Want to Sell Something – Now What?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idx="2" type="body"/>
          </p:nvPr>
        </p:nvSpPr>
        <p:spPr>
          <a:xfrm>
            <a:off x="659305" y="2231136"/>
            <a:ext cx="8184662" cy="293522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B2E83"/>
              </a:buClr>
              <a:buSzPts val="2400"/>
              <a:buNone/>
            </a:pPr>
            <a:r>
              <a:rPr lang="en-US"/>
              <a:t>Campus units endeavoring to diversify business activities and revenue by launching external sales of goods and/or services should execute from a well developed, vetted and approved business plan, that effectively addresses risks to ensure fiscal sustainability, compliance and other issues, prior to embarking on the activity. Otherwise, the effort will likely experience delays, rework and other unintended or unanticipated outcomes impacting all the parties involved. </a:t>
            </a:r>
            <a:endParaRPr/>
          </a:p>
        </p:txBody>
      </p:sp>
      <p:sp>
        <p:nvSpPr>
          <p:cNvPr id="180" name="Google Shape;180;p31"/>
          <p:cNvSpPr txBox="1"/>
          <p:nvPr/>
        </p:nvSpPr>
        <p:spPr>
          <a:xfrm>
            <a:off x="659305" y="324234"/>
            <a:ext cx="8153400" cy="990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4B2E83"/>
              </a:buClr>
              <a:buSzPts val="3200"/>
              <a:buFont typeface="Encode Sans Black"/>
              <a:buNone/>
            </a:pPr>
            <a:r>
              <a:rPr b="1" i="0" lang="en-US" sz="3200" u="none" cap="none" strike="noStrike">
                <a:solidFill>
                  <a:srgbClr val="4B2E83"/>
                </a:solidFill>
                <a:latin typeface="Encode Sans Black"/>
                <a:ea typeface="Encode Sans Black"/>
                <a:cs typeface="Encode Sans Black"/>
                <a:sym typeface="Encode Sans Black"/>
              </a:rPr>
              <a:t>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671757" y="371511"/>
            <a:ext cx="8064504" cy="99199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t>Considerations </a:t>
            </a:r>
            <a:endParaRPr/>
          </a:p>
        </p:txBody>
      </p:sp>
      <p:sp>
        <p:nvSpPr>
          <p:cNvPr id="186" name="Google Shape;186;p32"/>
          <p:cNvSpPr txBox="1"/>
          <p:nvPr>
            <p:ph idx="1"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600"/>
              <a:buChar char="&gt;"/>
            </a:pPr>
            <a:r>
              <a:rPr b="1" lang="en-US" sz="1600"/>
              <a:t>What is the service we’re being asked to perform (or that we’re selling)?  </a:t>
            </a:r>
            <a:endParaRPr/>
          </a:p>
          <a:p>
            <a:pPr indent="-342900" lvl="0" marL="342900" rtl="0" algn="l">
              <a:spcBef>
                <a:spcPts val="320"/>
              </a:spcBef>
              <a:spcAft>
                <a:spcPts val="0"/>
              </a:spcAft>
              <a:buClr>
                <a:srgbClr val="4B2E83"/>
              </a:buClr>
              <a:buSzPts val="1600"/>
              <a:buChar char="&gt;"/>
            </a:pPr>
            <a:r>
              <a:rPr b="1" lang="en-US" sz="1600"/>
              <a:t>Is this a one-off or is this a planned ongoing service (could impact the level of effort needed for adequate due diligence)?</a:t>
            </a:r>
            <a:endParaRPr/>
          </a:p>
          <a:p>
            <a:pPr indent="-342900" lvl="0" marL="342900" rtl="0" algn="l">
              <a:spcBef>
                <a:spcPts val="320"/>
              </a:spcBef>
              <a:spcAft>
                <a:spcPts val="0"/>
              </a:spcAft>
              <a:buClr>
                <a:srgbClr val="4B2E83"/>
              </a:buClr>
              <a:buSzPts val="1600"/>
              <a:buChar char="&gt;"/>
            </a:pPr>
            <a:r>
              <a:rPr b="1" lang="en-US" sz="1600"/>
              <a:t>Do we have the right level and capacity of expertise to engage in the activity, both direct and indirect?</a:t>
            </a:r>
            <a:endParaRPr/>
          </a:p>
          <a:p>
            <a:pPr indent="-342900" lvl="0" marL="342900" rtl="0" algn="l">
              <a:spcBef>
                <a:spcPts val="320"/>
              </a:spcBef>
              <a:spcAft>
                <a:spcPts val="0"/>
              </a:spcAft>
              <a:buClr>
                <a:srgbClr val="4B2E83"/>
              </a:buClr>
              <a:buSzPts val="1600"/>
              <a:buChar char="&gt;"/>
            </a:pPr>
            <a:r>
              <a:rPr b="1" lang="en-US" sz="1600"/>
              <a:t>Do we have the services to sell?  In other words, what isn’t being done while we’re performing this service (or are we establishing a whole new operation to provide this service)?</a:t>
            </a:r>
            <a:endParaRPr/>
          </a:p>
          <a:p>
            <a:pPr indent="-342900" lvl="0" marL="342900" rtl="0" algn="l">
              <a:spcBef>
                <a:spcPts val="320"/>
              </a:spcBef>
              <a:spcAft>
                <a:spcPts val="0"/>
              </a:spcAft>
              <a:buClr>
                <a:srgbClr val="4B2E83"/>
              </a:buClr>
              <a:buSzPts val="1600"/>
              <a:buChar char="&gt;"/>
            </a:pPr>
            <a:r>
              <a:rPr b="1" lang="en-US" sz="1600"/>
              <a:t>Is this service otherwise available in the  marketplace?  If so, we should ask ourselves why we’re doing it and if we still do it, it’s likely subject to Unrelated Business Income Tax (activities that are otherwise available or that don’t align with our exempt purpose).</a:t>
            </a:r>
            <a:endParaRPr/>
          </a:p>
          <a:p>
            <a:pPr indent="-342900" lvl="0" marL="342900" rtl="0" algn="l">
              <a:spcBef>
                <a:spcPts val="320"/>
              </a:spcBef>
              <a:spcAft>
                <a:spcPts val="0"/>
              </a:spcAft>
              <a:buClr>
                <a:srgbClr val="4B2E83"/>
              </a:buClr>
              <a:buSzPts val="1600"/>
              <a:buChar char="&gt;"/>
            </a:pPr>
            <a:r>
              <a:rPr b="1" lang="en-US" sz="1600"/>
              <a:t>Are there any potential reputational issues related to what we’re selling or to whom that should be identified and managed and/or communicated?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3"/>
          <p:cNvSpPr txBox="1"/>
          <p:nvPr>
            <p:ph idx="1" type="body"/>
          </p:nvPr>
        </p:nvSpPr>
        <p:spPr>
          <a:xfrm>
            <a:off x="671756" y="1707592"/>
            <a:ext cx="8197114" cy="36599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600"/>
              <a:buChar char="&gt;"/>
            </a:pPr>
            <a:r>
              <a:rPr lang="en-US" sz="1600"/>
              <a:t>Is there a business plan?          </a:t>
            </a:r>
            <a:endParaRPr/>
          </a:p>
          <a:p>
            <a:pPr indent="-285750" lvl="1" marL="742950" rtl="0" algn="l">
              <a:spcBef>
                <a:spcPts val="320"/>
              </a:spcBef>
              <a:spcAft>
                <a:spcPts val="0"/>
              </a:spcAft>
              <a:buClr>
                <a:srgbClr val="4B2E83"/>
              </a:buClr>
              <a:buSzPts val="1600"/>
              <a:buChar char="–"/>
            </a:pPr>
            <a:r>
              <a:rPr lang="en-US" sz="1600"/>
              <a:t>Fiscal sustainability, including full cost recovery (including unit and institutional overhead)</a:t>
            </a:r>
            <a:endParaRPr/>
          </a:p>
          <a:p>
            <a:pPr indent="-285750" lvl="1" marL="742950" rtl="0" algn="l">
              <a:spcBef>
                <a:spcPts val="320"/>
              </a:spcBef>
              <a:spcAft>
                <a:spcPts val="0"/>
              </a:spcAft>
              <a:buClr>
                <a:srgbClr val="4B2E83"/>
              </a:buClr>
              <a:buSzPts val="1600"/>
              <a:buChar char="–"/>
            </a:pPr>
            <a:r>
              <a:rPr lang="en-US" sz="1600"/>
              <a:t>Are there IP issues? Engage CoMotion</a:t>
            </a:r>
            <a:endParaRPr sz="1600"/>
          </a:p>
          <a:p>
            <a:pPr indent="-285750" lvl="1" marL="742950" rtl="0" algn="l">
              <a:spcBef>
                <a:spcPts val="320"/>
              </a:spcBef>
              <a:spcAft>
                <a:spcPts val="0"/>
              </a:spcAft>
              <a:buClr>
                <a:srgbClr val="4B2E83"/>
              </a:buClr>
              <a:buSzPts val="1600"/>
              <a:buChar char="–"/>
            </a:pPr>
            <a:r>
              <a:rPr lang="en-US" sz="1600"/>
              <a:t>Are the data security issues?  Engage UWIT/CISO</a:t>
            </a:r>
            <a:endParaRPr/>
          </a:p>
          <a:p>
            <a:pPr indent="-285750" lvl="1" marL="742950" rtl="0" algn="l">
              <a:spcBef>
                <a:spcPts val="320"/>
              </a:spcBef>
              <a:spcAft>
                <a:spcPts val="0"/>
              </a:spcAft>
              <a:buClr>
                <a:srgbClr val="4B2E83"/>
              </a:buClr>
              <a:buSzPts val="1600"/>
              <a:buChar char="–"/>
            </a:pPr>
            <a:r>
              <a:rPr lang="en-US" sz="1600"/>
              <a:t>Are there HR issues?</a:t>
            </a:r>
            <a:endParaRPr/>
          </a:p>
          <a:p>
            <a:pPr indent="-285750" lvl="1" marL="742950" rtl="0" algn="l">
              <a:spcBef>
                <a:spcPts val="320"/>
              </a:spcBef>
              <a:spcAft>
                <a:spcPts val="0"/>
              </a:spcAft>
              <a:buClr>
                <a:srgbClr val="4B2E83"/>
              </a:buClr>
              <a:buSzPts val="1600"/>
              <a:buChar char="–"/>
            </a:pPr>
            <a:r>
              <a:rPr lang="en-US" sz="1600"/>
              <a:t>What’s the plan for billing/ensuring the customer pays and a plan for if/when they don’t</a:t>
            </a:r>
            <a:endParaRPr/>
          </a:p>
          <a:p>
            <a:pPr indent="-285750" lvl="1" marL="742950" rtl="0" algn="l">
              <a:spcBef>
                <a:spcPts val="320"/>
              </a:spcBef>
              <a:spcAft>
                <a:spcPts val="0"/>
              </a:spcAft>
              <a:buClr>
                <a:srgbClr val="4B2E83"/>
              </a:buClr>
              <a:buSzPts val="1600"/>
              <a:buChar char="–"/>
            </a:pPr>
            <a:r>
              <a:rPr lang="en-US" sz="1600"/>
              <a:t>Does the department have a role?  Do they know?  Are they on board? Do they have capacity?</a:t>
            </a:r>
            <a:endParaRPr/>
          </a:p>
          <a:p>
            <a:pPr indent="-285750" lvl="1" marL="742950" rtl="0" algn="l">
              <a:spcBef>
                <a:spcPts val="320"/>
              </a:spcBef>
              <a:spcAft>
                <a:spcPts val="0"/>
              </a:spcAft>
              <a:buClr>
                <a:srgbClr val="4B2E83"/>
              </a:buClr>
              <a:buSzPts val="1600"/>
              <a:buChar char="–"/>
            </a:pPr>
            <a:r>
              <a:rPr lang="en-US" sz="1600"/>
              <a:t>Are there stakeholders outside the unit?</a:t>
            </a:r>
            <a:endParaRPr/>
          </a:p>
          <a:p>
            <a:pPr indent="-342900" lvl="0" marL="342900" rtl="0" algn="l">
              <a:spcBef>
                <a:spcPts val="320"/>
              </a:spcBef>
              <a:spcAft>
                <a:spcPts val="0"/>
              </a:spcAft>
              <a:buClr>
                <a:srgbClr val="4B2E83"/>
              </a:buClr>
              <a:buSzPts val="1600"/>
              <a:buFont typeface="Merriweather Sans"/>
              <a:buChar char="&gt;"/>
            </a:pPr>
            <a:r>
              <a:rPr lang="en-US" sz="1600"/>
              <a:t>Is there an international component? Engage Office of Global Affairs</a:t>
            </a:r>
            <a:endParaRPr/>
          </a:p>
          <a:p>
            <a:pPr indent="-342900" lvl="0" marL="342900" rtl="0" algn="l">
              <a:spcBef>
                <a:spcPts val="320"/>
              </a:spcBef>
              <a:spcAft>
                <a:spcPts val="0"/>
              </a:spcAft>
              <a:buClr>
                <a:srgbClr val="4B2E83"/>
              </a:buClr>
              <a:buSzPts val="1600"/>
              <a:buChar char="&gt;"/>
            </a:pPr>
            <a:r>
              <a:rPr lang="en-US" sz="1600"/>
              <a:t>Are there legal issues?  Engage Attorney General’s Office</a:t>
            </a:r>
            <a:endParaRPr/>
          </a:p>
          <a:p>
            <a:pPr indent="-342900" lvl="0" marL="342900" rtl="0" algn="l">
              <a:spcBef>
                <a:spcPts val="320"/>
              </a:spcBef>
              <a:spcAft>
                <a:spcPts val="0"/>
              </a:spcAft>
              <a:buClr>
                <a:srgbClr val="4B2E83"/>
              </a:buClr>
              <a:buSzPts val="1600"/>
              <a:buChar char="&gt;"/>
            </a:pPr>
            <a:r>
              <a:rPr lang="en-US" sz="1600"/>
              <a:t>Is there a need to “vet” customers?  Who will do it and how?  </a:t>
            </a:r>
            <a:endParaRPr/>
          </a:p>
        </p:txBody>
      </p:sp>
      <p:sp>
        <p:nvSpPr>
          <p:cNvPr id="192" name="Google Shape;192;p33"/>
          <p:cNvSpPr txBox="1"/>
          <p:nvPr>
            <p:ph type="title"/>
          </p:nvPr>
        </p:nvSpPr>
        <p:spPr>
          <a:xfrm>
            <a:off x="671756" y="365125"/>
            <a:ext cx="8184663" cy="99838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4B2E83"/>
              </a:buClr>
              <a:buSzPts val="3000"/>
              <a:buFont typeface="Encode Sans Black"/>
              <a:buNone/>
            </a:pPr>
            <a:r>
              <a:rPr lang="en-US"/>
              <a:t>Considerations (con’t)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Custom 1">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4B2E83"/>
      </a:hlink>
      <a:folHlink>
        <a:srgbClr val="4B2E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8">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