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6" r:id="rId4"/>
    <p:sldMasterId id="2147483657" r:id="rId5"/>
  </p:sldMasterIdLst>
  <p:notesMasterIdLst>
    <p:notesMasterId r:id="rId6"/>
  </p:notesMasterIdLst>
  <p:sldIdLst>
    <p:sldId id="256" r:id="rId7"/>
    <p:sldId id="257" r:id="rId8"/>
    <p:sldId id="258" r:id="rId9"/>
  </p:sldIdLst>
  <p:sldSz cy="6858000" cx="9144000"/>
  <p:notesSz cx="6858000" cy="9144000"/>
  <p:embeddedFontLst>
    <p:embeddedFont>
      <p:font typeface="Encode Sans Black"/>
      <p:bold r:id="rId10"/>
    </p:embeddedFont>
    <p:embeddedFont>
      <p:font typeface="Open Sans Light"/>
      <p:regular r:id="rId11"/>
      <p:bold r:id="rId12"/>
      <p:italic r:id="rId13"/>
      <p:boldItalic r:id="rId14"/>
    </p:embeddedFont>
    <p:embeddedFont>
      <p:font typeface="Open Sans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88">
          <p15:clr>
            <a:srgbClr val="A4A3A4"/>
          </p15:clr>
        </p15:guide>
        <p15:guide id="2" pos="47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88" orient="horz"/>
        <p:guide pos="47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Light-regular.fntdata"/><Relationship Id="rId10" Type="http://schemas.openxmlformats.org/officeDocument/2006/relationships/font" Target="fonts/EncodeSansBlack-bold.fntdata"/><Relationship Id="rId13" Type="http://schemas.openxmlformats.org/officeDocument/2006/relationships/font" Target="fonts/OpenSansLight-italic.fntdata"/><Relationship Id="rId12" Type="http://schemas.openxmlformats.org/officeDocument/2006/relationships/font" Target="fonts/OpenSansLight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OpenSans-regular.fntdata"/><Relationship Id="rId14" Type="http://schemas.openxmlformats.org/officeDocument/2006/relationships/font" Target="fonts/OpenSansLight-boldItalic.fntdata"/><Relationship Id="rId17" Type="http://schemas.openxmlformats.org/officeDocument/2006/relationships/font" Target="fonts/OpenSans-italic.fntdata"/><Relationship Id="rId16" Type="http://schemas.openxmlformats.org/officeDocument/2006/relationships/font" Target="fonts/OpenSans-bold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18" Type="http://schemas.openxmlformats.org/officeDocument/2006/relationships/font" Target="fonts/OpenSans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1_Title Slide">
  <p:cSld name="1_Title Slide">
    <p:bg>
      <p:bgPr>
        <a:solidFill>
          <a:srgbClr val="4B2E83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7" name="Google Shape;7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7334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2"/>
          <p:cNvSpPr txBox="1"/>
          <p:nvPr>
            <p:ph idx="1" type="body"/>
          </p:nvPr>
        </p:nvSpPr>
        <p:spPr>
          <a:xfrm>
            <a:off x="671757" y="11798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Arial"/>
              <a:buNone/>
              <a:defRPr b="0" i="0" sz="5000" u="none" cap="none" strike="noStrik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10" name="Google Shape;1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3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3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id="15" name="Google Shape;15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6" name="Google Shape;1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bg>
      <p:bgPr>
        <a:solidFill>
          <a:srgbClr val="4B2E83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8" name="Google Shape;18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58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4"/>
          <p:cNvSpPr txBox="1"/>
          <p:nvPr>
            <p:ph idx="2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FFFFFF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1" name="Google Shape;21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bg>
      <p:bgPr>
        <a:solidFill>
          <a:srgbClr val="4B2E83"/>
        </a:solid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Google Shape;23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248401" y="6354234"/>
            <a:ext cx="2540000" cy="266700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FFFFFF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FFFFFF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Bar_RtAngle_7502_RGB.png" id="26" name="Google Shape;2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Content">
  <p:cSld name="Header + Conte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7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1" name="Google Shape;31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2" name="Google Shape;3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>
  <p:cSld name="Title Slide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None/>
              <a:defRPr b="0" i="0" sz="5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35" name="Google Shape;35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71600" cy="92354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36" name="Google Shape;36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7" name="Google Shape;37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Subheader + Content">
  <p:cSld name="Header + Subheader + Conte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9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2" name="Google Shape;42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3" name="Google Shape;4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Header + Graphic">
  <p:cSld name="Header + Graphic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0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None/>
              <a:defRPr b="0" i="0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marR="0" rtl="0" algn="l"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marR="0" rtl="0" algn="l"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47" name="Google Shape;47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25295" cy="1633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48" name="Google Shape;48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B2E8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2" r:id="rId1"/>
    <p:sldLayoutId id="2147483653" r:id="rId2"/>
    <p:sldLayoutId id="2147483654" r:id="rId3"/>
    <p:sldLayoutId id="2147483655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Relationship Id="rId3" Type="http://schemas.openxmlformats.org/officeDocument/2006/relationships/hyperlink" Target="mailto:gcahelp@uw.edu" TargetMode="External"/><Relationship Id="rId4" Type="http://schemas.openxmlformats.org/officeDocument/2006/relationships/hyperlink" Target="https://finance.uw.edu/gca/award-lifecycle/sponsor-payments/checks-received-campus-departments-grants-contracts-gifts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gcahelp@uw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1"/>
          <p:cNvSpPr txBox="1"/>
          <p:nvPr>
            <p:ph idx="1" type="body"/>
          </p:nvPr>
        </p:nvSpPr>
        <p:spPr>
          <a:xfrm>
            <a:off x="692029" y="1640263"/>
            <a:ext cx="6972300" cy="159313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RCO Operations Update</a:t>
            </a:r>
            <a:endParaRPr/>
          </a:p>
        </p:txBody>
      </p:sp>
      <p:sp>
        <p:nvSpPr>
          <p:cNvPr id="54" name="Google Shape;54;p11"/>
          <p:cNvSpPr txBox="1"/>
          <p:nvPr/>
        </p:nvSpPr>
        <p:spPr>
          <a:xfrm>
            <a:off x="692029" y="4308049"/>
            <a:ext cx="6656731" cy="1812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None/>
            </a:pPr>
            <a:r>
              <a:rPr b="0" i="0" lang="en-US" sz="20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April 2020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Kirsten DeFries</a:t>
            </a:r>
            <a:endParaRPr b="0" i="0" sz="16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None/>
            </a:pPr>
            <a:r>
              <a:rPr b="0" i="0" lang="en-US" sz="16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Research Compliance &amp; Operations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UPDATE</a:t>
            </a:r>
            <a:endParaRPr/>
          </a:p>
        </p:txBody>
      </p:sp>
      <p:sp>
        <p:nvSpPr>
          <p:cNvPr id="60" name="Google Shape;60;p12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Char char="⮚"/>
            </a:pPr>
            <a:r>
              <a:rPr lang="en-US"/>
              <a:t>Staff are working from home and operations continue as normal.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Char char="⮚"/>
            </a:pPr>
            <a:r>
              <a:rPr lang="en-US"/>
              <a:t>GCA main phone line is closed. Please email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gcahelp@uw.edu</a:t>
            </a:r>
            <a:r>
              <a:rPr lang="en-US"/>
              <a:t> if you’d like to speak to a Grant Analyst. Calls will be returned promptly.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Char char="⮚"/>
            </a:pPr>
            <a:r>
              <a:rPr lang="en-US"/>
              <a:t>Urgent requests will be triaged appropriately.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Noto Sans Symbols"/>
              <a:buChar char="⮚"/>
            </a:pPr>
            <a:r>
              <a:rPr lang="en-US"/>
              <a:t>Minimal staff are on-site several times a week to mail physical documents to sponsors and to process checks.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/>
              <a:t>Please send checks to GCA Lockbox</a:t>
            </a:r>
            <a:endParaRPr/>
          </a:p>
          <a:p>
            <a:pPr indent="-285750" lvl="1" marL="742950" rtl="0" algn="l"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Char char="–"/>
            </a:pPr>
            <a:r>
              <a:rPr lang="en-US"/>
              <a:t>	More information is available on our </a:t>
            </a:r>
            <a:r>
              <a:rPr lang="en-US" u="sng">
                <a:solidFill>
                  <a:schemeClr val="hlink"/>
                </a:solidFill>
                <a:hlinkClick r:id="rId4"/>
              </a:rPr>
              <a:t>website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2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Kirsten DeFries</a:t>
            </a: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Research Compliance &amp; Operations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3000"/>
              <a:buNone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QUESTIONS</a:t>
            </a:r>
            <a:endParaRPr/>
          </a:p>
        </p:txBody>
      </p:sp>
      <p:sp>
        <p:nvSpPr>
          <p:cNvPr id="67" name="Google Shape;67;p1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</a:pPr>
            <a:r>
              <a:rPr lang="en-US">
                <a:latin typeface="Arial"/>
                <a:ea typeface="Arial"/>
                <a:cs typeface="Arial"/>
                <a:sym typeface="Arial"/>
              </a:rPr>
              <a:t>Email </a:t>
            </a:r>
            <a:r>
              <a:rPr lang="en-US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gcahelp@uw.edu</a:t>
            </a:r>
            <a:r>
              <a:rPr lang="en-US"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71758" y="6301355"/>
            <a:ext cx="7229368" cy="33086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200"/>
              <a:buFont typeface="Arial"/>
              <a:buNone/>
            </a:pP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MRAM – 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Kirsten DeFries</a:t>
            </a:r>
            <a:r>
              <a:rPr b="1" i="0" lang="en-US" sz="1200" u="none" cap="none" strike="noStrike">
                <a:solidFill>
                  <a:srgbClr val="4B2E83"/>
                </a:solidFill>
                <a:latin typeface="Arial"/>
                <a:ea typeface="Arial"/>
                <a:cs typeface="Arial"/>
                <a:sym typeface="Arial"/>
              </a:rPr>
              <a:t> – </a:t>
            </a: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Research Compliance &amp; Operations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Design">
  <a:themeElements>
    <a:clrScheme name="UW Brand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99999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