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31" r:id="rId5"/>
    <p:sldMasterId id="2147483732" r:id="rId6"/>
    <p:sldMasterId id="2147483733" r:id="rId7"/>
    <p:sldMasterId id="2147483734" r:id="rId8"/>
    <p:sldMasterId id="2147483735" r:id="rId9"/>
    <p:sldMasterId id="2147483736" r:id="rId10"/>
    <p:sldMasterId id="2147483737" r:id="rId11"/>
    <p:sldMasterId id="2147483738" r:id="rId12"/>
    <p:sldMasterId id="2147483739" r:id="rId13"/>
    <p:sldMasterId id="2147483740"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Lst>
  <p:sldSz cy="6858000" cx="9144000"/>
  <p:notesSz cx="6858000" cy="9144000"/>
  <p:embeddedFontLst>
    <p:embeddedFont>
      <p:font typeface="Encode Sans"/>
      <p:regular r:id="rId66"/>
      <p:bold r:id="rId67"/>
    </p:embeddedFont>
    <p:embeddedFont>
      <p:font typeface="Arial Black"/>
      <p:regular r:id="rId68"/>
    </p:embeddedFont>
    <p:embeddedFont>
      <p:font typeface="Encode Sans Black"/>
      <p:bold r:id="rId69"/>
    </p:embeddedFont>
    <p:embeddedFont>
      <p:font typeface="Open Sans Light"/>
      <p:regular r:id="rId70"/>
      <p:bold r:id="rId71"/>
      <p:italic r:id="rId72"/>
      <p:boldItalic r:id="rId73"/>
    </p:embeddedFont>
    <p:embeddedFont>
      <p:font typeface="Open Sans"/>
      <p:regular r:id="rId74"/>
      <p:bold r:id="rId75"/>
      <p:italic r:id="rId76"/>
      <p:boldItalic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B0768D2-C8C3-4896-86FE-AA2F3D81848B}">
  <a:tblStyle styleId="{DB0768D2-C8C3-4896-86FE-AA2F3D81848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0F79A6CB-8CF7-4468-83D9-DD4C99C258E5}"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5.xml"/><Relationship Id="rId42" Type="http://schemas.openxmlformats.org/officeDocument/2006/relationships/slide" Target="slides/slide27.xml"/><Relationship Id="rId41" Type="http://schemas.openxmlformats.org/officeDocument/2006/relationships/slide" Target="slides/slide26.xml"/><Relationship Id="rId44" Type="http://schemas.openxmlformats.org/officeDocument/2006/relationships/slide" Target="slides/slide29.xml"/><Relationship Id="rId43" Type="http://schemas.openxmlformats.org/officeDocument/2006/relationships/slide" Target="slides/slide28.xml"/><Relationship Id="rId46" Type="http://schemas.openxmlformats.org/officeDocument/2006/relationships/slide" Target="slides/slide31.xml"/><Relationship Id="rId45" Type="http://schemas.openxmlformats.org/officeDocument/2006/relationships/slide" Target="slides/slide30.xml"/><Relationship Id="rId1" Type="http://schemas.openxmlformats.org/officeDocument/2006/relationships/theme" Target="theme/theme10.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3.xml"/><Relationship Id="rId47" Type="http://schemas.openxmlformats.org/officeDocument/2006/relationships/slide" Target="slides/slide32.xml"/><Relationship Id="rId49" Type="http://schemas.openxmlformats.org/officeDocument/2006/relationships/slide" Target="slides/slide34.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OpenSansLight-boldItalic.fntdata"/><Relationship Id="rId72" Type="http://schemas.openxmlformats.org/officeDocument/2006/relationships/font" Target="fonts/OpenSansLight-italic.fntdata"/><Relationship Id="rId31" Type="http://schemas.openxmlformats.org/officeDocument/2006/relationships/slide" Target="slides/slide16.xml"/><Relationship Id="rId75" Type="http://schemas.openxmlformats.org/officeDocument/2006/relationships/font" Target="fonts/OpenSans-bold.fntdata"/><Relationship Id="rId30" Type="http://schemas.openxmlformats.org/officeDocument/2006/relationships/slide" Target="slides/slide15.xml"/><Relationship Id="rId74" Type="http://schemas.openxmlformats.org/officeDocument/2006/relationships/font" Target="fonts/OpenSans-regular.fntdata"/><Relationship Id="rId33" Type="http://schemas.openxmlformats.org/officeDocument/2006/relationships/slide" Target="slides/slide18.xml"/><Relationship Id="rId77" Type="http://schemas.openxmlformats.org/officeDocument/2006/relationships/font" Target="fonts/OpenSans-boldItalic.fntdata"/><Relationship Id="rId32" Type="http://schemas.openxmlformats.org/officeDocument/2006/relationships/slide" Target="slides/slide17.xml"/><Relationship Id="rId76" Type="http://schemas.openxmlformats.org/officeDocument/2006/relationships/font" Target="fonts/OpenSans-italic.fntdata"/><Relationship Id="rId35" Type="http://schemas.openxmlformats.org/officeDocument/2006/relationships/slide" Target="slides/slide20.xml"/><Relationship Id="rId34" Type="http://schemas.openxmlformats.org/officeDocument/2006/relationships/slide" Target="slides/slide19.xml"/><Relationship Id="rId71" Type="http://schemas.openxmlformats.org/officeDocument/2006/relationships/font" Target="fonts/OpenSansLight-bold.fntdata"/><Relationship Id="rId70" Type="http://schemas.openxmlformats.org/officeDocument/2006/relationships/font" Target="fonts/OpenSansLight-regular.fntdata"/><Relationship Id="rId37" Type="http://schemas.openxmlformats.org/officeDocument/2006/relationships/slide" Target="slides/slide22.xml"/><Relationship Id="rId36" Type="http://schemas.openxmlformats.org/officeDocument/2006/relationships/slide" Target="slides/slide21.xml"/><Relationship Id="rId39" Type="http://schemas.openxmlformats.org/officeDocument/2006/relationships/slide" Target="slides/slide24.xml"/><Relationship Id="rId38" Type="http://schemas.openxmlformats.org/officeDocument/2006/relationships/slide" Target="slides/slide23.xml"/><Relationship Id="rId62" Type="http://schemas.openxmlformats.org/officeDocument/2006/relationships/slide" Target="slides/slide47.xml"/><Relationship Id="rId61" Type="http://schemas.openxmlformats.org/officeDocument/2006/relationships/slide" Target="slides/slide46.xml"/><Relationship Id="rId20" Type="http://schemas.openxmlformats.org/officeDocument/2006/relationships/slide" Target="slides/slide5.xml"/><Relationship Id="rId64" Type="http://schemas.openxmlformats.org/officeDocument/2006/relationships/slide" Target="slides/slide49.xml"/><Relationship Id="rId63" Type="http://schemas.openxmlformats.org/officeDocument/2006/relationships/slide" Target="slides/slide48.xml"/><Relationship Id="rId22" Type="http://schemas.openxmlformats.org/officeDocument/2006/relationships/slide" Target="slides/slide7.xml"/><Relationship Id="rId66" Type="http://schemas.openxmlformats.org/officeDocument/2006/relationships/font" Target="fonts/EncodeSans-regular.fntdata"/><Relationship Id="rId21" Type="http://schemas.openxmlformats.org/officeDocument/2006/relationships/slide" Target="slides/slide6.xml"/><Relationship Id="rId65" Type="http://schemas.openxmlformats.org/officeDocument/2006/relationships/slide" Target="slides/slide50.xml"/><Relationship Id="rId24" Type="http://schemas.openxmlformats.org/officeDocument/2006/relationships/slide" Target="slides/slide9.xml"/><Relationship Id="rId68" Type="http://schemas.openxmlformats.org/officeDocument/2006/relationships/font" Target="fonts/ArialBlack-regular.fntdata"/><Relationship Id="rId23" Type="http://schemas.openxmlformats.org/officeDocument/2006/relationships/slide" Target="slides/slide8.xml"/><Relationship Id="rId67" Type="http://schemas.openxmlformats.org/officeDocument/2006/relationships/font" Target="fonts/EncodeSans-bold.fntdata"/><Relationship Id="rId60" Type="http://schemas.openxmlformats.org/officeDocument/2006/relationships/slide" Target="slides/slide45.xml"/><Relationship Id="rId26" Type="http://schemas.openxmlformats.org/officeDocument/2006/relationships/slide" Target="slides/slide11.xml"/><Relationship Id="rId25" Type="http://schemas.openxmlformats.org/officeDocument/2006/relationships/slide" Target="slides/slide10.xml"/><Relationship Id="rId69" Type="http://schemas.openxmlformats.org/officeDocument/2006/relationships/font" Target="fonts/EncodeSansBlack-bold.fntdata"/><Relationship Id="rId28" Type="http://schemas.openxmlformats.org/officeDocument/2006/relationships/slide" Target="slides/slide13.xml"/><Relationship Id="rId27" Type="http://schemas.openxmlformats.org/officeDocument/2006/relationships/slide" Target="slides/slide12.xml"/><Relationship Id="rId29" Type="http://schemas.openxmlformats.org/officeDocument/2006/relationships/slide" Target="slides/slide14.xml"/><Relationship Id="rId51" Type="http://schemas.openxmlformats.org/officeDocument/2006/relationships/slide" Target="slides/slide36.xml"/><Relationship Id="rId50" Type="http://schemas.openxmlformats.org/officeDocument/2006/relationships/slide" Target="slides/slide35.xml"/><Relationship Id="rId53" Type="http://schemas.openxmlformats.org/officeDocument/2006/relationships/slide" Target="slides/slide38.xml"/><Relationship Id="rId52" Type="http://schemas.openxmlformats.org/officeDocument/2006/relationships/slide" Target="slides/slide37.xml"/><Relationship Id="rId11" Type="http://schemas.openxmlformats.org/officeDocument/2006/relationships/slideMaster" Target="slideMasters/slideMaster7.xml"/><Relationship Id="rId55" Type="http://schemas.openxmlformats.org/officeDocument/2006/relationships/slide" Target="slides/slide40.xml"/><Relationship Id="rId10" Type="http://schemas.openxmlformats.org/officeDocument/2006/relationships/slideMaster" Target="slideMasters/slideMaster6.xml"/><Relationship Id="rId54" Type="http://schemas.openxmlformats.org/officeDocument/2006/relationships/slide" Target="slides/slide39.xml"/><Relationship Id="rId13" Type="http://schemas.openxmlformats.org/officeDocument/2006/relationships/slideMaster" Target="slideMasters/slideMaster9.xml"/><Relationship Id="rId57" Type="http://schemas.openxmlformats.org/officeDocument/2006/relationships/slide" Target="slides/slide42.xml"/><Relationship Id="rId12" Type="http://schemas.openxmlformats.org/officeDocument/2006/relationships/slideMaster" Target="slideMasters/slideMaster8.xml"/><Relationship Id="rId56" Type="http://schemas.openxmlformats.org/officeDocument/2006/relationships/slide" Target="slides/slide41.xml"/><Relationship Id="rId15" Type="http://schemas.openxmlformats.org/officeDocument/2006/relationships/notesMaster" Target="notesMasters/notesMaster1.xml"/><Relationship Id="rId59" Type="http://schemas.openxmlformats.org/officeDocument/2006/relationships/slide" Target="slides/slide44.xml"/><Relationship Id="rId14" Type="http://schemas.openxmlformats.org/officeDocument/2006/relationships/slideMaster" Target="slideMasters/slideMaster10.xml"/><Relationship Id="rId58" Type="http://schemas.openxmlformats.org/officeDocument/2006/relationships/slide" Target="slides/slide43.xml"/><Relationship Id="rId17" Type="http://schemas.openxmlformats.org/officeDocument/2006/relationships/slide" Target="slides/slide2.xml"/><Relationship Id="rId16" Type="http://schemas.openxmlformats.org/officeDocument/2006/relationships/slide" Target="slides/slide1.xml"/><Relationship Id="rId19" Type="http://schemas.openxmlformats.org/officeDocument/2006/relationships/slide" Target="slides/slide4.xml"/><Relationship Id="rId1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g8321a9fb5e_0_163:notes"/>
          <p:cNvSpPr/>
          <p:nvPr>
            <p:ph idx="2" type="sldImg"/>
          </p:nvPr>
        </p:nvSpPr>
        <p:spPr>
          <a:xfrm>
            <a:off x="1403450" y="1143000"/>
            <a:ext cx="40512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g8321a9fb5e_0_163:notes"/>
          <p:cNvSpPr txBox="1"/>
          <p:nvPr>
            <p:ph idx="1" type="body"/>
          </p:nvPr>
        </p:nvSpPr>
        <p:spPr>
          <a:xfrm>
            <a:off x="685643" y="4400472"/>
            <a:ext cx="5486700" cy="3600600"/>
          </a:xfrm>
          <a:prstGeom prst="rect">
            <a:avLst/>
          </a:prstGeom>
          <a:noFill/>
          <a:ln>
            <a:noFill/>
          </a:ln>
        </p:spPr>
        <p:txBody>
          <a:bodyPr anchorCtr="0" anchor="t" bIns="44825" lIns="89625" spcFirstLastPara="1" rIns="89625" wrap="square" tIns="44825">
            <a:noAutofit/>
          </a:bodyPr>
          <a:lstStyle/>
          <a:p>
            <a:pPr indent="0" lvl="0" marL="0" marR="0" rtl="0" algn="l">
              <a:spcBef>
                <a:spcPts val="0"/>
              </a:spcBef>
              <a:spcAft>
                <a:spcPts val="0"/>
              </a:spcAft>
              <a:buNone/>
            </a:pPr>
            <a:r>
              <a:t/>
            </a:r>
            <a:endParaRPr b="0" i="0" sz="1100" u="none" cap="none" strike="noStrike">
              <a:solidFill>
                <a:schemeClr val="dk1"/>
              </a:solidFill>
              <a:latin typeface="Calibri"/>
              <a:ea typeface="Calibri"/>
              <a:cs typeface="Calibri"/>
              <a:sym typeface="Calibri"/>
            </a:endParaRPr>
          </a:p>
        </p:txBody>
      </p:sp>
      <p:sp>
        <p:nvSpPr>
          <p:cNvPr id="508" name="Google Shape;508;g8321a9fb5e_0_163:notes"/>
          <p:cNvSpPr txBox="1"/>
          <p:nvPr>
            <p:ph idx="12" type="sldNum"/>
          </p:nvPr>
        </p:nvSpPr>
        <p:spPr>
          <a:xfrm>
            <a:off x="3885313" y="8685554"/>
            <a:ext cx="2971200" cy="458700"/>
          </a:xfrm>
          <a:prstGeom prst="rect">
            <a:avLst/>
          </a:prstGeom>
          <a:noFill/>
          <a:ln>
            <a:noFill/>
          </a:ln>
        </p:spPr>
        <p:txBody>
          <a:bodyPr anchorCtr="0" anchor="b" bIns="44825" lIns="89625" spcFirstLastPara="1" rIns="89625" wrap="square" tIns="44825">
            <a:noAutofit/>
          </a:bodyPr>
          <a:lstStyle/>
          <a:p>
            <a:pPr indent="0" lvl="0" marL="0" marR="0" rtl="0" algn="r">
              <a:spcBef>
                <a:spcPts val="0"/>
              </a:spcBef>
              <a:spcAft>
                <a:spcPts val="0"/>
              </a:spcAft>
              <a:buNone/>
            </a:pPr>
            <a:fld id="{00000000-1234-1234-1234-123412341234}" type="slidenum">
              <a:rPr b="0" i="0" lang="en"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5" name="Shape 565"/>
        <p:cNvGrpSpPr/>
        <p:nvPr/>
      </p:nvGrpSpPr>
      <p:grpSpPr>
        <a:xfrm>
          <a:off x="0" y="0"/>
          <a:ext cx="0" cy="0"/>
          <a:chOff x="0" y="0"/>
          <a:chExt cx="0" cy="0"/>
        </a:xfrm>
      </p:grpSpPr>
      <p:sp>
        <p:nvSpPr>
          <p:cNvPr id="566" name="Google Shape;566;g730e7aa346_3_37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g730e7aa346_3_37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3" name="Shape 573"/>
        <p:cNvGrpSpPr/>
        <p:nvPr/>
      </p:nvGrpSpPr>
      <p:grpSpPr>
        <a:xfrm>
          <a:off x="0" y="0"/>
          <a:ext cx="0" cy="0"/>
          <a:chOff x="0" y="0"/>
          <a:chExt cx="0" cy="0"/>
        </a:xfrm>
      </p:grpSpPr>
      <p:sp>
        <p:nvSpPr>
          <p:cNvPr id="574" name="Google Shape;574;g730e7aa346_3_3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g730e7aa346_3_38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9" name="Shape 579"/>
        <p:cNvGrpSpPr/>
        <p:nvPr/>
      </p:nvGrpSpPr>
      <p:grpSpPr>
        <a:xfrm>
          <a:off x="0" y="0"/>
          <a:ext cx="0" cy="0"/>
          <a:chOff x="0" y="0"/>
          <a:chExt cx="0" cy="0"/>
        </a:xfrm>
      </p:grpSpPr>
      <p:sp>
        <p:nvSpPr>
          <p:cNvPr id="580" name="Google Shape;580;g730e7aa346_3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g730e7aa346_3_7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6" name="Shape 586"/>
        <p:cNvGrpSpPr/>
        <p:nvPr/>
      </p:nvGrpSpPr>
      <p:grpSpPr>
        <a:xfrm>
          <a:off x="0" y="0"/>
          <a:ext cx="0" cy="0"/>
          <a:chOff x="0" y="0"/>
          <a:chExt cx="0" cy="0"/>
        </a:xfrm>
      </p:grpSpPr>
      <p:sp>
        <p:nvSpPr>
          <p:cNvPr id="587" name="Google Shape;587;g730e7aa346_3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g730e7aa346_3_7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3" name="Shape 593"/>
        <p:cNvGrpSpPr/>
        <p:nvPr/>
      </p:nvGrpSpPr>
      <p:grpSpPr>
        <a:xfrm>
          <a:off x="0" y="0"/>
          <a:ext cx="0" cy="0"/>
          <a:chOff x="0" y="0"/>
          <a:chExt cx="0" cy="0"/>
        </a:xfrm>
      </p:grpSpPr>
      <p:sp>
        <p:nvSpPr>
          <p:cNvPr id="594" name="Google Shape;594;g730e7aa346_3_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730e7aa346_3_7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0" name="Shape 600"/>
        <p:cNvGrpSpPr/>
        <p:nvPr/>
      </p:nvGrpSpPr>
      <p:grpSpPr>
        <a:xfrm>
          <a:off x="0" y="0"/>
          <a:ext cx="0" cy="0"/>
          <a:chOff x="0" y="0"/>
          <a:chExt cx="0" cy="0"/>
        </a:xfrm>
      </p:grpSpPr>
      <p:sp>
        <p:nvSpPr>
          <p:cNvPr id="601" name="Google Shape;601;g730e7aa346_3_7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730e7aa346_3_7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6" name="Shape 606"/>
        <p:cNvGrpSpPr/>
        <p:nvPr/>
      </p:nvGrpSpPr>
      <p:grpSpPr>
        <a:xfrm>
          <a:off x="0" y="0"/>
          <a:ext cx="0" cy="0"/>
          <a:chOff x="0" y="0"/>
          <a:chExt cx="0" cy="0"/>
        </a:xfrm>
      </p:grpSpPr>
      <p:sp>
        <p:nvSpPr>
          <p:cNvPr id="607" name="Google Shape;607;g730e7aa346_3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g730e7aa346_3_7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3" name="Shape 613"/>
        <p:cNvGrpSpPr/>
        <p:nvPr/>
      </p:nvGrpSpPr>
      <p:grpSpPr>
        <a:xfrm>
          <a:off x="0" y="0"/>
          <a:ext cx="0" cy="0"/>
          <a:chOff x="0" y="0"/>
          <a:chExt cx="0" cy="0"/>
        </a:xfrm>
      </p:grpSpPr>
      <p:sp>
        <p:nvSpPr>
          <p:cNvPr id="614" name="Google Shape;614;g730e7aa346_3_7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g730e7aa346_3_7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8" name="Shape 638"/>
        <p:cNvGrpSpPr/>
        <p:nvPr/>
      </p:nvGrpSpPr>
      <p:grpSpPr>
        <a:xfrm>
          <a:off x="0" y="0"/>
          <a:ext cx="0" cy="0"/>
          <a:chOff x="0" y="0"/>
          <a:chExt cx="0" cy="0"/>
        </a:xfrm>
      </p:grpSpPr>
      <p:sp>
        <p:nvSpPr>
          <p:cNvPr id="639" name="Google Shape;639;g730e7aa346_3_7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g730e7aa346_3_7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5" name="Shape 645"/>
        <p:cNvGrpSpPr/>
        <p:nvPr/>
      </p:nvGrpSpPr>
      <p:grpSpPr>
        <a:xfrm>
          <a:off x="0" y="0"/>
          <a:ext cx="0" cy="0"/>
          <a:chOff x="0" y="0"/>
          <a:chExt cx="0" cy="0"/>
        </a:xfrm>
      </p:grpSpPr>
      <p:sp>
        <p:nvSpPr>
          <p:cNvPr id="646" name="Google Shape;646;g730e7aa346_3_7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g730e7aa346_3_7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Google Shape;512;g730e7aa346_3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730e7aa346_3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1" name="Shape 651"/>
        <p:cNvGrpSpPr/>
        <p:nvPr/>
      </p:nvGrpSpPr>
      <p:grpSpPr>
        <a:xfrm>
          <a:off x="0" y="0"/>
          <a:ext cx="0" cy="0"/>
          <a:chOff x="0" y="0"/>
          <a:chExt cx="0" cy="0"/>
        </a:xfrm>
      </p:grpSpPr>
      <p:sp>
        <p:nvSpPr>
          <p:cNvPr id="652" name="Google Shape;652;g730e7aa346_3_9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53" name="Google Shape;653;g730e7aa346_3_9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9" name="Shape 659"/>
        <p:cNvGrpSpPr/>
        <p:nvPr/>
      </p:nvGrpSpPr>
      <p:grpSpPr>
        <a:xfrm>
          <a:off x="0" y="0"/>
          <a:ext cx="0" cy="0"/>
          <a:chOff x="0" y="0"/>
          <a:chExt cx="0" cy="0"/>
        </a:xfrm>
      </p:grpSpPr>
      <p:sp>
        <p:nvSpPr>
          <p:cNvPr id="660" name="Google Shape;660;g730e7aa346_3_9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730e7aa346_3_94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Describe the specific situation &amp; inability to carry out specific aspects of the research, delays, etc.</a:t>
            </a:r>
            <a:endParaRPr/>
          </a:p>
          <a:p>
            <a:pPr indent="0" lvl="0" marL="0" rtl="0" algn="l">
              <a:spcBef>
                <a:spcPts val="0"/>
              </a:spcBef>
              <a:spcAft>
                <a:spcPts val="0"/>
              </a:spcAft>
              <a:buNone/>
            </a:pPr>
            <a:r>
              <a:rPr lang="en"/>
              <a:t>OSP will document the communication in SAGE, and be available to confirm as the authorized official or help respond to follow-up questions.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62" name="Google Shape;662;g730e7aa346_3_94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6" name="Shape 666"/>
        <p:cNvGrpSpPr/>
        <p:nvPr/>
      </p:nvGrpSpPr>
      <p:grpSpPr>
        <a:xfrm>
          <a:off x="0" y="0"/>
          <a:ext cx="0" cy="0"/>
          <a:chOff x="0" y="0"/>
          <a:chExt cx="0" cy="0"/>
        </a:xfrm>
      </p:grpSpPr>
      <p:sp>
        <p:nvSpPr>
          <p:cNvPr id="667" name="Google Shape;667;g730e7aa346_3_9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730e7aa346_3_95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Describe the specific situation &amp; inability to carry out specific aspects of the research, delays, etc.</a:t>
            </a:r>
            <a:endParaRPr/>
          </a:p>
          <a:p>
            <a:pPr indent="0" lvl="0" marL="0" rtl="0" algn="l">
              <a:spcBef>
                <a:spcPts val="0"/>
              </a:spcBef>
              <a:spcAft>
                <a:spcPts val="0"/>
              </a:spcAft>
              <a:buNone/>
            </a:pPr>
            <a:r>
              <a:rPr lang="en"/>
              <a:t>OSP will document the communication in SAGE, and be available to confirm as the authorized official or help respond to follow-up questions.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69" name="Google Shape;669;g730e7aa346_3_95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4" name="Shape 674"/>
        <p:cNvGrpSpPr/>
        <p:nvPr/>
      </p:nvGrpSpPr>
      <p:grpSpPr>
        <a:xfrm>
          <a:off x="0" y="0"/>
          <a:ext cx="0" cy="0"/>
          <a:chOff x="0" y="0"/>
          <a:chExt cx="0" cy="0"/>
        </a:xfrm>
      </p:grpSpPr>
      <p:sp>
        <p:nvSpPr>
          <p:cNvPr id="675" name="Google Shape;675;g730e7aa346_3_95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730e7aa346_3_9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1" name="Shape 681"/>
        <p:cNvGrpSpPr/>
        <p:nvPr/>
      </p:nvGrpSpPr>
      <p:grpSpPr>
        <a:xfrm>
          <a:off x="0" y="0"/>
          <a:ext cx="0" cy="0"/>
          <a:chOff x="0" y="0"/>
          <a:chExt cx="0" cy="0"/>
        </a:xfrm>
      </p:grpSpPr>
      <p:sp>
        <p:nvSpPr>
          <p:cNvPr id="682" name="Google Shape;682;g730e7aa346_3_9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730e7aa346_3_96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g730e7aa346_3_96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8" name="Shape 688"/>
        <p:cNvGrpSpPr/>
        <p:nvPr/>
      </p:nvGrpSpPr>
      <p:grpSpPr>
        <a:xfrm>
          <a:off x="0" y="0"/>
          <a:ext cx="0" cy="0"/>
          <a:chOff x="0" y="0"/>
          <a:chExt cx="0" cy="0"/>
        </a:xfrm>
      </p:grpSpPr>
      <p:sp>
        <p:nvSpPr>
          <p:cNvPr id="689" name="Google Shape;689;g7315b202d2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g7315b202d2_0_2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5" name="Shape 695"/>
        <p:cNvGrpSpPr/>
        <p:nvPr/>
      </p:nvGrpSpPr>
      <p:grpSpPr>
        <a:xfrm>
          <a:off x="0" y="0"/>
          <a:ext cx="0" cy="0"/>
          <a:chOff x="0" y="0"/>
          <a:chExt cx="0" cy="0"/>
        </a:xfrm>
      </p:grpSpPr>
      <p:sp>
        <p:nvSpPr>
          <p:cNvPr id="696" name="Google Shape;696;g7315b202d2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g7315b202d2_0_2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1" name="Shape 701"/>
        <p:cNvGrpSpPr/>
        <p:nvPr/>
      </p:nvGrpSpPr>
      <p:grpSpPr>
        <a:xfrm>
          <a:off x="0" y="0"/>
          <a:ext cx="0" cy="0"/>
          <a:chOff x="0" y="0"/>
          <a:chExt cx="0" cy="0"/>
        </a:xfrm>
      </p:grpSpPr>
      <p:sp>
        <p:nvSpPr>
          <p:cNvPr id="702" name="Google Shape;702;g7315b202d2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g7315b202d2_0_2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7" name="Shape 707"/>
        <p:cNvGrpSpPr/>
        <p:nvPr/>
      </p:nvGrpSpPr>
      <p:grpSpPr>
        <a:xfrm>
          <a:off x="0" y="0"/>
          <a:ext cx="0" cy="0"/>
          <a:chOff x="0" y="0"/>
          <a:chExt cx="0" cy="0"/>
        </a:xfrm>
      </p:grpSpPr>
      <p:sp>
        <p:nvSpPr>
          <p:cNvPr id="708" name="Google Shape;708;g7315b202d2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g7315b202d2_0_2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3" name="Shape 713"/>
        <p:cNvGrpSpPr/>
        <p:nvPr/>
      </p:nvGrpSpPr>
      <p:grpSpPr>
        <a:xfrm>
          <a:off x="0" y="0"/>
          <a:ext cx="0" cy="0"/>
          <a:chOff x="0" y="0"/>
          <a:chExt cx="0" cy="0"/>
        </a:xfrm>
      </p:grpSpPr>
      <p:sp>
        <p:nvSpPr>
          <p:cNvPr id="714" name="Google Shape;714;g7315b202d2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g7315b202d2_0_2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7" name="Shape 517"/>
        <p:cNvGrpSpPr/>
        <p:nvPr/>
      </p:nvGrpSpPr>
      <p:grpSpPr>
        <a:xfrm>
          <a:off x="0" y="0"/>
          <a:ext cx="0" cy="0"/>
          <a:chOff x="0" y="0"/>
          <a:chExt cx="0" cy="0"/>
        </a:xfrm>
      </p:grpSpPr>
      <p:sp>
        <p:nvSpPr>
          <p:cNvPr id="518" name="Google Shape;518;g730e7aa346_3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g730e7aa346_3_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9" name="Shape 719"/>
        <p:cNvGrpSpPr/>
        <p:nvPr/>
      </p:nvGrpSpPr>
      <p:grpSpPr>
        <a:xfrm>
          <a:off x="0" y="0"/>
          <a:ext cx="0" cy="0"/>
          <a:chOff x="0" y="0"/>
          <a:chExt cx="0" cy="0"/>
        </a:xfrm>
      </p:grpSpPr>
      <p:sp>
        <p:nvSpPr>
          <p:cNvPr id="720" name="Google Shape;720;g7315b202d2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g7315b202d2_0_2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5" name="Shape 725"/>
        <p:cNvGrpSpPr/>
        <p:nvPr/>
      </p:nvGrpSpPr>
      <p:grpSpPr>
        <a:xfrm>
          <a:off x="0" y="0"/>
          <a:ext cx="0" cy="0"/>
          <a:chOff x="0" y="0"/>
          <a:chExt cx="0" cy="0"/>
        </a:xfrm>
      </p:grpSpPr>
      <p:sp>
        <p:nvSpPr>
          <p:cNvPr id="726" name="Google Shape;726;g7315b202d2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g7315b202d2_0_2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1" name="Shape 731"/>
        <p:cNvGrpSpPr/>
        <p:nvPr/>
      </p:nvGrpSpPr>
      <p:grpSpPr>
        <a:xfrm>
          <a:off x="0" y="0"/>
          <a:ext cx="0" cy="0"/>
          <a:chOff x="0" y="0"/>
          <a:chExt cx="0" cy="0"/>
        </a:xfrm>
      </p:grpSpPr>
      <p:sp>
        <p:nvSpPr>
          <p:cNvPr id="732" name="Google Shape;732;g7315b202d2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g7315b202d2_0_2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7" name="Shape 737"/>
        <p:cNvGrpSpPr/>
        <p:nvPr/>
      </p:nvGrpSpPr>
      <p:grpSpPr>
        <a:xfrm>
          <a:off x="0" y="0"/>
          <a:ext cx="0" cy="0"/>
          <a:chOff x="0" y="0"/>
          <a:chExt cx="0" cy="0"/>
        </a:xfrm>
      </p:grpSpPr>
      <p:sp>
        <p:nvSpPr>
          <p:cNvPr id="738" name="Google Shape;738;g7315b202d2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g7315b202d2_0_2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3" name="Shape 743"/>
        <p:cNvGrpSpPr/>
        <p:nvPr/>
      </p:nvGrpSpPr>
      <p:grpSpPr>
        <a:xfrm>
          <a:off x="0" y="0"/>
          <a:ext cx="0" cy="0"/>
          <a:chOff x="0" y="0"/>
          <a:chExt cx="0" cy="0"/>
        </a:xfrm>
      </p:grpSpPr>
      <p:sp>
        <p:nvSpPr>
          <p:cNvPr id="744" name="Google Shape;744;g7315b202d2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g7315b202d2_0_2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9" name="Shape 749"/>
        <p:cNvGrpSpPr/>
        <p:nvPr/>
      </p:nvGrpSpPr>
      <p:grpSpPr>
        <a:xfrm>
          <a:off x="0" y="0"/>
          <a:ext cx="0" cy="0"/>
          <a:chOff x="0" y="0"/>
          <a:chExt cx="0" cy="0"/>
        </a:xfrm>
      </p:grpSpPr>
      <p:sp>
        <p:nvSpPr>
          <p:cNvPr id="750" name="Google Shape;750;g7315b202d2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g7315b202d2_0_2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5" name="Shape 755"/>
        <p:cNvGrpSpPr/>
        <p:nvPr/>
      </p:nvGrpSpPr>
      <p:grpSpPr>
        <a:xfrm>
          <a:off x="0" y="0"/>
          <a:ext cx="0" cy="0"/>
          <a:chOff x="0" y="0"/>
          <a:chExt cx="0" cy="0"/>
        </a:xfrm>
      </p:grpSpPr>
      <p:sp>
        <p:nvSpPr>
          <p:cNvPr id="756" name="Google Shape;756;g7315b202d2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g7315b202d2_0_2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1" name="Shape 761"/>
        <p:cNvGrpSpPr/>
        <p:nvPr/>
      </p:nvGrpSpPr>
      <p:grpSpPr>
        <a:xfrm>
          <a:off x="0" y="0"/>
          <a:ext cx="0" cy="0"/>
          <a:chOff x="0" y="0"/>
          <a:chExt cx="0" cy="0"/>
        </a:xfrm>
      </p:grpSpPr>
      <p:sp>
        <p:nvSpPr>
          <p:cNvPr id="762" name="Google Shape;762;g7315b202d2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g7315b202d2_0_2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7" name="Shape 767"/>
        <p:cNvGrpSpPr/>
        <p:nvPr/>
      </p:nvGrpSpPr>
      <p:grpSpPr>
        <a:xfrm>
          <a:off x="0" y="0"/>
          <a:ext cx="0" cy="0"/>
          <a:chOff x="0" y="0"/>
          <a:chExt cx="0" cy="0"/>
        </a:xfrm>
      </p:grpSpPr>
      <p:sp>
        <p:nvSpPr>
          <p:cNvPr id="768" name="Google Shape;768;g730e7aa346_3_1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69" name="Google Shape;769;g730e7aa346_3_11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3" name="Shape 773"/>
        <p:cNvGrpSpPr/>
        <p:nvPr/>
      </p:nvGrpSpPr>
      <p:grpSpPr>
        <a:xfrm>
          <a:off x="0" y="0"/>
          <a:ext cx="0" cy="0"/>
          <a:chOff x="0" y="0"/>
          <a:chExt cx="0" cy="0"/>
        </a:xfrm>
      </p:grpSpPr>
      <p:sp>
        <p:nvSpPr>
          <p:cNvPr id="774" name="Google Shape;774;g730e7aa346_3_11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730e7aa346_3_113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NSF wants feedback on these - start using now if you can - they are </a:t>
            </a:r>
            <a:r>
              <a:rPr lang="en"/>
              <a:t>required</a:t>
            </a:r>
            <a:r>
              <a:rPr lang="en"/>
              <a:t> in June!</a:t>
            </a:r>
            <a:endParaRPr/>
          </a:p>
        </p:txBody>
      </p:sp>
      <p:sp>
        <p:nvSpPr>
          <p:cNvPr id="776" name="Google Shape;776;g730e7aa346_3_113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Google Shape;525;g730e7aa346_3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g730e7aa346_3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0" name="Shape 780"/>
        <p:cNvGrpSpPr/>
        <p:nvPr/>
      </p:nvGrpSpPr>
      <p:grpSpPr>
        <a:xfrm>
          <a:off x="0" y="0"/>
          <a:ext cx="0" cy="0"/>
          <a:chOff x="0" y="0"/>
          <a:chExt cx="0" cy="0"/>
        </a:xfrm>
      </p:grpSpPr>
      <p:sp>
        <p:nvSpPr>
          <p:cNvPr id="781" name="Google Shape;781;g730e7aa346_3_11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730e7aa346_3_114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In-kind: e.g. such as office/laboratory space, equipment, supplies, employees, students</a:t>
            </a:r>
            <a:endParaRPr/>
          </a:p>
        </p:txBody>
      </p:sp>
      <p:sp>
        <p:nvSpPr>
          <p:cNvPr id="783" name="Google Shape;783;g730e7aa346_3_114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7" name="Shape 787"/>
        <p:cNvGrpSpPr/>
        <p:nvPr/>
      </p:nvGrpSpPr>
      <p:grpSpPr>
        <a:xfrm>
          <a:off x="0" y="0"/>
          <a:ext cx="0" cy="0"/>
          <a:chOff x="0" y="0"/>
          <a:chExt cx="0" cy="0"/>
        </a:xfrm>
      </p:grpSpPr>
      <p:sp>
        <p:nvSpPr>
          <p:cNvPr id="788" name="Google Shape;788;g730e7aa346_3_11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730e7aa346_3_114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g730e7aa346_3_114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4" name="Shape 794"/>
        <p:cNvGrpSpPr/>
        <p:nvPr/>
      </p:nvGrpSpPr>
      <p:grpSpPr>
        <a:xfrm>
          <a:off x="0" y="0"/>
          <a:ext cx="0" cy="0"/>
          <a:chOff x="0" y="0"/>
          <a:chExt cx="0" cy="0"/>
        </a:xfrm>
      </p:grpSpPr>
      <p:sp>
        <p:nvSpPr>
          <p:cNvPr id="795" name="Google Shape;795;g730e7aa346_3_11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730e7aa346_3_115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g730e7aa346_3_115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1" name="Shape 801"/>
        <p:cNvGrpSpPr/>
        <p:nvPr/>
      </p:nvGrpSpPr>
      <p:grpSpPr>
        <a:xfrm>
          <a:off x="0" y="0"/>
          <a:ext cx="0" cy="0"/>
          <a:chOff x="0" y="0"/>
          <a:chExt cx="0" cy="0"/>
        </a:xfrm>
      </p:grpSpPr>
      <p:sp>
        <p:nvSpPr>
          <p:cNvPr id="802" name="Google Shape;802;g730e7aa346_3_11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730e7aa346_3_115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g730e7aa346_3_115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7" name="Shape 807"/>
        <p:cNvGrpSpPr/>
        <p:nvPr/>
      </p:nvGrpSpPr>
      <p:grpSpPr>
        <a:xfrm>
          <a:off x="0" y="0"/>
          <a:ext cx="0" cy="0"/>
          <a:chOff x="0" y="0"/>
          <a:chExt cx="0" cy="0"/>
        </a:xfrm>
      </p:grpSpPr>
      <p:sp>
        <p:nvSpPr>
          <p:cNvPr id="808" name="Google Shape;808;g730e7aa346_3_12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809" name="Google Shape;809;g730e7aa346_3_12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3" name="Shape 813"/>
        <p:cNvGrpSpPr/>
        <p:nvPr/>
      </p:nvGrpSpPr>
      <p:grpSpPr>
        <a:xfrm>
          <a:off x="0" y="0"/>
          <a:ext cx="0" cy="0"/>
          <a:chOff x="0" y="0"/>
          <a:chExt cx="0" cy="0"/>
        </a:xfrm>
      </p:grpSpPr>
      <p:sp>
        <p:nvSpPr>
          <p:cNvPr id="814" name="Google Shape;814;g730e7aa346_3_12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15" name="Google Shape;815;g730e7aa346_3_125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I’ll explain these</a:t>
            </a:r>
            <a:endParaRPr/>
          </a:p>
        </p:txBody>
      </p:sp>
      <p:sp>
        <p:nvSpPr>
          <p:cNvPr id="816" name="Google Shape;816;g730e7aa346_3_125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0" name="Shape 820"/>
        <p:cNvGrpSpPr/>
        <p:nvPr/>
      </p:nvGrpSpPr>
      <p:grpSpPr>
        <a:xfrm>
          <a:off x="0" y="0"/>
          <a:ext cx="0" cy="0"/>
          <a:chOff x="0" y="0"/>
          <a:chExt cx="0" cy="0"/>
        </a:xfrm>
      </p:grpSpPr>
      <p:sp>
        <p:nvSpPr>
          <p:cNvPr id="821" name="Google Shape;821;g730e7aa346_3_12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730e7aa346_3_126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g730e7aa346_3_126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7" name="Shape 827"/>
        <p:cNvGrpSpPr/>
        <p:nvPr/>
      </p:nvGrpSpPr>
      <p:grpSpPr>
        <a:xfrm>
          <a:off x="0" y="0"/>
          <a:ext cx="0" cy="0"/>
          <a:chOff x="0" y="0"/>
          <a:chExt cx="0" cy="0"/>
        </a:xfrm>
      </p:grpSpPr>
      <p:sp>
        <p:nvSpPr>
          <p:cNvPr id="828" name="Google Shape;828;g730e7aa346_3_12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730e7aa346_3_127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lang="en" sz="1100">
                <a:solidFill>
                  <a:srgbClr val="000000"/>
                </a:solidFill>
                <a:latin typeface="Arial"/>
                <a:ea typeface="Arial"/>
                <a:cs typeface="Arial"/>
                <a:sym typeface="Arial"/>
              </a:rPr>
              <a:t>The IP report is only required by the Foundation if one or more of the following applies:</a:t>
            </a:r>
            <a:r>
              <a:rPr lang="en" sz="700">
                <a:solidFill>
                  <a:srgbClr val="000000"/>
                </a:solidFill>
                <a:latin typeface="Arial"/>
                <a:ea typeface="Arial"/>
                <a:cs typeface="Arial"/>
                <a:sym typeface="Arial"/>
              </a:rPr>
              <a:t> </a:t>
            </a:r>
            <a:r>
              <a:rPr lang="en" sz="1100">
                <a:solidFill>
                  <a:srgbClr val="000000"/>
                </a:solidFill>
                <a:latin typeface="Arial"/>
                <a:ea typeface="Arial"/>
                <a:cs typeface="Arial"/>
                <a:sym typeface="Arial"/>
              </a:rPr>
              <a:t>Creation of Funded Developments will likely involve new IP rights (Note: copyrights in works intended to be published in accordance with the Open Access Policy need not be disclosed),</a:t>
            </a:r>
            <a:r>
              <a:rPr lang="en" sz="700"/>
              <a:t> </a:t>
            </a:r>
            <a:r>
              <a:rPr lang="en" sz="1100">
                <a:solidFill>
                  <a:srgbClr val="000000"/>
                </a:solidFill>
                <a:latin typeface="Arial"/>
                <a:ea typeface="Arial"/>
                <a:cs typeface="Arial"/>
                <a:sym typeface="Arial"/>
              </a:rPr>
              <a:t>Use of Background Technology requires access to existing IP rights; or,</a:t>
            </a:r>
            <a:r>
              <a:rPr lang="en" sz="700"/>
              <a:t>  </a:t>
            </a:r>
            <a:r>
              <a:rPr lang="en" sz="700">
                <a:solidFill>
                  <a:srgbClr val="000000"/>
                </a:solidFill>
                <a:latin typeface="Arial"/>
                <a:ea typeface="Arial"/>
                <a:cs typeface="Arial"/>
                <a:sym typeface="Arial"/>
              </a:rPr>
              <a:t> </a:t>
            </a:r>
            <a:r>
              <a:rPr lang="en" sz="1100">
                <a:solidFill>
                  <a:srgbClr val="000000"/>
                </a:solidFill>
                <a:latin typeface="Arial"/>
                <a:ea typeface="Arial"/>
                <a:cs typeface="Arial"/>
                <a:sym typeface="Arial"/>
              </a:rPr>
              <a:t>For-Profit entities are engaged in the project.</a:t>
            </a:r>
            <a:endParaRPr sz="1100">
              <a:solidFill>
                <a:srgbClr val="000000"/>
              </a:solidFill>
              <a:latin typeface="Arial"/>
              <a:ea typeface="Arial"/>
              <a:cs typeface="Arial"/>
              <a:sym typeface="Arial"/>
            </a:endParaRPr>
          </a:p>
          <a:p>
            <a:pPr indent="0" lvl="0" marL="0" rtl="0" algn="l">
              <a:spcBef>
                <a:spcPts val="1200"/>
              </a:spcBef>
              <a:spcAft>
                <a:spcPts val="0"/>
              </a:spcAft>
              <a:buNone/>
            </a:pPr>
            <a:r>
              <a:t/>
            </a:r>
            <a:endParaRPr/>
          </a:p>
        </p:txBody>
      </p:sp>
      <p:sp>
        <p:nvSpPr>
          <p:cNvPr id="830" name="Google Shape;830;g730e7aa346_3_127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4" name="Shape 834"/>
        <p:cNvGrpSpPr/>
        <p:nvPr/>
      </p:nvGrpSpPr>
      <p:grpSpPr>
        <a:xfrm>
          <a:off x="0" y="0"/>
          <a:ext cx="0" cy="0"/>
          <a:chOff x="0" y="0"/>
          <a:chExt cx="0" cy="0"/>
        </a:xfrm>
      </p:grpSpPr>
      <p:sp>
        <p:nvSpPr>
          <p:cNvPr id="835" name="Google Shape;835;g730e7aa346_3_12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730e7aa346_3_127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g730e7aa346_3_127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1" name="Shape 841"/>
        <p:cNvGrpSpPr/>
        <p:nvPr/>
      </p:nvGrpSpPr>
      <p:grpSpPr>
        <a:xfrm>
          <a:off x="0" y="0"/>
          <a:ext cx="0" cy="0"/>
          <a:chOff x="0" y="0"/>
          <a:chExt cx="0" cy="0"/>
        </a:xfrm>
      </p:grpSpPr>
      <p:sp>
        <p:nvSpPr>
          <p:cNvPr id="842" name="Google Shape;842;g730e7aa3f9_0_1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3" name="Google Shape;843;g730e7aa3f9_0_1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4" name="Google Shape;844;g730e7aa3f9_0_1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g730e7aa346_3_34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730e7aa346_3_3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3" name="Shape 863"/>
        <p:cNvGrpSpPr/>
        <p:nvPr/>
      </p:nvGrpSpPr>
      <p:grpSpPr>
        <a:xfrm>
          <a:off x="0" y="0"/>
          <a:ext cx="0" cy="0"/>
          <a:chOff x="0" y="0"/>
          <a:chExt cx="0" cy="0"/>
        </a:xfrm>
      </p:grpSpPr>
      <p:sp>
        <p:nvSpPr>
          <p:cNvPr id="864" name="Google Shape;864;g730e7aa3f9_0_1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5" name="Google Shape;865;g730e7aa3f9_0_1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6" name="Google Shape;866;g730e7aa3f9_0_1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8" name="Shape 538"/>
        <p:cNvGrpSpPr/>
        <p:nvPr/>
      </p:nvGrpSpPr>
      <p:grpSpPr>
        <a:xfrm>
          <a:off x="0" y="0"/>
          <a:ext cx="0" cy="0"/>
          <a:chOff x="0" y="0"/>
          <a:chExt cx="0" cy="0"/>
        </a:xfrm>
      </p:grpSpPr>
      <p:sp>
        <p:nvSpPr>
          <p:cNvPr id="539" name="Google Shape;539;g730e7aa346_3_35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g730e7aa346_3_3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4" name="Shape 544"/>
        <p:cNvGrpSpPr/>
        <p:nvPr/>
      </p:nvGrpSpPr>
      <p:grpSpPr>
        <a:xfrm>
          <a:off x="0" y="0"/>
          <a:ext cx="0" cy="0"/>
          <a:chOff x="0" y="0"/>
          <a:chExt cx="0" cy="0"/>
        </a:xfrm>
      </p:grpSpPr>
      <p:sp>
        <p:nvSpPr>
          <p:cNvPr id="545" name="Google Shape;545;g730e7aa346_3_35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g730e7aa346_3_3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0" name="Shape 550"/>
        <p:cNvGrpSpPr/>
        <p:nvPr/>
      </p:nvGrpSpPr>
      <p:grpSpPr>
        <a:xfrm>
          <a:off x="0" y="0"/>
          <a:ext cx="0" cy="0"/>
          <a:chOff x="0" y="0"/>
          <a:chExt cx="0" cy="0"/>
        </a:xfrm>
      </p:grpSpPr>
      <p:sp>
        <p:nvSpPr>
          <p:cNvPr id="551" name="Google Shape;551;g730e7aa346_3_3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g730e7aa346_3_3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g730e7aa346_3_3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8" name="Shape 558"/>
        <p:cNvGrpSpPr/>
        <p:nvPr/>
      </p:nvGrpSpPr>
      <p:grpSpPr>
        <a:xfrm>
          <a:off x="0" y="0"/>
          <a:ext cx="0" cy="0"/>
          <a:chOff x="0" y="0"/>
          <a:chExt cx="0" cy="0"/>
        </a:xfrm>
      </p:grpSpPr>
      <p:sp>
        <p:nvSpPr>
          <p:cNvPr id="559" name="Google Shape;559;g730e7aa346_3_37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g730e7aa346_3_3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 sz="2000"/>
              <a:t>Obtain details about the person’s symptoms, locations on campus, close contacts (personal information kept private).</a:t>
            </a:r>
            <a:endParaRPr/>
          </a:p>
          <a:p>
            <a:pPr indent="0" lvl="0" marL="0" rtl="0" algn="l">
              <a:spcBef>
                <a:spcPts val="0"/>
              </a:spcBef>
              <a:spcAft>
                <a:spcPts val="0"/>
              </a:spcAft>
              <a:buNone/>
            </a:pPr>
            <a:r>
              <a:rPr b="0" lang="en" sz="2000"/>
              <a:t>Conduct a risk assessment to determine an action plan.</a:t>
            </a:r>
            <a:endParaRPr/>
          </a:p>
          <a:p>
            <a:pPr indent="0" lvl="1" marL="457200" rtl="0" algn="l">
              <a:spcBef>
                <a:spcPts val="0"/>
              </a:spcBef>
              <a:spcAft>
                <a:spcPts val="0"/>
              </a:spcAft>
              <a:buNone/>
            </a:pPr>
            <a:r>
              <a:rPr b="0" lang="en" sz="1800"/>
              <a:t>Provide guidance to ill person for self-isolation. </a:t>
            </a:r>
            <a:endParaRPr/>
          </a:p>
          <a:p>
            <a:pPr indent="0" lvl="1" marL="457200" rtl="0" algn="l">
              <a:spcBef>
                <a:spcPts val="0"/>
              </a:spcBef>
              <a:spcAft>
                <a:spcPts val="0"/>
              </a:spcAft>
              <a:buNone/>
            </a:pPr>
            <a:r>
              <a:rPr b="0" lang="en" sz="1800"/>
              <a:t>Notify the school department and/or work unit.</a:t>
            </a:r>
            <a:endParaRPr/>
          </a:p>
          <a:p>
            <a:pPr indent="0" lvl="1" marL="457200" rtl="0" algn="l">
              <a:spcBef>
                <a:spcPts val="0"/>
              </a:spcBef>
              <a:spcAft>
                <a:spcPts val="0"/>
              </a:spcAft>
              <a:buNone/>
            </a:pPr>
            <a:r>
              <a:rPr b="0" lang="en" sz="1800"/>
              <a:t>Notify people who had close contact (within 6 feet, for more than a few minutes) with the ill person during 48 hours prior to onset of symptoms and while symptomatic. Close contacts asked to stay home and monitor health for 14 days. </a:t>
            </a:r>
            <a:endParaRPr/>
          </a:p>
          <a:p>
            <a:pPr indent="0" lvl="1" marL="457200" rtl="0" algn="l">
              <a:spcBef>
                <a:spcPts val="0"/>
              </a:spcBef>
              <a:spcAft>
                <a:spcPts val="0"/>
              </a:spcAft>
              <a:buNone/>
            </a:pPr>
            <a:r>
              <a:rPr b="0" lang="en" sz="1800"/>
              <a:t>Evaluate spaces for enhanced cleaning and disinfection where an ill person spent time 48 hours prior to symptoms developing through seven days after the person was in a University space.</a:t>
            </a:r>
            <a:endParaRPr/>
          </a:p>
          <a:p>
            <a:pPr indent="0" lvl="0" marL="0" rtl="0" algn="l">
              <a:spcBef>
                <a:spcPts val="0"/>
              </a:spcBef>
              <a:spcAft>
                <a:spcPts val="0"/>
              </a:spcAft>
              <a:buNone/>
            </a:pPr>
            <a:r>
              <a:rPr b="0" lang="en" sz="1800"/>
              <a:t>UW is in ongoing coordination with local health departments on COVID-19 response.</a:t>
            </a:r>
            <a:endParaRPr/>
          </a:p>
          <a:p>
            <a:pPr indent="0" lvl="0" marL="0" rtl="0" algn="l">
              <a:spcBef>
                <a:spcPts val="0"/>
              </a:spcBef>
              <a:spcAft>
                <a:spcPts val="0"/>
              </a:spcAft>
              <a:buNone/>
            </a:pPr>
            <a:r>
              <a:rPr b="0" lang="en" sz="2200"/>
              <a:t>UW COVID-19 Daily Case Counts : </a:t>
            </a:r>
            <a:r>
              <a:rPr lang="en" sz="1800"/>
              <a:t>https://www.washington.edu/coronavirus/testing-results/</a:t>
            </a:r>
            <a:endParaRPr b="0" sz="1800"/>
          </a:p>
          <a:p>
            <a:pPr indent="0" lvl="0" marL="0" rtl="0" algn="l">
              <a:spcBef>
                <a:spcPts val="0"/>
              </a:spcBef>
              <a:spcAft>
                <a:spcPts val="0"/>
              </a:spcAft>
              <a:buNone/>
            </a:pPr>
            <a:r>
              <a:t/>
            </a:r>
            <a:endParaRPr b="0" sz="1800"/>
          </a:p>
          <a:p>
            <a:pPr indent="0" lvl="0" marL="0" rtl="0" algn="l">
              <a:spcBef>
                <a:spcPts val="0"/>
              </a:spcBef>
              <a:spcAft>
                <a:spcPts val="0"/>
              </a:spcAft>
              <a:buNone/>
            </a:pPr>
            <a:r>
              <a:t/>
            </a:r>
            <a:endParaRPr/>
          </a:p>
        </p:txBody>
      </p:sp>
      <p:sp>
        <p:nvSpPr>
          <p:cNvPr id="561" name="Google Shape;561;g730e7aa346_3_3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png"/><Relationship Id="rId3" Type="http://schemas.openxmlformats.org/officeDocument/2006/relationships/image" Target="../media/image19.png"/><Relationship Id="rId4" Type="http://schemas.openxmlformats.org/officeDocument/2006/relationships/image" Target="../media/image1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png"/><Relationship Id="rId3" Type="http://schemas.openxmlformats.org/officeDocument/2006/relationships/image" Target="../media/image17.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png"/><Relationship Id="rId3" Type="http://schemas.openxmlformats.org/officeDocument/2006/relationships/image" Target="../media/image1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png"/><Relationship Id="rId3" Type="http://schemas.openxmlformats.org/officeDocument/2006/relationships/image" Target="../media/image1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2.png"/><Relationship Id="rId3" Type="http://schemas.openxmlformats.org/officeDocument/2006/relationships/image" Target="../media/image27.png"/><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7.png"/><Relationship Id="rId3" Type="http://schemas.openxmlformats.org/officeDocument/2006/relationships/image" Target="../media/image18.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2.png"/><Relationship Id="rId3" Type="http://schemas.openxmlformats.org/officeDocument/2006/relationships/image" Target="../media/image1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7.png"/><Relationship Id="rId3" Type="http://schemas.openxmlformats.org/officeDocument/2006/relationships/image" Target="../media/image18.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2" name="Google Shape;62;p15"/>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63" name="Google Shape;63;p1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1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8" name="Google Shape;68;p16"/>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9" name="Google Shape;69;p1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722313" y="4406900"/>
            <a:ext cx="7772400" cy="13620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74" name="Google Shape;74;p17"/>
          <p:cNvSpPr txBox="1"/>
          <p:nvPr>
            <p:ph idx="1" type="body"/>
          </p:nvPr>
        </p:nvSpPr>
        <p:spPr>
          <a:xfrm>
            <a:off x="722313"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75" name="Google Shape;75;p1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0" name="Google Shape;80;p18"/>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8"/>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1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7" name="Google Shape;87;p19"/>
          <p:cNvSpPr txBox="1"/>
          <p:nvPr>
            <p:ph idx="1" type="body"/>
          </p:nvPr>
        </p:nvSpPr>
        <p:spPr>
          <a:xfrm>
            <a:off x="457200" y="1535113"/>
            <a:ext cx="40401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8" name="Google Shape;88;p19"/>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89" name="Google Shape;89;p19"/>
          <p:cNvSpPr txBox="1"/>
          <p:nvPr>
            <p:ph idx="3" type="body"/>
          </p:nvPr>
        </p:nvSpPr>
        <p:spPr>
          <a:xfrm>
            <a:off x="4645025" y="1535113"/>
            <a:ext cx="40419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0" name="Google Shape;90;p19"/>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91" name="Google Shape;91;p1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96" name="Google Shape;96;p2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2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1" name="Google Shape;101;p21"/>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21"/>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03" name="Google Shape;103;p2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2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8" name="Google Shape;108;p22"/>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1792288" y="5367338"/>
            <a:ext cx="5486400" cy="8049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10" name="Google Shape;110;p2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2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15" name="Google Shape;115;p23"/>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6" name="Google Shape;116;p2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4732350" y="2171688"/>
            <a:ext cx="5851500"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21" name="Google Shape;121;p24"/>
          <p:cNvSpPr txBox="1"/>
          <p:nvPr>
            <p:ph idx="1" type="body"/>
          </p:nvPr>
        </p:nvSpPr>
        <p:spPr>
          <a:xfrm rot="5400000">
            <a:off x="541350" y="190488"/>
            <a:ext cx="5851500"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2" name="Google Shape;122;p2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p:cSld name="Header + Content">
    <p:spTree>
      <p:nvGrpSpPr>
        <p:cNvPr id="126" name="Shape 126"/>
        <p:cNvGrpSpPr/>
        <p:nvPr/>
      </p:nvGrpSpPr>
      <p:grpSpPr>
        <a:xfrm>
          <a:off x="0" y="0"/>
          <a:ext cx="0" cy="0"/>
          <a:chOff x="0" y="0"/>
          <a:chExt cx="0" cy="0"/>
        </a:xfrm>
      </p:grpSpPr>
      <p:sp>
        <p:nvSpPr>
          <p:cNvPr id="127" name="Google Shape;127;p2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8" name="Google Shape;128;p2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29" name="Google Shape;129;p26"/>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130" name="Google Shape;130;p26"/>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31" name="Shape 131"/>
        <p:cNvGrpSpPr/>
        <p:nvPr/>
      </p:nvGrpSpPr>
      <p:grpSpPr>
        <a:xfrm>
          <a:off x="0" y="0"/>
          <a:ext cx="0" cy="0"/>
          <a:chOff x="0" y="0"/>
          <a:chExt cx="0" cy="0"/>
        </a:xfrm>
      </p:grpSpPr>
      <p:sp>
        <p:nvSpPr>
          <p:cNvPr id="132" name="Google Shape;132;p27"/>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1000"/>
              </a:spcBef>
              <a:spcAft>
                <a:spcPts val="0"/>
              </a:spcAft>
              <a:buClr>
                <a:srgbClr val="4B2E83"/>
              </a:buClr>
              <a:buSzPts val="5000"/>
              <a:buFont typeface="Arial"/>
              <a:buNone/>
              <a:defRPr b="0" i="0" sz="5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33" name="Google Shape;133;p27"/>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134" name="Google Shape;134;p27"/>
          <p:cNvPicPr preferRelativeResize="0"/>
          <p:nvPr/>
        </p:nvPicPr>
        <p:blipFill rotWithShape="1">
          <a:blip r:embed="rId3">
            <a:alphaModFix/>
          </a:blip>
          <a:srcRect b="0" l="0" r="0" t="0"/>
          <a:stretch/>
        </p:blipFill>
        <p:spPr>
          <a:xfrm>
            <a:off x="792039" y="6487457"/>
            <a:ext cx="2425296" cy="163374"/>
          </a:xfrm>
          <a:prstGeom prst="rect">
            <a:avLst/>
          </a:prstGeom>
          <a:noFill/>
          <a:ln>
            <a:noFill/>
          </a:ln>
        </p:spPr>
      </p:pic>
      <p:pic>
        <p:nvPicPr>
          <p:cNvPr descr="Bar_RtAngle_7502_RGB.png" id="135" name="Google Shape;135;p27"/>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Subheader + Content">
  <p:cSld name="Header + Subheader + Content">
    <p:spTree>
      <p:nvGrpSpPr>
        <p:cNvPr id="136" name="Shape 136"/>
        <p:cNvGrpSpPr/>
        <p:nvPr/>
      </p:nvGrpSpPr>
      <p:grpSpPr>
        <a:xfrm>
          <a:off x="0" y="0"/>
          <a:ext cx="0" cy="0"/>
          <a:chOff x="0" y="0"/>
          <a:chExt cx="0" cy="0"/>
        </a:xfrm>
      </p:grpSpPr>
      <p:sp>
        <p:nvSpPr>
          <p:cNvPr id="137" name="Google Shape;137;p2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8" name="Google Shape;138;p28"/>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9" name="Google Shape;139;p28"/>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40" name="Google Shape;140;p28"/>
          <p:cNvPicPr preferRelativeResize="0"/>
          <p:nvPr/>
        </p:nvPicPr>
        <p:blipFill rotWithShape="1">
          <a:blip r:embed="rId2">
            <a:alphaModFix/>
          </a:blip>
          <a:srcRect b="0" l="0" r="0" t="0"/>
          <a:stretch/>
        </p:blipFill>
        <p:spPr>
          <a:xfrm>
            <a:off x="6382155" y="6487457"/>
            <a:ext cx="2425296" cy="163374"/>
          </a:xfrm>
          <a:prstGeom prst="rect">
            <a:avLst/>
          </a:prstGeom>
          <a:noFill/>
          <a:ln>
            <a:noFill/>
          </a:ln>
        </p:spPr>
      </p:pic>
      <p:pic>
        <p:nvPicPr>
          <p:cNvPr descr="Bar_RtAngle_7502_RGB.png" id="141" name="Google Shape;141;p28"/>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Graphic">
  <p:cSld name="Header + Graphic">
    <p:spTree>
      <p:nvGrpSpPr>
        <p:cNvPr id="142" name="Shape 142"/>
        <p:cNvGrpSpPr/>
        <p:nvPr/>
      </p:nvGrpSpPr>
      <p:grpSpPr>
        <a:xfrm>
          <a:off x="0" y="0"/>
          <a:ext cx="0" cy="0"/>
          <a:chOff x="0" y="0"/>
          <a:chExt cx="0" cy="0"/>
        </a:xfrm>
      </p:grpSpPr>
      <p:sp>
        <p:nvSpPr>
          <p:cNvPr id="143" name="Google Shape;143;p29"/>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4" name="Google Shape;144;p2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45" name="Google Shape;145;p29"/>
          <p:cNvPicPr preferRelativeResize="0"/>
          <p:nvPr/>
        </p:nvPicPr>
        <p:blipFill rotWithShape="1">
          <a:blip r:embed="rId2">
            <a:alphaModFix/>
          </a:blip>
          <a:srcRect b="0" l="0" r="0" t="0"/>
          <a:stretch/>
        </p:blipFill>
        <p:spPr>
          <a:xfrm>
            <a:off x="6363105" y="6487457"/>
            <a:ext cx="2425296" cy="163374"/>
          </a:xfrm>
          <a:prstGeom prst="rect">
            <a:avLst/>
          </a:prstGeom>
          <a:noFill/>
          <a:ln>
            <a:noFill/>
          </a:ln>
        </p:spPr>
      </p:pic>
      <p:pic>
        <p:nvPicPr>
          <p:cNvPr descr="Bar_RtAngle_7502_RGB.png" id="146" name="Google Shape;146;p29"/>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Title Slide">
  <p:cSld name="NEW Title Slide">
    <p:bg>
      <p:bgPr>
        <a:solidFill>
          <a:srgbClr val="4B2E83"/>
        </a:solidFill>
      </p:bgPr>
    </p:bg>
    <p:spTree>
      <p:nvGrpSpPr>
        <p:cNvPr id="152" name="Shape 152"/>
        <p:cNvGrpSpPr/>
        <p:nvPr/>
      </p:nvGrpSpPr>
      <p:grpSpPr>
        <a:xfrm>
          <a:off x="0" y="0"/>
          <a:ext cx="0" cy="0"/>
          <a:chOff x="0" y="0"/>
          <a:chExt cx="0" cy="0"/>
        </a:xfrm>
      </p:grpSpPr>
      <p:pic>
        <p:nvPicPr>
          <p:cNvPr descr="UW_W Logo_White.png" id="153" name="Google Shape;153;p31"/>
          <p:cNvPicPr preferRelativeResize="0"/>
          <p:nvPr/>
        </p:nvPicPr>
        <p:blipFill rotWithShape="1">
          <a:blip r:embed="rId2">
            <a:alphaModFix/>
          </a:blip>
          <a:srcRect b="0" l="0" r="0" t="0"/>
          <a:stretch/>
        </p:blipFill>
        <p:spPr>
          <a:xfrm>
            <a:off x="7483915" y="5945854"/>
            <a:ext cx="1371600" cy="923544"/>
          </a:xfrm>
          <a:prstGeom prst="rect">
            <a:avLst/>
          </a:prstGeom>
          <a:noFill/>
          <a:ln>
            <a:noFill/>
          </a:ln>
        </p:spPr>
      </p:pic>
      <p:sp>
        <p:nvSpPr>
          <p:cNvPr id="154" name="Google Shape;154;p31"/>
          <p:cNvSpPr txBox="1"/>
          <p:nvPr>
            <p:ph idx="1" type="body"/>
          </p:nvPr>
        </p:nvSpPr>
        <p:spPr>
          <a:xfrm>
            <a:off x="671757" y="1332224"/>
            <a:ext cx="6972300" cy="24270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1000"/>
              </a:spcBef>
              <a:spcAft>
                <a:spcPts val="0"/>
              </a:spcAft>
              <a:buClr>
                <a:schemeClr val="lt2"/>
              </a:buClr>
              <a:buSzPts val="5000"/>
              <a:buNone/>
              <a:defRPr b="0" i="0" sz="5000" cap="none">
                <a:solidFill>
                  <a:schemeClr val="lt2"/>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pic>
        <p:nvPicPr>
          <p:cNvPr descr="Bar_RtAngle_7502_RGB.png" id="155" name="Google Shape;155;p31"/>
          <p:cNvPicPr preferRelativeResize="0"/>
          <p:nvPr/>
        </p:nvPicPr>
        <p:blipFill rotWithShape="1">
          <a:blip r:embed="rId3">
            <a:alphaModFix/>
          </a:blip>
          <a:srcRect b="0" l="0" r="0" t="0"/>
          <a:stretch/>
        </p:blipFill>
        <p:spPr>
          <a:xfrm>
            <a:off x="813587" y="4006085"/>
            <a:ext cx="2284303" cy="112770"/>
          </a:xfrm>
          <a:prstGeom prst="rect">
            <a:avLst/>
          </a:prstGeom>
          <a:noFill/>
          <a:ln>
            <a:noFill/>
          </a:ln>
        </p:spPr>
      </p:pic>
      <p:pic>
        <p:nvPicPr>
          <p:cNvPr id="156" name="Google Shape;156;p31"/>
          <p:cNvPicPr preferRelativeResize="0"/>
          <p:nvPr/>
        </p:nvPicPr>
        <p:blipFill rotWithShape="1">
          <a:blip r:embed="rId4">
            <a:alphaModFix/>
          </a:blip>
          <a:srcRect b="0" l="0" r="0" t="0"/>
          <a:stretch/>
        </p:blipFill>
        <p:spPr>
          <a:xfrm>
            <a:off x="6400800" y="228600"/>
            <a:ext cx="2517866" cy="573074"/>
          </a:xfrm>
          <a:prstGeom prst="rect">
            <a:avLst/>
          </a:prstGeom>
          <a:noFill/>
          <a:ln>
            <a:noFill/>
          </a:ln>
        </p:spPr>
      </p:pic>
      <p:sp>
        <p:nvSpPr>
          <p:cNvPr id="157" name="Google Shape;157;p31"/>
          <p:cNvSpPr txBox="1"/>
          <p:nvPr>
            <p:ph idx="2" type="body"/>
          </p:nvPr>
        </p:nvSpPr>
        <p:spPr>
          <a:xfrm>
            <a:off x="671756" y="4303360"/>
            <a:ext cx="6626400" cy="1642500"/>
          </a:xfrm>
          <a:prstGeom prst="rect">
            <a:avLst/>
          </a:prstGeom>
          <a:noFill/>
          <a:ln>
            <a:noFill/>
          </a:ln>
        </p:spPr>
        <p:txBody>
          <a:bodyPr anchorCtr="0" anchor="t" bIns="45700" lIns="91425" spcFirstLastPara="1" rIns="91425" wrap="square" tIns="45700">
            <a:noAutofit/>
          </a:bodyPr>
          <a:lstStyle>
            <a:lvl1pPr indent="-228600" lvl="0" marL="457200" rtl="0" algn="l">
              <a:spcBef>
                <a:spcPts val="480"/>
              </a:spcBef>
              <a:spcAft>
                <a:spcPts val="0"/>
              </a:spcAft>
              <a:buClr>
                <a:schemeClr val="lt2"/>
              </a:buClr>
              <a:buSzPts val="2400"/>
              <a:buNone/>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228600" lvl="4" marL="2286000" rtl="0" algn="l">
              <a:spcBef>
                <a:spcPts val="320"/>
              </a:spcBef>
              <a:spcAft>
                <a:spcPts val="0"/>
              </a:spcAft>
              <a:buClr>
                <a:schemeClr val="lt2"/>
              </a:buClr>
              <a:buSzPts val="1600"/>
              <a:buNone/>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Section Title Slide" type="title">
  <p:cSld name="TITLE">
    <p:spTree>
      <p:nvGrpSpPr>
        <p:cNvPr id="158" name="Shape 158"/>
        <p:cNvGrpSpPr/>
        <p:nvPr/>
      </p:nvGrpSpPr>
      <p:grpSpPr>
        <a:xfrm>
          <a:off x="0" y="0"/>
          <a:ext cx="0" cy="0"/>
          <a:chOff x="0" y="0"/>
          <a:chExt cx="0" cy="0"/>
        </a:xfrm>
      </p:grpSpPr>
      <p:sp>
        <p:nvSpPr>
          <p:cNvPr id="159" name="Google Shape;159;p32"/>
          <p:cNvSpPr txBox="1"/>
          <p:nvPr>
            <p:ph type="ctrTitle"/>
          </p:nvPr>
        </p:nvSpPr>
        <p:spPr>
          <a:xfrm>
            <a:off x="676656" y="4464028"/>
            <a:ext cx="6858000" cy="1244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accent3"/>
              </a:buClr>
              <a:buSzPts val="5000"/>
              <a:buFont typeface="Encode Sans Black"/>
              <a:buNone/>
              <a:defRPr b="0" i="0" sz="5000">
                <a:solidFill>
                  <a:schemeClr val="accent3"/>
                </a:solidFill>
                <a:latin typeface="Encode Sans Black"/>
                <a:ea typeface="Encode Sans Black"/>
                <a:cs typeface="Encode Sans Black"/>
                <a:sym typeface="Encode Sans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0" name="Google Shape;160;p32"/>
          <p:cNvSpPr txBox="1"/>
          <p:nvPr>
            <p:ph idx="1" type="subTitle"/>
          </p:nvPr>
        </p:nvSpPr>
        <p:spPr>
          <a:xfrm>
            <a:off x="676656" y="3694376"/>
            <a:ext cx="6858000" cy="753900"/>
          </a:xfrm>
          <a:prstGeom prst="rect">
            <a:avLst/>
          </a:prstGeom>
          <a:noFill/>
          <a:ln>
            <a:noFill/>
          </a:ln>
        </p:spPr>
        <p:txBody>
          <a:bodyPr anchorCtr="0" anchor="b" bIns="45700" lIns="91425" spcFirstLastPara="1" rIns="91425" wrap="square" tIns="45700">
            <a:noAutofit/>
          </a:bodyPr>
          <a:lstStyle>
            <a:lvl1pPr lvl="0" rtl="0" algn="l">
              <a:spcBef>
                <a:spcPts val="480"/>
              </a:spcBef>
              <a:spcAft>
                <a:spcPts val="0"/>
              </a:spcAft>
              <a:buClr>
                <a:schemeClr val="lt2"/>
              </a:buClr>
              <a:buSzPts val="2400"/>
              <a:buNone/>
              <a:defRPr b="0" sz="2400" cap="none">
                <a:solidFill>
                  <a:schemeClr val="lt2"/>
                </a:solidFill>
                <a:latin typeface="Arial"/>
                <a:ea typeface="Arial"/>
                <a:cs typeface="Arial"/>
                <a:sym typeface="Arial"/>
              </a:defRPr>
            </a:lvl1pPr>
            <a:lvl2pPr lvl="1" rtl="0" algn="ctr">
              <a:spcBef>
                <a:spcPts val="300"/>
              </a:spcBef>
              <a:spcAft>
                <a:spcPts val="0"/>
              </a:spcAft>
              <a:buClr>
                <a:schemeClr val="lt2"/>
              </a:buClr>
              <a:buSzPts val="1500"/>
              <a:buNone/>
              <a:defRPr sz="1500"/>
            </a:lvl2pPr>
            <a:lvl3pPr lvl="2" rtl="0" algn="ctr">
              <a:spcBef>
                <a:spcPts val="270"/>
              </a:spcBef>
              <a:spcAft>
                <a:spcPts val="0"/>
              </a:spcAft>
              <a:buClr>
                <a:schemeClr val="lt2"/>
              </a:buClr>
              <a:buSzPts val="1350"/>
              <a:buNone/>
              <a:defRPr sz="1350"/>
            </a:lvl3pPr>
            <a:lvl4pPr lvl="3" rtl="0" algn="ctr">
              <a:spcBef>
                <a:spcPts val="240"/>
              </a:spcBef>
              <a:spcAft>
                <a:spcPts val="0"/>
              </a:spcAft>
              <a:buClr>
                <a:schemeClr val="lt2"/>
              </a:buClr>
              <a:buSzPts val="1200"/>
              <a:buNone/>
              <a:defRPr sz="1200"/>
            </a:lvl4pPr>
            <a:lvl5pPr lvl="4" rtl="0" algn="ctr">
              <a:spcBef>
                <a:spcPts val="240"/>
              </a:spcBef>
              <a:spcAft>
                <a:spcPts val="0"/>
              </a:spcAft>
              <a:buClr>
                <a:schemeClr val="lt2"/>
              </a:buClr>
              <a:buSzPts val="1200"/>
              <a:buNone/>
              <a:defRPr sz="1200"/>
            </a:lvl5pPr>
            <a:lvl6pPr lvl="5" rtl="0" algn="ctr">
              <a:spcBef>
                <a:spcPts val="240"/>
              </a:spcBef>
              <a:spcAft>
                <a:spcPts val="0"/>
              </a:spcAft>
              <a:buClr>
                <a:schemeClr val="lt1"/>
              </a:buClr>
              <a:buSzPts val="1200"/>
              <a:buNone/>
              <a:defRPr sz="1200"/>
            </a:lvl6pPr>
            <a:lvl7pPr lvl="6" rtl="0" algn="ctr">
              <a:spcBef>
                <a:spcPts val="240"/>
              </a:spcBef>
              <a:spcAft>
                <a:spcPts val="0"/>
              </a:spcAft>
              <a:buClr>
                <a:schemeClr val="lt1"/>
              </a:buClr>
              <a:buSzPts val="1200"/>
              <a:buNone/>
              <a:defRPr sz="1200"/>
            </a:lvl7pPr>
            <a:lvl8pPr lvl="7" rtl="0" algn="ctr">
              <a:spcBef>
                <a:spcPts val="240"/>
              </a:spcBef>
              <a:spcAft>
                <a:spcPts val="0"/>
              </a:spcAft>
              <a:buClr>
                <a:schemeClr val="lt1"/>
              </a:buClr>
              <a:buSzPts val="1200"/>
              <a:buNone/>
              <a:defRPr sz="1200"/>
            </a:lvl8pPr>
            <a:lvl9pPr lvl="8" rtl="0" algn="ctr">
              <a:spcBef>
                <a:spcPts val="240"/>
              </a:spcBef>
              <a:spcAft>
                <a:spcPts val="0"/>
              </a:spcAft>
              <a:buClr>
                <a:schemeClr val="lt1"/>
              </a:buClr>
              <a:buSzPts val="1200"/>
              <a:buNone/>
              <a:defRPr sz="1200"/>
            </a:lvl9pPr>
          </a:lstStyle>
          <a:p/>
        </p:txBody>
      </p:sp>
      <p:sp>
        <p:nvSpPr>
          <p:cNvPr id="161" name="Google Shape;161;p32"/>
          <p:cNvSpPr txBox="1"/>
          <p:nvPr>
            <p:ph idx="12" type="sldNum"/>
          </p:nvPr>
        </p:nvSpPr>
        <p:spPr>
          <a:xfrm>
            <a:off x="7086600" y="6356351"/>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162" name="Google Shape;162;p32"/>
          <p:cNvPicPr preferRelativeResize="0"/>
          <p:nvPr/>
        </p:nvPicPr>
        <p:blipFill rotWithShape="1">
          <a:blip r:embed="rId2">
            <a:alphaModFix/>
          </a:blip>
          <a:srcRect b="0" l="0" r="0" t="0"/>
          <a:stretch/>
        </p:blipFill>
        <p:spPr>
          <a:xfrm>
            <a:off x="786384" y="5788456"/>
            <a:ext cx="2286198" cy="11583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_Header + Subheader + Content">
  <p:cSld name="NEW_Header + Subheader + Content">
    <p:spTree>
      <p:nvGrpSpPr>
        <p:cNvPr id="163" name="Shape 163"/>
        <p:cNvGrpSpPr/>
        <p:nvPr/>
      </p:nvGrpSpPr>
      <p:grpSpPr>
        <a:xfrm>
          <a:off x="0" y="0"/>
          <a:ext cx="0" cy="0"/>
          <a:chOff x="0" y="0"/>
          <a:chExt cx="0" cy="0"/>
        </a:xfrm>
      </p:grpSpPr>
      <p:sp>
        <p:nvSpPr>
          <p:cNvPr id="164" name="Google Shape;164;p3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accent3"/>
              </a:buClr>
              <a:buSzPts val="3000"/>
              <a:buNone/>
              <a:defRPr b="0" i="0" sz="3000" cap="none">
                <a:solidFill>
                  <a:schemeClr val="accent3"/>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165" name="Google Shape;165;p33"/>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lt2"/>
              </a:buClr>
              <a:buSzPts val="2400"/>
              <a:buFont typeface="Arial"/>
              <a:buChar char="•"/>
              <a:defRPr b="1" i="0" sz="2400">
                <a:solidFill>
                  <a:schemeClr val="lt2"/>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lt2"/>
              </a:buClr>
              <a:buSzPts val="2000"/>
              <a:buFont typeface="Arial"/>
              <a:buChar char="–"/>
              <a:defRPr b="1" i="0" sz="2000">
                <a:solidFill>
                  <a:schemeClr val="lt2"/>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lt2"/>
              </a:buClr>
              <a:buSzPts val="1800"/>
              <a:buFont typeface="Arial"/>
              <a:buChar char="•"/>
              <a:defRPr b="1" i="0" sz="1800">
                <a:solidFill>
                  <a:schemeClr val="lt2"/>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lt2"/>
              </a:buClr>
              <a:buSzPts val="1600"/>
              <a:buFont typeface="Arial"/>
              <a:buChar char="–"/>
              <a:defRPr b="1" i="0" sz="1600">
                <a:solidFill>
                  <a:schemeClr val="lt2"/>
                </a:solidFill>
                <a:latin typeface="Calibri"/>
                <a:ea typeface="Calibri"/>
                <a:cs typeface="Calibri"/>
                <a:sym typeface="Calibri"/>
              </a:defRPr>
            </a:lvl4pPr>
            <a:lvl5pPr indent="-317500" lvl="4" marL="2286000" marR="0" rtl="0" algn="l">
              <a:lnSpc>
                <a:spcPct val="100000"/>
              </a:lnSpc>
              <a:spcBef>
                <a:spcPts val="280"/>
              </a:spcBef>
              <a:spcAft>
                <a:spcPts val="0"/>
              </a:spcAft>
              <a:buClr>
                <a:schemeClr val="lt2"/>
              </a:buClr>
              <a:buSzPts val="1400"/>
              <a:buFont typeface="Arial"/>
              <a:buChar char="»"/>
              <a:defRPr b="1" i="0" sz="1400">
                <a:solidFill>
                  <a:schemeClr val="lt2"/>
                </a:solidFill>
                <a:latin typeface="Calibri"/>
                <a:ea typeface="Calibri"/>
                <a:cs typeface="Calibri"/>
                <a:sym typeface="Calibri"/>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166" name="Google Shape;166;p33"/>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480"/>
              </a:spcBef>
              <a:spcAft>
                <a:spcPts val="0"/>
              </a:spcAft>
              <a:buClr>
                <a:schemeClr val="accent3"/>
              </a:buClr>
              <a:buSzPts val="2400"/>
              <a:buNone/>
              <a:defRPr b="0" i="0" sz="2400" cap="none">
                <a:solidFill>
                  <a:schemeClr val="accent3"/>
                </a:solidFill>
                <a:latin typeface="Arial"/>
                <a:ea typeface="Arial"/>
                <a:cs typeface="Arial"/>
                <a:sym typeface="Arial"/>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pic>
        <p:nvPicPr>
          <p:cNvPr descr="Bar_RtAngle_7502_RGB.png" id="167" name="Google Shape;167;p33"/>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168" name="Google Shape;168;p33"/>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_Header + Content">
  <p:cSld name="NEW_Header + Content">
    <p:spTree>
      <p:nvGrpSpPr>
        <p:cNvPr id="169" name="Shape 169"/>
        <p:cNvGrpSpPr/>
        <p:nvPr/>
      </p:nvGrpSpPr>
      <p:grpSpPr>
        <a:xfrm>
          <a:off x="0" y="0"/>
          <a:ext cx="0" cy="0"/>
          <a:chOff x="0" y="0"/>
          <a:chExt cx="0" cy="0"/>
        </a:xfrm>
      </p:grpSpPr>
      <p:sp>
        <p:nvSpPr>
          <p:cNvPr id="170" name="Google Shape;170;p34"/>
          <p:cNvSpPr txBox="1"/>
          <p:nvPr>
            <p:ph idx="1"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accent3"/>
              </a:buClr>
              <a:buSzPts val="2400"/>
              <a:buFont typeface="Arial"/>
              <a:buChar char="•"/>
              <a:defRPr b="1" i="0" sz="2400">
                <a:solidFill>
                  <a:schemeClr val="accent3"/>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accent3"/>
              </a:buClr>
              <a:buSzPts val="2000"/>
              <a:buFont typeface="Arial"/>
              <a:buChar char="–"/>
              <a:defRPr b="1" i="0" sz="2000">
                <a:solidFill>
                  <a:schemeClr val="accent3"/>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accent3"/>
              </a:buClr>
              <a:buSzPts val="1800"/>
              <a:buFont typeface="Arial"/>
              <a:buChar char="•"/>
              <a:defRPr b="1" i="0" sz="1800">
                <a:solidFill>
                  <a:schemeClr val="accent3"/>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accent3"/>
              </a:buClr>
              <a:buSzPts val="1600"/>
              <a:buFont typeface="Arial"/>
              <a:buChar char="–"/>
              <a:defRPr b="1" i="0" sz="1600">
                <a:solidFill>
                  <a:schemeClr val="accent3"/>
                </a:solidFill>
                <a:latin typeface="Calibri"/>
                <a:ea typeface="Calibri"/>
                <a:cs typeface="Calibri"/>
                <a:sym typeface="Calibri"/>
              </a:defRPr>
            </a:lvl4pPr>
            <a:lvl5pPr indent="-317500" lvl="4" marL="2286000" marR="0" rtl="0" algn="l">
              <a:lnSpc>
                <a:spcPct val="100000"/>
              </a:lnSpc>
              <a:spcBef>
                <a:spcPts val="280"/>
              </a:spcBef>
              <a:spcAft>
                <a:spcPts val="0"/>
              </a:spcAft>
              <a:buClr>
                <a:schemeClr val="accent3"/>
              </a:buClr>
              <a:buSzPts val="1400"/>
              <a:buFont typeface="Arial"/>
              <a:buChar char="»"/>
              <a:defRPr b="1" i="0" sz="1400">
                <a:solidFill>
                  <a:schemeClr val="accent3"/>
                </a:solidFill>
                <a:latin typeface="Calibri"/>
                <a:ea typeface="Calibri"/>
                <a:cs typeface="Calibri"/>
                <a:sym typeface="Calibri"/>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171" name="Google Shape;171;p34"/>
          <p:cNvSpPr txBox="1"/>
          <p:nvPr>
            <p:ph idx="2"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accent3"/>
              </a:buClr>
              <a:buSzPts val="3000"/>
              <a:buNone/>
              <a:defRPr b="0" i="0" sz="3000" cap="none">
                <a:solidFill>
                  <a:schemeClr val="accent3"/>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pic>
        <p:nvPicPr>
          <p:cNvPr descr="Bar_RtAngle_7502_RGB.png" id="172" name="Google Shape;172;p34"/>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173" name="Google Shape;173;p34"/>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Header + Graphic">
  <p:cSld name="NEW Header + Graphic">
    <p:spTree>
      <p:nvGrpSpPr>
        <p:cNvPr id="174" name="Shape 174"/>
        <p:cNvGrpSpPr/>
        <p:nvPr/>
      </p:nvGrpSpPr>
      <p:grpSpPr>
        <a:xfrm>
          <a:off x="0" y="0"/>
          <a:ext cx="0" cy="0"/>
          <a:chOff x="0" y="0"/>
          <a:chExt cx="0" cy="0"/>
        </a:xfrm>
      </p:grpSpPr>
      <p:sp>
        <p:nvSpPr>
          <p:cNvPr id="175" name="Google Shape;175;p35"/>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chemeClr val="lt2"/>
              </a:buClr>
              <a:buSzPts val="2400"/>
              <a:buFont typeface="Arial"/>
              <a:buNone/>
              <a:defRPr b="0" i="0" sz="2400" u="none" cap="none" strike="noStrike">
                <a:solidFill>
                  <a:schemeClr val="lt2"/>
                </a:solidFill>
                <a:latin typeface="Calibri"/>
                <a:ea typeface="Calibri"/>
                <a:cs typeface="Calibri"/>
                <a:sym typeface="Calibri"/>
              </a:defRPr>
            </a:lvl1pPr>
            <a:lvl2pPr lvl="1" marR="0" rtl="0" algn="l">
              <a:spcBef>
                <a:spcPts val="400"/>
              </a:spcBef>
              <a:spcAft>
                <a:spcPts val="0"/>
              </a:spcAft>
              <a:buClr>
                <a:schemeClr val="lt2"/>
              </a:buClr>
              <a:buSzPts val="2000"/>
              <a:buFont typeface="Arial"/>
              <a:buChar char="–"/>
              <a:defRPr b="1" i="0" sz="2000" u="none" cap="none" strike="noStrike">
                <a:solidFill>
                  <a:schemeClr val="lt2"/>
                </a:solidFill>
                <a:latin typeface="Open Sans"/>
                <a:ea typeface="Open Sans"/>
                <a:cs typeface="Open Sans"/>
                <a:sym typeface="Open Sans"/>
              </a:defRPr>
            </a:lvl2pPr>
            <a:lvl3pPr lvl="2" marR="0" rtl="0" algn="l">
              <a:spcBef>
                <a:spcPts val="360"/>
              </a:spcBef>
              <a:spcAft>
                <a:spcPts val="0"/>
              </a:spcAft>
              <a:buClr>
                <a:schemeClr val="lt2"/>
              </a:buClr>
              <a:buSzPts val="1800"/>
              <a:buFont typeface="Arial"/>
              <a:buChar char="•"/>
              <a:defRPr b="1" i="0" sz="1800" u="none" cap="none" strike="noStrike">
                <a:solidFill>
                  <a:schemeClr val="lt2"/>
                </a:solidFill>
                <a:latin typeface="Open Sans"/>
                <a:ea typeface="Open Sans"/>
                <a:cs typeface="Open Sans"/>
                <a:sym typeface="Open Sans"/>
              </a:defRPr>
            </a:lvl3pPr>
            <a:lvl4pPr lvl="3" marR="0" rtl="0" algn="l">
              <a:spcBef>
                <a:spcPts val="320"/>
              </a:spcBef>
              <a:spcAft>
                <a:spcPts val="0"/>
              </a:spcAft>
              <a:buClr>
                <a:schemeClr val="lt2"/>
              </a:buClr>
              <a:buSzPts val="1600"/>
              <a:buFont typeface="Arial"/>
              <a:buChar char="–"/>
              <a:defRPr b="1" i="0" sz="1600" u="none" cap="none" strike="noStrike">
                <a:solidFill>
                  <a:schemeClr val="lt2"/>
                </a:solidFill>
                <a:latin typeface="Open Sans"/>
                <a:ea typeface="Open Sans"/>
                <a:cs typeface="Open Sans"/>
                <a:sym typeface="Open Sans"/>
              </a:defRPr>
            </a:lvl4pPr>
            <a:lvl5pPr lvl="4" marR="0" rtl="0" algn="l">
              <a:spcBef>
                <a:spcPts val="320"/>
              </a:spcBef>
              <a:spcAft>
                <a:spcPts val="0"/>
              </a:spcAft>
              <a:buClr>
                <a:schemeClr val="lt2"/>
              </a:buClr>
              <a:buSzPts val="1600"/>
              <a:buFont typeface="Arial"/>
              <a:buChar char="»"/>
              <a:defRPr b="1" i="0" sz="1600" u="none" cap="none" strike="noStrike">
                <a:solidFill>
                  <a:schemeClr val="lt2"/>
                </a:solidFill>
                <a:latin typeface="Open Sans"/>
                <a:ea typeface="Open Sans"/>
                <a:cs typeface="Open Sans"/>
                <a:sym typeface="Open Sans"/>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76" name="Google Shape;176;p35"/>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accent3"/>
              </a:buClr>
              <a:buSzPts val="3000"/>
              <a:buNone/>
              <a:defRPr b="0" i="0" sz="3000" cap="none">
                <a:solidFill>
                  <a:schemeClr val="accent3"/>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pic>
        <p:nvPicPr>
          <p:cNvPr descr="Bar_RtAngle_7502_RGB.png" id="177" name="Google Shape;177;p35"/>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178" name="Google Shape;178;p35"/>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Two Content">
  <p:cSld name="NEW Two Content">
    <p:spTree>
      <p:nvGrpSpPr>
        <p:cNvPr id="179" name="Shape 179"/>
        <p:cNvGrpSpPr/>
        <p:nvPr/>
      </p:nvGrpSpPr>
      <p:grpSpPr>
        <a:xfrm>
          <a:off x="0" y="0"/>
          <a:ext cx="0" cy="0"/>
          <a:chOff x="0" y="0"/>
          <a:chExt cx="0" cy="0"/>
        </a:xfrm>
      </p:grpSpPr>
      <p:sp>
        <p:nvSpPr>
          <p:cNvPr id="180" name="Google Shape;180;p3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accent3"/>
              </a:buClr>
              <a:buSzPts val="3000"/>
              <a:buNone/>
              <a:defRPr b="0" i="0" sz="3000" cap="none">
                <a:solidFill>
                  <a:schemeClr val="accent3"/>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pic>
        <p:nvPicPr>
          <p:cNvPr descr="Bar_RtAngle_7502_RGB.png" id="181" name="Google Shape;181;p36"/>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182" name="Google Shape;182;p36"/>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83" name="Google Shape;183;p36"/>
          <p:cNvSpPr txBox="1"/>
          <p:nvPr>
            <p:ph idx="2" type="body"/>
          </p:nvPr>
        </p:nvSpPr>
        <p:spPr>
          <a:xfrm>
            <a:off x="4811025" y="1736725"/>
            <a:ext cx="4023300" cy="40149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184" name="Google Shape;184;p36"/>
          <p:cNvSpPr txBox="1"/>
          <p:nvPr>
            <p:ph idx="3" type="body"/>
          </p:nvPr>
        </p:nvSpPr>
        <p:spPr>
          <a:xfrm>
            <a:off x="658523" y="1736725"/>
            <a:ext cx="4023300" cy="40143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Comparison">
  <p:cSld name="NEW Comparison">
    <p:spTree>
      <p:nvGrpSpPr>
        <p:cNvPr id="185" name="Shape 185"/>
        <p:cNvGrpSpPr/>
        <p:nvPr/>
      </p:nvGrpSpPr>
      <p:grpSpPr>
        <a:xfrm>
          <a:off x="0" y="0"/>
          <a:ext cx="0" cy="0"/>
          <a:chOff x="0" y="0"/>
          <a:chExt cx="0" cy="0"/>
        </a:xfrm>
      </p:grpSpPr>
      <p:sp>
        <p:nvSpPr>
          <p:cNvPr id="186" name="Google Shape;186;p37"/>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accent3"/>
              </a:buClr>
              <a:buSzPts val="3000"/>
              <a:buNone/>
              <a:defRPr b="0" i="0" sz="3000" cap="none">
                <a:solidFill>
                  <a:schemeClr val="accent3"/>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pic>
        <p:nvPicPr>
          <p:cNvPr descr="Bar_RtAngle_7502_RGB.png" id="187" name="Google Shape;187;p37"/>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188" name="Google Shape;188;p37"/>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89" name="Google Shape;189;p37"/>
          <p:cNvSpPr txBox="1"/>
          <p:nvPr>
            <p:ph idx="2" type="body"/>
          </p:nvPr>
        </p:nvSpPr>
        <p:spPr>
          <a:xfrm>
            <a:off x="4811025" y="2559423"/>
            <a:ext cx="4023300" cy="31920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190" name="Google Shape;190;p37"/>
          <p:cNvSpPr txBox="1"/>
          <p:nvPr>
            <p:ph idx="3" type="body"/>
          </p:nvPr>
        </p:nvSpPr>
        <p:spPr>
          <a:xfrm>
            <a:off x="658523" y="2559423"/>
            <a:ext cx="4023300" cy="31914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191" name="Google Shape;191;p37"/>
          <p:cNvSpPr txBox="1"/>
          <p:nvPr>
            <p:ph idx="4" type="body"/>
          </p:nvPr>
        </p:nvSpPr>
        <p:spPr>
          <a:xfrm>
            <a:off x="658523" y="1620183"/>
            <a:ext cx="4023300" cy="823800"/>
          </a:xfrm>
          <a:prstGeom prst="rect">
            <a:avLst/>
          </a:prstGeom>
          <a:noFill/>
          <a:ln>
            <a:noFill/>
          </a:ln>
        </p:spPr>
        <p:txBody>
          <a:bodyPr anchorCtr="0" anchor="b" bIns="45700" lIns="91425" spcFirstLastPara="1" rIns="91425" wrap="square" tIns="45700">
            <a:noAutofit/>
          </a:bodyPr>
          <a:lstStyle>
            <a:lvl1pPr indent="-228600" lvl="0" marL="457200" rtl="0" algn="l">
              <a:spcBef>
                <a:spcPts val="360"/>
              </a:spcBef>
              <a:spcAft>
                <a:spcPts val="0"/>
              </a:spcAft>
              <a:buClr>
                <a:schemeClr val="lt2"/>
              </a:buClr>
              <a:buSzPts val="1800"/>
              <a:buNone/>
              <a:defRPr b="0" sz="1800">
                <a:solidFill>
                  <a:schemeClr val="lt2"/>
                </a:solidFill>
              </a:defRPr>
            </a:lvl1pPr>
            <a:lvl2pPr indent="-228600" lvl="1" marL="914400" rtl="0" algn="l">
              <a:spcBef>
                <a:spcPts val="300"/>
              </a:spcBef>
              <a:spcAft>
                <a:spcPts val="0"/>
              </a:spcAft>
              <a:buClr>
                <a:schemeClr val="lt2"/>
              </a:buClr>
              <a:buSzPts val="1500"/>
              <a:buNone/>
              <a:defRPr b="1" sz="1500"/>
            </a:lvl2pPr>
            <a:lvl3pPr indent="-228600" lvl="2" marL="1371600" rtl="0" algn="l">
              <a:spcBef>
                <a:spcPts val="270"/>
              </a:spcBef>
              <a:spcAft>
                <a:spcPts val="0"/>
              </a:spcAft>
              <a:buClr>
                <a:schemeClr val="lt2"/>
              </a:buClr>
              <a:buSzPts val="1350"/>
              <a:buNone/>
              <a:defRPr b="1" sz="1350"/>
            </a:lvl3pPr>
            <a:lvl4pPr indent="-228600" lvl="3" marL="1828800" rtl="0" algn="l">
              <a:spcBef>
                <a:spcPts val="240"/>
              </a:spcBef>
              <a:spcAft>
                <a:spcPts val="0"/>
              </a:spcAft>
              <a:buClr>
                <a:schemeClr val="lt2"/>
              </a:buClr>
              <a:buSzPts val="1200"/>
              <a:buNone/>
              <a:defRPr b="1" sz="1200"/>
            </a:lvl4pPr>
            <a:lvl5pPr indent="-228600" lvl="4" marL="2286000" rtl="0" algn="l">
              <a:spcBef>
                <a:spcPts val="240"/>
              </a:spcBef>
              <a:spcAft>
                <a:spcPts val="0"/>
              </a:spcAft>
              <a:buClr>
                <a:schemeClr val="lt2"/>
              </a:buClr>
              <a:buSzPts val="1200"/>
              <a:buNone/>
              <a:defRPr b="1" sz="1200"/>
            </a:lvl5pPr>
            <a:lvl6pPr indent="-228600" lvl="5" marL="2743200" rtl="0" algn="l">
              <a:spcBef>
                <a:spcPts val="240"/>
              </a:spcBef>
              <a:spcAft>
                <a:spcPts val="0"/>
              </a:spcAft>
              <a:buClr>
                <a:schemeClr val="lt1"/>
              </a:buClr>
              <a:buSzPts val="1200"/>
              <a:buNone/>
              <a:defRPr b="1" sz="1200"/>
            </a:lvl6pPr>
            <a:lvl7pPr indent="-228600" lvl="6" marL="3200400" rtl="0" algn="l">
              <a:spcBef>
                <a:spcPts val="240"/>
              </a:spcBef>
              <a:spcAft>
                <a:spcPts val="0"/>
              </a:spcAft>
              <a:buClr>
                <a:schemeClr val="lt1"/>
              </a:buClr>
              <a:buSzPts val="1200"/>
              <a:buNone/>
              <a:defRPr b="1" sz="1200"/>
            </a:lvl7pPr>
            <a:lvl8pPr indent="-228600" lvl="7" marL="3657600" rtl="0" algn="l">
              <a:spcBef>
                <a:spcPts val="240"/>
              </a:spcBef>
              <a:spcAft>
                <a:spcPts val="0"/>
              </a:spcAft>
              <a:buClr>
                <a:schemeClr val="lt1"/>
              </a:buClr>
              <a:buSzPts val="1200"/>
              <a:buNone/>
              <a:defRPr b="1" sz="1200"/>
            </a:lvl8pPr>
            <a:lvl9pPr indent="-228600" lvl="8" marL="4114800" rtl="0" algn="l">
              <a:spcBef>
                <a:spcPts val="240"/>
              </a:spcBef>
              <a:spcAft>
                <a:spcPts val="0"/>
              </a:spcAft>
              <a:buClr>
                <a:schemeClr val="lt1"/>
              </a:buClr>
              <a:buSzPts val="1200"/>
              <a:buNone/>
              <a:defRPr b="1" sz="1200"/>
            </a:lvl9pPr>
          </a:lstStyle>
          <a:p/>
        </p:txBody>
      </p:sp>
      <p:sp>
        <p:nvSpPr>
          <p:cNvPr id="192" name="Google Shape;192;p37"/>
          <p:cNvSpPr txBox="1"/>
          <p:nvPr>
            <p:ph idx="5" type="body"/>
          </p:nvPr>
        </p:nvSpPr>
        <p:spPr>
          <a:xfrm>
            <a:off x="4811025" y="1626723"/>
            <a:ext cx="4023300" cy="823800"/>
          </a:xfrm>
          <a:prstGeom prst="rect">
            <a:avLst/>
          </a:prstGeom>
          <a:noFill/>
          <a:ln>
            <a:noFill/>
          </a:ln>
        </p:spPr>
        <p:txBody>
          <a:bodyPr anchorCtr="0" anchor="b" bIns="45700" lIns="91425" spcFirstLastPara="1" rIns="91425" wrap="square" tIns="45700">
            <a:noAutofit/>
          </a:bodyPr>
          <a:lstStyle>
            <a:lvl1pPr indent="-228600" lvl="0" marL="457200" rtl="0" algn="l">
              <a:spcBef>
                <a:spcPts val="360"/>
              </a:spcBef>
              <a:spcAft>
                <a:spcPts val="0"/>
              </a:spcAft>
              <a:buClr>
                <a:schemeClr val="lt2"/>
              </a:buClr>
              <a:buSzPts val="1800"/>
              <a:buNone/>
              <a:defRPr b="0" sz="1800">
                <a:solidFill>
                  <a:schemeClr val="lt2"/>
                </a:solidFill>
              </a:defRPr>
            </a:lvl1pPr>
            <a:lvl2pPr indent="-228600" lvl="1" marL="914400" rtl="0" algn="l">
              <a:spcBef>
                <a:spcPts val="300"/>
              </a:spcBef>
              <a:spcAft>
                <a:spcPts val="0"/>
              </a:spcAft>
              <a:buClr>
                <a:schemeClr val="lt2"/>
              </a:buClr>
              <a:buSzPts val="1500"/>
              <a:buNone/>
              <a:defRPr b="1" sz="1500"/>
            </a:lvl2pPr>
            <a:lvl3pPr indent="-228600" lvl="2" marL="1371600" rtl="0" algn="l">
              <a:spcBef>
                <a:spcPts val="270"/>
              </a:spcBef>
              <a:spcAft>
                <a:spcPts val="0"/>
              </a:spcAft>
              <a:buClr>
                <a:schemeClr val="lt2"/>
              </a:buClr>
              <a:buSzPts val="1350"/>
              <a:buNone/>
              <a:defRPr b="1" sz="1350"/>
            </a:lvl3pPr>
            <a:lvl4pPr indent="-228600" lvl="3" marL="1828800" rtl="0" algn="l">
              <a:spcBef>
                <a:spcPts val="240"/>
              </a:spcBef>
              <a:spcAft>
                <a:spcPts val="0"/>
              </a:spcAft>
              <a:buClr>
                <a:schemeClr val="lt2"/>
              </a:buClr>
              <a:buSzPts val="1200"/>
              <a:buNone/>
              <a:defRPr b="1" sz="1200"/>
            </a:lvl4pPr>
            <a:lvl5pPr indent="-228600" lvl="4" marL="2286000" rtl="0" algn="l">
              <a:spcBef>
                <a:spcPts val="240"/>
              </a:spcBef>
              <a:spcAft>
                <a:spcPts val="0"/>
              </a:spcAft>
              <a:buClr>
                <a:schemeClr val="lt2"/>
              </a:buClr>
              <a:buSzPts val="1200"/>
              <a:buNone/>
              <a:defRPr b="1" sz="1200"/>
            </a:lvl5pPr>
            <a:lvl6pPr indent="-228600" lvl="5" marL="2743200" rtl="0" algn="l">
              <a:spcBef>
                <a:spcPts val="240"/>
              </a:spcBef>
              <a:spcAft>
                <a:spcPts val="0"/>
              </a:spcAft>
              <a:buClr>
                <a:schemeClr val="lt1"/>
              </a:buClr>
              <a:buSzPts val="1200"/>
              <a:buNone/>
              <a:defRPr b="1" sz="1200"/>
            </a:lvl6pPr>
            <a:lvl7pPr indent="-228600" lvl="6" marL="3200400" rtl="0" algn="l">
              <a:spcBef>
                <a:spcPts val="240"/>
              </a:spcBef>
              <a:spcAft>
                <a:spcPts val="0"/>
              </a:spcAft>
              <a:buClr>
                <a:schemeClr val="lt1"/>
              </a:buClr>
              <a:buSzPts val="1200"/>
              <a:buNone/>
              <a:defRPr b="1" sz="1200"/>
            </a:lvl7pPr>
            <a:lvl8pPr indent="-228600" lvl="7" marL="3657600" rtl="0" algn="l">
              <a:spcBef>
                <a:spcPts val="240"/>
              </a:spcBef>
              <a:spcAft>
                <a:spcPts val="0"/>
              </a:spcAft>
              <a:buClr>
                <a:schemeClr val="lt1"/>
              </a:buClr>
              <a:buSzPts val="1200"/>
              <a:buNone/>
              <a:defRPr b="1" sz="1200"/>
            </a:lvl8pPr>
            <a:lvl9pPr indent="-228600" lvl="8" marL="4114800" rtl="0" algn="l">
              <a:spcBef>
                <a:spcPts val="240"/>
              </a:spcBef>
              <a:spcAft>
                <a:spcPts val="0"/>
              </a:spcAft>
              <a:buClr>
                <a:schemeClr val="lt1"/>
              </a:buClr>
              <a:buSzPts val="1200"/>
              <a:buNone/>
              <a:defRPr b="1" sz="12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Three Content">
  <p:cSld name="NEW Three Content">
    <p:spTree>
      <p:nvGrpSpPr>
        <p:cNvPr id="193" name="Shape 193"/>
        <p:cNvGrpSpPr/>
        <p:nvPr/>
      </p:nvGrpSpPr>
      <p:grpSpPr>
        <a:xfrm>
          <a:off x="0" y="0"/>
          <a:ext cx="0" cy="0"/>
          <a:chOff x="0" y="0"/>
          <a:chExt cx="0" cy="0"/>
        </a:xfrm>
      </p:grpSpPr>
      <p:sp>
        <p:nvSpPr>
          <p:cNvPr id="194" name="Google Shape;194;p3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accent3"/>
              </a:buClr>
              <a:buSzPts val="3000"/>
              <a:buNone/>
              <a:defRPr b="0" i="0" sz="3000" cap="none">
                <a:solidFill>
                  <a:schemeClr val="accent3"/>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pic>
        <p:nvPicPr>
          <p:cNvPr descr="Bar_RtAngle_7502_RGB.png" id="195" name="Google Shape;195;p38"/>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196" name="Google Shape;196;p38"/>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97" name="Google Shape;197;p38"/>
          <p:cNvSpPr txBox="1"/>
          <p:nvPr>
            <p:ph idx="2" type="body"/>
          </p:nvPr>
        </p:nvSpPr>
        <p:spPr>
          <a:xfrm>
            <a:off x="4811025" y="1736724"/>
            <a:ext cx="4023300" cy="19203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198" name="Google Shape;198;p38"/>
          <p:cNvSpPr txBox="1"/>
          <p:nvPr>
            <p:ph idx="3" type="body"/>
          </p:nvPr>
        </p:nvSpPr>
        <p:spPr>
          <a:xfrm>
            <a:off x="658523" y="1736725"/>
            <a:ext cx="4023300" cy="40143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199" name="Google Shape;199;p38"/>
          <p:cNvSpPr txBox="1"/>
          <p:nvPr>
            <p:ph idx="4" type="body"/>
          </p:nvPr>
        </p:nvSpPr>
        <p:spPr>
          <a:xfrm>
            <a:off x="4811025" y="3811928"/>
            <a:ext cx="4023300" cy="19203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Four Content">
  <p:cSld name="NEW Four Content">
    <p:spTree>
      <p:nvGrpSpPr>
        <p:cNvPr id="200" name="Shape 200"/>
        <p:cNvGrpSpPr/>
        <p:nvPr/>
      </p:nvGrpSpPr>
      <p:grpSpPr>
        <a:xfrm>
          <a:off x="0" y="0"/>
          <a:ext cx="0" cy="0"/>
          <a:chOff x="0" y="0"/>
          <a:chExt cx="0" cy="0"/>
        </a:xfrm>
      </p:grpSpPr>
      <p:sp>
        <p:nvSpPr>
          <p:cNvPr id="201" name="Google Shape;201;p3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accent3"/>
              </a:buClr>
              <a:buSzPts val="3000"/>
              <a:buNone/>
              <a:defRPr b="0" i="0" sz="3000" cap="none">
                <a:solidFill>
                  <a:schemeClr val="accent3"/>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pic>
        <p:nvPicPr>
          <p:cNvPr descr="Bar_RtAngle_7502_RGB.png" id="202" name="Google Shape;202;p39"/>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203" name="Google Shape;203;p39"/>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04" name="Google Shape;204;p39"/>
          <p:cNvSpPr txBox="1"/>
          <p:nvPr>
            <p:ph idx="2" type="body"/>
          </p:nvPr>
        </p:nvSpPr>
        <p:spPr>
          <a:xfrm>
            <a:off x="4811025" y="1736725"/>
            <a:ext cx="4023300" cy="2011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205" name="Google Shape;205;p39"/>
          <p:cNvSpPr txBox="1"/>
          <p:nvPr>
            <p:ph idx="3" type="body"/>
          </p:nvPr>
        </p:nvSpPr>
        <p:spPr>
          <a:xfrm>
            <a:off x="658523" y="1736725"/>
            <a:ext cx="4023300" cy="2011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206" name="Google Shape;206;p39"/>
          <p:cNvSpPr txBox="1"/>
          <p:nvPr>
            <p:ph idx="4" type="body"/>
          </p:nvPr>
        </p:nvSpPr>
        <p:spPr>
          <a:xfrm>
            <a:off x="658523" y="3871750"/>
            <a:ext cx="4023300" cy="2011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207" name="Google Shape;207;p39"/>
          <p:cNvSpPr txBox="1"/>
          <p:nvPr>
            <p:ph idx="5" type="body"/>
          </p:nvPr>
        </p:nvSpPr>
        <p:spPr>
          <a:xfrm>
            <a:off x="4811025" y="3855164"/>
            <a:ext cx="4023300" cy="2011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Content with Caption" type="objTx">
  <p:cSld name="OBJECT_WITH_CAPTION_TEXT">
    <p:spTree>
      <p:nvGrpSpPr>
        <p:cNvPr id="208" name="Shape 208"/>
        <p:cNvGrpSpPr/>
        <p:nvPr/>
      </p:nvGrpSpPr>
      <p:grpSpPr>
        <a:xfrm>
          <a:off x="0" y="0"/>
          <a:ext cx="0" cy="0"/>
          <a:chOff x="0" y="0"/>
          <a:chExt cx="0" cy="0"/>
        </a:xfrm>
      </p:grpSpPr>
      <p:sp>
        <p:nvSpPr>
          <p:cNvPr id="209" name="Google Shape;209;p40"/>
          <p:cNvSpPr txBox="1"/>
          <p:nvPr>
            <p:ph type="title"/>
          </p:nvPr>
        </p:nvSpPr>
        <p:spPr>
          <a:xfrm>
            <a:off x="676656" y="374904"/>
            <a:ext cx="2949300" cy="15546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lt2"/>
              </a:buClr>
              <a:buSzPts val="3000"/>
              <a:buFont typeface="Encode Sans Black"/>
              <a:buNone/>
              <a:defRPr sz="3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0" name="Google Shape;210;p40"/>
          <p:cNvSpPr txBox="1"/>
          <p:nvPr>
            <p:ph idx="1" type="body"/>
          </p:nvPr>
        </p:nvSpPr>
        <p:spPr>
          <a:xfrm>
            <a:off x="3887391" y="987426"/>
            <a:ext cx="4629300" cy="48735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2"/>
              </a:buClr>
              <a:buSzPts val="1800"/>
              <a:buChar char="•"/>
              <a:defRPr/>
            </a:lvl1pPr>
            <a:lvl2pPr indent="-342900" lvl="1" marL="914400" rtl="0" algn="l">
              <a:spcBef>
                <a:spcPts val="360"/>
              </a:spcBef>
              <a:spcAft>
                <a:spcPts val="0"/>
              </a:spcAft>
              <a:buClr>
                <a:schemeClr val="lt2"/>
              </a:buClr>
              <a:buSzPts val="18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211" name="Google Shape;211;p40"/>
          <p:cNvSpPr txBox="1"/>
          <p:nvPr>
            <p:ph idx="2" type="body"/>
          </p:nvPr>
        </p:nvSpPr>
        <p:spPr>
          <a:xfrm>
            <a:off x="840000" y="2238998"/>
            <a:ext cx="2739000" cy="3630000"/>
          </a:xfrm>
          <a:prstGeom prst="rect">
            <a:avLst/>
          </a:prstGeom>
          <a:noFill/>
          <a:ln>
            <a:noFill/>
          </a:ln>
        </p:spPr>
        <p:txBody>
          <a:bodyPr anchorCtr="0" anchor="t" bIns="45700" lIns="91425" spcFirstLastPara="1" rIns="91425" wrap="square" tIns="45700">
            <a:noAutofit/>
          </a:bodyPr>
          <a:lstStyle>
            <a:lvl1pPr indent="-228600" lvl="0" marL="457200" rtl="0" algn="l">
              <a:spcBef>
                <a:spcPts val="320"/>
              </a:spcBef>
              <a:spcAft>
                <a:spcPts val="0"/>
              </a:spcAft>
              <a:buClr>
                <a:schemeClr val="lt2"/>
              </a:buClr>
              <a:buSzPts val="1600"/>
              <a:buNone/>
              <a:defRPr sz="1600">
                <a:solidFill>
                  <a:schemeClr val="lt2"/>
                </a:solidFill>
              </a:defRPr>
            </a:lvl1pPr>
            <a:lvl2pPr indent="-228600" lvl="1" marL="914400" rtl="0" algn="l">
              <a:spcBef>
                <a:spcPts val="210"/>
              </a:spcBef>
              <a:spcAft>
                <a:spcPts val="0"/>
              </a:spcAft>
              <a:buClr>
                <a:schemeClr val="lt2"/>
              </a:buClr>
              <a:buSzPts val="1050"/>
              <a:buNone/>
              <a:defRPr sz="1050"/>
            </a:lvl2pPr>
            <a:lvl3pPr indent="-228600" lvl="2" marL="1371600" rtl="0" algn="l">
              <a:spcBef>
                <a:spcPts val="180"/>
              </a:spcBef>
              <a:spcAft>
                <a:spcPts val="0"/>
              </a:spcAft>
              <a:buClr>
                <a:schemeClr val="lt2"/>
              </a:buClr>
              <a:buSzPts val="900"/>
              <a:buNone/>
              <a:defRPr sz="900"/>
            </a:lvl3pPr>
            <a:lvl4pPr indent="-228600" lvl="3" marL="1828800" rtl="0" algn="l">
              <a:spcBef>
                <a:spcPts val="150"/>
              </a:spcBef>
              <a:spcAft>
                <a:spcPts val="0"/>
              </a:spcAft>
              <a:buClr>
                <a:schemeClr val="lt2"/>
              </a:buClr>
              <a:buSzPts val="750"/>
              <a:buNone/>
              <a:defRPr sz="750"/>
            </a:lvl4pPr>
            <a:lvl5pPr indent="-228600" lvl="4" marL="2286000" rtl="0" algn="l">
              <a:spcBef>
                <a:spcPts val="150"/>
              </a:spcBef>
              <a:spcAft>
                <a:spcPts val="0"/>
              </a:spcAft>
              <a:buClr>
                <a:schemeClr val="lt2"/>
              </a:buClr>
              <a:buSzPts val="750"/>
              <a:buNone/>
              <a:defRPr sz="750"/>
            </a:lvl5pPr>
            <a:lvl6pPr indent="-228600" lvl="5" marL="2743200" rtl="0" algn="l">
              <a:spcBef>
                <a:spcPts val="150"/>
              </a:spcBef>
              <a:spcAft>
                <a:spcPts val="0"/>
              </a:spcAft>
              <a:buClr>
                <a:schemeClr val="lt1"/>
              </a:buClr>
              <a:buSzPts val="750"/>
              <a:buNone/>
              <a:defRPr sz="750"/>
            </a:lvl6pPr>
            <a:lvl7pPr indent="-228600" lvl="6" marL="3200400" rtl="0" algn="l">
              <a:spcBef>
                <a:spcPts val="150"/>
              </a:spcBef>
              <a:spcAft>
                <a:spcPts val="0"/>
              </a:spcAft>
              <a:buClr>
                <a:schemeClr val="lt1"/>
              </a:buClr>
              <a:buSzPts val="750"/>
              <a:buNone/>
              <a:defRPr sz="750"/>
            </a:lvl7pPr>
            <a:lvl8pPr indent="-228600" lvl="7" marL="3657600" rtl="0" algn="l">
              <a:spcBef>
                <a:spcPts val="150"/>
              </a:spcBef>
              <a:spcAft>
                <a:spcPts val="0"/>
              </a:spcAft>
              <a:buClr>
                <a:schemeClr val="lt1"/>
              </a:buClr>
              <a:buSzPts val="750"/>
              <a:buNone/>
              <a:defRPr sz="750"/>
            </a:lvl8pPr>
            <a:lvl9pPr indent="-228600" lvl="8" marL="4114800" rtl="0" algn="l">
              <a:spcBef>
                <a:spcPts val="150"/>
              </a:spcBef>
              <a:spcAft>
                <a:spcPts val="0"/>
              </a:spcAft>
              <a:buClr>
                <a:schemeClr val="lt1"/>
              </a:buClr>
              <a:buSzPts val="750"/>
              <a:buNone/>
              <a:defRPr sz="750"/>
            </a:lvl9pPr>
          </a:lstStyle>
          <a:p/>
        </p:txBody>
      </p:sp>
      <p:pic>
        <p:nvPicPr>
          <p:cNvPr id="212" name="Google Shape;212;p40"/>
          <p:cNvPicPr preferRelativeResize="0"/>
          <p:nvPr/>
        </p:nvPicPr>
        <p:blipFill rotWithShape="1">
          <a:blip r:embed="rId2">
            <a:alphaModFix/>
          </a:blip>
          <a:srcRect b="0" l="0" r="0" t="0"/>
          <a:stretch/>
        </p:blipFill>
        <p:spPr>
          <a:xfrm>
            <a:off x="840000" y="2057400"/>
            <a:ext cx="1359526" cy="73158"/>
          </a:xfrm>
          <a:prstGeom prst="rect">
            <a:avLst/>
          </a:prstGeom>
          <a:noFill/>
          <a:ln>
            <a:noFill/>
          </a:ln>
        </p:spPr>
      </p:pic>
      <p:sp>
        <p:nvSpPr>
          <p:cNvPr id="213" name="Google Shape;213;p40"/>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ct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ct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ct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ct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ct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ct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ct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ct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ct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Blank" type="blank">
  <p:cSld name="BLANK">
    <p:spTree>
      <p:nvGrpSpPr>
        <p:cNvPr id="214" name="Shape 214"/>
        <p:cNvGrpSpPr/>
        <p:nvPr/>
      </p:nvGrpSpPr>
      <p:grpSpPr>
        <a:xfrm>
          <a:off x="0" y="0"/>
          <a:ext cx="0" cy="0"/>
          <a:chOff x="0" y="0"/>
          <a:chExt cx="0" cy="0"/>
        </a:xfrm>
      </p:grpSpPr>
      <p:sp>
        <p:nvSpPr>
          <p:cNvPr id="215" name="Google Shape;215;p41"/>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LastSlide">
  <p:cSld name="NEW LastSlide">
    <p:spTree>
      <p:nvGrpSpPr>
        <p:cNvPr id="216" name="Shape 216"/>
        <p:cNvGrpSpPr/>
        <p:nvPr/>
      </p:nvGrpSpPr>
      <p:grpSpPr>
        <a:xfrm>
          <a:off x="0" y="0"/>
          <a:ext cx="0" cy="0"/>
          <a:chOff x="0" y="0"/>
          <a:chExt cx="0" cy="0"/>
        </a:xfrm>
      </p:grpSpPr>
      <p:sp>
        <p:nvSpPr>
          <p:cNvPr id="217" name="Google Shape;217;p42"/>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18" name="Google Shape;218;p42"/>
          <p:cNvSpPr txBox="1"/>
          <p:nvPr>
            <p:ph idx="1" type="body"/>
          </p:nvPr>
        </p:nvSpPr>
        <p:spPr>
          <a:xfrm>
            <a:off x="564022" y="803304"/>
            <a:ext cx="8204100" cy="4862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lt2"/>
              </a:buClr>
              <a:buSzPts val="2400"/>
              <a:buFont typeface="Arial"/>
              <a:buChar char="•"/>
              <a:defRPr/>
            </a:lvl1pPr>
            <a:lvl2pPr indent="-355600" lvl="1" marL="914400" rtl="0" algn="l">
              <a:spcBef>
                <a:spcPts val="400"/>
              </a:spcBef>
              <a:spcAft>
                <a:spcPts val="0"/>
              </a:spcAft>
              <a:buClr>
                <a:schemeClr val="lt2"/>
              </a:buClr>
              <a:buSzPts val="2000"/>
              <a:buChar char="–"/>
              <a:defRPr/>
            </a:lvl2pPr>
            <a:lvl3pPr indent="-342900" lvl="2" marL="1371600" rtl="0" algn="l">
              <a:spcBef>
                <a:spcPts val="360"/>
              </a:spcBef>
              <a:spcAft>
                <a:spcPts val="0"/>
              </a:spcAft>
              <a:buClr>
                <a:schemeClr val="lt2"/>
              </a:buClr>
              <a:buSzPts val="1800"/>
              <a:buChar char="•"/>
              <a:defRPr/>
            </a:lvl3pPr>
            <a:lvl4pPr indent="-342900" lvl="3" marL="1828800" rtl="0" algn="l">
              <a:spcBef>
                <a:spcPts val="360"/>
              </a:spcBef>
              <a:spcAft>
                <a:spcPts val="0"/>
              </a:spcAft>
              <a:buClr>
                <a:schemeClr val="lt2"/>
              </a:buClr>
              <a:buSzPts val="1800"/>
              <a:buChar char="–"/>
              <a:defRPr/>
            </a:lvl4pPr>
            <a:lvl5pPr indent="-342900" lvl="4" marL="2286000" rtl="0" algn="l">
              <a:spcBef>
                <a:spcPts val="360"/>
              </a:spcBef>
              <a:spcAft>
                <a:spcPts val="0"/>
              </a:spcAft>
              <a:buClr>
                <a:schemeClr val="lt2"/>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_Header + Content">
  <p:cSld name="NEW_Header + Content">
    <p:spTree>
      <p:nvGrpSpPr>
        <p:cNvPr id="224" name="Shape 224"/>
        <p:cNvGrpSpPr/>
        <p:nvPr/>
      </p:nvGrpSpPr>
      <p:grpSpPr>
        <a:xfrm>
          <a:off x="0" y="0"/>
          <a:ext cx="0" cy="0"/>
          <a:chOff x="0" y="0"/>
          <a:chExt cx="0" cy="0"/>
        </a:xfrm>
      </p:grpSpPr>
      <p:sp>
        <p:nvSpPr>
          <p:cNvPr id="225" name="Google Shape;225;p44"/>
          <p:cNvSpPr txBox="1"/>
          <p:nvPr>
            <p:ph idx="1"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1" i="0" sz="2400">
                <a:solidFill>
                  <a:schemeClr val="dk1"/>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dk1"/>
              </a:buClr>
              <a:buSzPts val="2000"/>
              <a:buFont typeface="Arial"/>
              <a:buChar char="–"/>
              <a:defRPr b="1" i="0" sz="2000">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1" i="0" sz="1800">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dk1"/>
              </a:buClr>
              <a:buSzPts val="1600"/>
              <a:buFont typeface="Arial"/>
              <a:buChar char="–"/>
              <a:defRPr b="1" i="0" sz="1600">
                <a:solidFill>
                  <a:schemeClr val="dk1"/>
                </a:solidFill>
                <a:latin typeface="Calibri"/>
                <a:ea typeface="Calibri"/>
                <a:cs typeface="Calibri"/>
                <a:sym typeface="Calibri"/>
              </a:defRPr>
            </a:lvl4pPr>
            <a:lvl5pPr indent="-317500" lvl="4" marL="2286000" marR="0" rtl="0" algn="l">
              <a:lnSpc>
                <a:spcPct val="100000"/>
              </a:lnSpc>
              <a:spcBef>
                <a:spcPts val="280"/>
              </a:spcBef>
              <a:spcAft>
                <a:spcPts val="0"/>
              </a:spcAft>
              <a:buClr>
                <a:schemeClr val="dk1"/>
              </a:buClr>
              <a:buSzPts val="1400"/>
              <a:buFont typeface="Arial"/>
              <a:buChar char="»"/>
              <a:defRPr b="1" i="0" sz="1400">
                <a:solidFill>
                  <a:schemeClr val="dk1"/>
                </a:solidFill>
                <a:latin typeface="Calibri"/>
                <a:ea typeface="Calibri"/>
                <a:cs typeface="Calibri"/>
                <a:sym typeface="Calibri"/>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26" name="Google Shape;226;p44"/>
          <p:cNvSpPr txBox="1"/>
          <p:nvPr>
            <p:ph idx="2" type="body"/>
          </p:nvPr>
        </p:nvSpPr>
        <p:spPr>
          <a:xfrm>
            <a:off x="278" y="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dk1"/>
              </a:buClr>
              <a:buSzPts val="3000"/>
              <a:buNone/>
              <a:defRPr b="0" i="0" sz="3000" cap="none">
                <a:solidFill>
                  <a:schemeClr val="dk1"/>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27" name="Google Shape;227;p44"/>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228" name="Google Shape;228;p44"/>
          <p:cNvPicPr preferRelativeResize="0"/>
          <p:nvPr/>
        </p:nvPicPr>
        <p:blipFill rotWithShape="1">
          <a:blip r:embed="rId2">
            <a:alphaModFix/>
          </a:blip>
          <a:srcRect b="0" l="0" r="0" t="0"/>
          <a:stretch/>
        </p:blipFill>
        <p:spPr>
          <a:xfrm>
            <a:off x="405301" y="1074698"/>
            <a:ext cx="1371719" cy="7315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_Header + Subheader + Content">
  <p:cSld name="NEW_Header + Subheader + Content">
    <p:spTree>
      <p:nvGrpSpPr>
        <p:cNvPr id="229" name="Shape 229"/>
        <p:cNvGrpSpPr/>
        <p:nvPr/>
      </p:nvGrpSpPr>
      <p:grpSpPr>
        <a:xfrm>
          <a:off x="0" y="0"/>
          <a:ext cx="0" cy="0"/>
          <a:chOff x="0" y="0"/>
          <a:chExt cx="0" cy="0"/>
        </a:xfrm>
      </p:grpSpPr>
      <p:sp>
        <p:nvSpPr>
          <p:cNvPr id="230" name="Google Shape;230;p45"/>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dk1"/>
              </a:buClr>
              <a:buSzPts val="3000"/>
              <a:buNone/>
              <a:defRPr b="0" i="0" sz="3000" cap="none">
                <a:solidFill>
                  <a:schemeClr val="dk1"/>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31" name="Google Shape;231;p45"/>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1" i="0" sz="2400">
                <a:solidFill>
                  <a:schemeClr val="dk1"/>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dk1"/>
              </a:buClr>
              <a:buSzPts val="2000"/>
              <a:buFont typeface="Arial"/>
              <a:buChar char="–"/>
              <a:defRPr b="1" i="0" sz="2000">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1" i="0" sz="1800">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dk1"/>
              </a:buClr>
              <a:buSzPts val="1600"/>
              <a:buFont typeface="Arial"/>
              <a:buChar char="–"/>
              <a:defRPr b="1" i="0" sz="1600">
                <a:solidFill>
                  <a:schemeClr val="dk1"/>
                </a:solidFill>
                <a:latin typeface="Calibri"/>
                <a:ea typeface="Calibri"/>
                <a:cs typeface="Calibri"/>
                <a:sym typeface="Calibri"/>
              </a:defRPr>
            </a:lvl4pPr>
            <a:lvl5pPr indent="-317500" lvl="4" marL="2286000" marR="0" rtl="0" algn="l">
              <a:lnSpc>
                <a:spcPct val="100000"/>
              </a:lnSpc>
              <a:spcBef>
                <a:spcPts val="280"/>
              </a:spcBef>
              <a:spcAft>
                <a:spcPts val="0"/>
              </a:spcAft>
              <a:buClr>
                <a:schemeClr val="dk1"/>
              </a:buClr>
              <a:buSzPts val="1400"/>
              <a:buFont typeface="Arial"/>
              <a:buChar char="»"/>
              <a:defRPr b="1" i="0" sz="1400">
                <a:solidFill>
                  <a:schemeClr val="dk1"/>
                </a:solidFill>
                <a:latin typeface="Calibri"/>
                <a:ea typeface="Calibri"/>
                <a:cs typeface="Calibri"/>
                <a:sym typeface="Calibri"/>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32" name="Google Shape;232;p45"/>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480"/>
              </a:spcBef>
              <a:spcAft>
                <a:spcPts val="0"/>
              </a:spcAft>
              <a:buClr>
                <a:schemeClr val="dk1"/>
              </a:buClr>
              <a:buSzPts val="2400"/>
              <a:buNone/>
              <a:defRPr b="0" i="0" sz="2400" cap="none">
                <a:solidFill>
                  <a:schemeClr val="dk1"/>
                </a:solidFill>
                <a:latin typeface="Arial"/>
                <a:ea typeface="Arial"/>
                <a:cs typeface="Arial"/>
                <a:sym typeface="Arial"/>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33" name="Google Shape;233;p45"/>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234" name="Google Shape;234;p45"/>
          <p:cNvPicPr preferRelativeResize="0"/>
          <p:nvPr/>
        </p:nvPicPr>
        <p:blipFill rotWithShape="1">
          <a:blip r:embed="rId2">
            <a:alphaModFix/>
          </a:blip>
          <a:srcRect b="0" l="0" r="0" t="0"/>
          <a:stretch/>
        </p:blipFill>
        <p:spPr>
          <a:xfrm>
            <a:off x="784225" y="1435608"/>
            <a:ext cx="1371719" cy="73158"/>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Title Slide">
  <p:cSld name="NEW Title Slide">
    <p:bg>
      <p:bgPr>
        <a:solidFill>
          <a:schemeClr val="lt1"/>
        </a:solidFill>
      </p:bgPr>
    </p:bg>
    <p:spTree>
      <p:nvGrpSpPr>
        <p:cNvPr id="235" name="Shape 235"/>
        <p:cNvGrpSpPr/>
        <p:nvPr/>
      </p:nvGrpSpPr>
      <p:grpSpPr>
        <a:xfrm>
          <a:off x="0" y="0"/>
          <a:ext cx="0" cy="0"/>
          <a:chOff x="0" y="0"/>
          <a:chExt cx="0" cy="0"/>
        </a:xfrm>
      </p:grpSpPr>
      <p:pic>
        <p:nvPicPr>
          <p:cNvPr descr="UW_W Logo_White.png" id="236" name="Google Shape;236;p46"/>
          <p:cNvPicPr preferRelativeResize="0"/>
          <p:nvPr/>
        </p:nvPicPr>
        <p:blipFill rotWithShape="1">
          <a:blip r:embed="rId2">
            <a:alphaModFix/>
          </a:blip>
          <a:srcRect b="0" l="0" r="0" t="0"/>
          <a:stretch/>
        </p:blipFill>
        <p:spPr>
          <a:xfrm>
            <a:off x="7483915" y="5945854"/>
            <a:ext cx="1371600" cy="923544"/>
          </a:xfrm>
          <a:prstGeom prst="rect">
            <a:avLst/>
          </a:prstGeom>
          <a:noFill/>
          <a:ln>
            <a:noFill/>
          </a:ln>
        </p:spPr>
      </p:pic>
      <p:sp>
        <p:nvSpPr>
          <p:cNvPr id="237" name="Google Shape;237;p46"/>
          <p:cNvSpPr txBox="1"/>
          <p:nvPr>
            <p:ph idx="1" type="body"/>
          </p:nvPr>
        </p:nvSpPr>
        <p:spPr>
          <a:xfrm>
            <a:off x="671757" y="1332224"/>
            <a:ext cx="6972300" cy="24270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1000"/>
              </a:spcBef>
              <a:spcAft>
                <a:spcPts val="0"/>
              </a:spcAft>
              <a:buClr>
                <a:schemeClr val="dk2"/>
              </a:buClr>
              <a:buSzPts val="5000"/>
              <a:buNone/>
              <a:defRPr b="0" i="0" sz="5000" cap="none">
                <a:solidFill>
                  <a:schemeClr val="dk2"/>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38" name="Google Shape;238;p46"/>
          <p:cNvSpPr txBox="1"/>
          <p:nvPr>
            <p:ph idx="2" type="body"/>
          </p:nvPr>
        </p:nvSpPr>
        <p:spPr>
          <a:xfrm>
            <a:off x="671756" y="4303360"/>
            <a:ext cx="6626400" cy="1642500"/>
          </a:xfrm>
          <a:prstGeom prst="rect">
            <a:avLst/>
          </a:prstGeom>
          <a:noFill/>
          <a:ln>
            <a:noFill/>
          </a:ln>
        </p:spPr>
        <p:txBody>
          <a:bodyPr anchorCtr="0" anchor="t" bIns="45700" lIns="91425" spcFirstLastPara="1" rIns="91425" wrap="square" tIns="45700">
            <a:noAutofit/>
          </a:bodyPr>
          <a:lstStyle>
            <a:lvl1pPr indent="-228600" lvl="0" marL="457200" rtl="0" algn="l">
              <a:spcBef>
                <a:spcPts val="480"/>
              </a:spcBef>
              <a:spcAft>
                <a:spcPts val="0"/>
              </a:spcAft>
              <a:buClr>
                <a:schemeClr val="dk2"/>
              </a:buClr>
              <a:buSzPts val="2400"/>
              <a:buNone/>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228600" lvl="4" marL="2286000" rtl="0" algn="l">
              <a:spcBef>
                <a:spcPts val="320"/>
              </a:spcBef>
              <a:spcAft>
                <a:spcPts val="0"/>
              </a:spcAft>
              <a:buClr>
                <a:schemeClr val="dk2"/>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239" name="Google Shape;239;p46"/>
          <p:cNvPicPr preferRelativeResize="0"/>
          <p:nvPr/>
        </p:nvPicPr>
        <p:blipFill rotWithShape="1">
          <a:blip r:embed="rId3">
            <a:alphaModFix/>
          </a:blip>
          <a:srcRect b="0" l="0" r="0" t="0"/>
          <a:stretch/>
        </p:blipFill>
        <p:spPr>
          <a:xfrm>
            <a:off x="6400800" y="228600"/>
            <a:ext cx="2517866" cy="573074"/>
          </a:xfrm>
          <a:prstGeom prst="rect">
            <a:avLst/>
          </a:prstGeom>
          <a:noFill/>
          <a:ln>
            <a:noFill/>
          </a:ln>
        </p:spPr>
      </p:pic>
      <p:pic>
        <p:nvPicPr>
          <p:cNvPr id="240" name="Google Shape;240;p46"/>
          <p:cNvPicPr preferRelativeResize="0"/>
          <p:nvPr/>
        </p:nvPicPr>
        <p:blipFill rotWithShape="1">
          <a:blip r:embed="rId4">
            <a:alphaModFix/>
          </a:blip>
          <a:srcRect b="0" l="0" r="0" t="0"/>
          <a:stretch/>
        </p:blipFill>
        <p:spPr>
          <a:xfrm>
            <a:off x="813816" y="4005072"/>
            <a:ext cx="2286198" cy="115834"/>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Section Title Slide" type="title">
  <p:cSld name="TITLE">
    <p:spTree>
      <p:nvGrpSpPr>
        <p:cNvPr id="241" name="Shape 241"/>
        <p:cNvGrpSpPr/>
        <p:nvPr/>
      </p:nvGrpSpPr>
      <p:grpSpPr>
        <a:xfrm>
          <a:off x="0" y="0"/>
          <a:ext cx="0" cy="0"/>
          <a:chOff x="0" y="0"/>
          <a:chExt cx="0" cy="0"/>
        </a:xfrm>
      </p:grpSpPr>
      <p:sp>
        <p:nvSpPr>
          <p:cNvPr id="242" name="Google Shape;242;p47"/>
          <p:cNvSpPr txBox="1"/>
          <p:nvPr>
            <p:ph type="ctrTitle"/>
          </p:nvPr>
        </p:nvSpPr>
        <p:spPr>
          <a:xfrm>
            <a:off x="554935" y="4464028"/>
            <a:ext cx="6858000" cy="1244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5000"/>
              <a:buFont typeface="Encode Sans Black"/>
              <a:buNone/>
              <a:defRPr b="0" i="0" sz="5000">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3" name="Google Shape;243;p47"/>
          <p:cNvSpPr txBox="1"/>
          <p:nvPr>
            <p:ph idx="1" type="subTitle"/>
          </p:nvPr>
        </p:nvSpPr>
        <p:spPr>
          <a:xfrm>
            <a:off x="554934" y="3694376"/>
            <a:ext cx="6858000" cy="753900"/>
          </a:xfrm>
          <a:prstGeom prst="rect">
            <a:avLst/>
          </a:prstGeom>
          <a:noFill/>
          <a:ln>
            <a:noFill/>
          </a:ln>
        </p:spPr>
        <p:txBody>
          <a:bodyPr anchorCtr="0" anchor="b" bIns="45700" lIns="91425" spcFirstLastPara="1" rIns="91425" wrap="square" tIns="45700">
            <a:noAutofit/>
          </a:bodyPr>
          <a:lstStyle>
            <a:lvl1pPr lvl="0" rtl="0" algn="l">
              <a:spcBef>
                <a:spcPts val="480"/>
              </a:spcBef>
              <a:spcAft>
                <a:spcPts val="0"/>
              </a:spcAft>
              <a:buClr>
                <a:schemeClr val="dk1"/>
              </a:buClr>
              <a:buSzPts val="2400"/>
              <a:buNone/>
              <a:defRPr cap="none">
                <a:solidFill>
                  <a:schemeClr val="dk1"/>
                </a:solidFill>
                <a:latin typeface="Arial"/>
                <a:ea typeface="Arial"/>
                <a:cs typeface="Arial"/>
                <a:sym typeface="Arial"/>
              </a:defRPr>
            </a:lvl1pPr>
            <a:lvl2pPr lvl="1" rtl="0" algn="ctr">
              <a:spcBef>
                <a:spcPts val="300"/>
              </a:spcBef>
              <a:spcAft>
                <a:spcPts val="0"/>
              </a:spcAft>
              <a:buClr>
                <a:schemeClr val="dk2"/>
              </a:buClr>
              <a:buSzPts val="1500"/>
              <a:buNone/>
              <a:defRPr sz="1500"/>
            </a:lvl2pPr>
            <a:lvl3pPr lvl="2" rtl="0" algn="ctr">
              <a:spcBef>
                <a:spcPts val="270"/>
              </a:spcBef>
              <a:spcAft>
                <a:spcPts val="0"/>
              </a:spcAft>
              <a:buClr>
                <a:schemeClr val="dk2"/>
              </a:buClr>
              <a:buSzPts val="1350"/>
              <a:buNone/>
              <a:defRPr sz="1350"/>
            </a:lvl3pPr>
            <a:lvl4pPr lvl="3" rtl="0" algn="ctr">
              <a:spcBef>
                <a:spcPts val="240"/>
              </a:spcBef>
              <a:spcAft>
                <a:spcPts val="0"/>
              </a:spcAft>
              <a:buClr>
                <a:schemeClr val="dk2"/>
              </a:buClr>
              <a:buSzPts val="1200"/>
              <a:buNone/>
              <a:defRPr sz="1200"/>
            </a:lvl4pPr>
            <a:lvl5pPr lvl="4" rtl="0" algn="ctr">
              <a:spcBef>
                <a:spcPts val="240"/>
              </a:spcBef>
              <a:spcAft>
                <a:spcPts val="0"/>
              </a:spcAft>
              <a:buClr>
                <a:schemeClr val="dk2"/>
              </a:buClr>
              <a:buSzPts val="1200"/>
              <a:buNone/>
              <a:defRPr sz="1200"/>
            </a:lvl5pPr>
            <a:lvl6pPr lvl="5" rtl="0" algn="ctr">
              <a:spcBef>
                <a:spcPts val="240"/>
              </a:spcBef>
              <a:spcAft>
                <a:spcPts val="0"/>
              </a:spcAft>
              <a:buClr>
                <a:schemeClr val="dk1"/>
              </a:buClr>
              <a:buSzPts val="1200"/>
              <a:buNone/>
              <a:defRPr sz="1200"/>
            </a:lvl6pPr>
            <a:lvl7pPr lvl="6" rtl="0" algn="ctr">
              <a:spcBef>
                <a:spcPts val="240"/>
              </a:spcBef>
              <a:spcAft>
                <a:spcPts val="0"/>
              </a:spcAft>
              <a:buClr>
                <a:schemeClr val="dk1"/>
              </a:buClr>
              <a:buSzPts val="1200"/>
              <a:buNone/>
              <a:defRPr sz="1200"/>
            </a:lvl7pPr>
            <a:lvl8pPr lvl="7" rtl="0" algn="ctr">
              <a:spcBef>
                <a:spcPts val="240"/>
              </a:spcBef>
              <a:spcAft>
                <a:spcPts val="0"/>
              </a:spcAft>
              <a:buClr>
                <a:schemeClr val="dk1"/>
              </a:buClr>
              <a:buSzPts val="1200"/>
              <a:buNone/>
              <a:defRPr sz="1200"/>
            </a:lvl8pPr>
            <a:lvl9pPr lvl="8" rtl="0" algn="ctr">
              <a:spcBef>
                <a:spcPts val="240"/>
              </a:spcBef>
              <a:spcAft>
                <a:spcPts val="0"/>
              </a:spcAft>
              <a:buClr>
                <a:schemeClr val="dk1"/>
              </a:buClr>
              <a:buSzPts val="1200"/>
              <a:buNone/>
              <a:defRPr sz="1200"/>
            </a:lvl9pPr>
          </a:lstStyle>
          <a:p/>
        </p:txBody>
      </p:sp>
      <p:sp>
        <p:nvSpPr>
          <p:cNvPr id="244" name="Google Shape;244;p47"/>
          <p:cNvSpPr txBox="1"/>
          <p:nvPr>
            <p:ph idx="12" type="sldNum"/>
          </p:nvPr>
        </p:nvSpPr>
        <p:spPr>
          <a:xfrm>
            <a:off x="7086600" y="6356351"/>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245" name="Google Shape;245;p47"/>
          <p:cNvPicPr preferRelativeResize="0"/>
          <p:nvPr/>
        </p:nvPicPr>
        <p:blipFill rotWithShape="1">
          <a:blip r:embed="rId2">
            <a:alphaModFix/>
          </a:blip>
          <a:srcRect b="0" l="0" r="0" t="0"/>
          <a:stretch/>
        </p:blipFill>
        <p:spPr>
          <a:xfrm>
            <a:off x="691667" y="5788152"/>
            <a:ext cx="2286198" cy="115834"/>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Header + Graphic">
  <p:cSld name="NEW Header + Graphic">
    <p:spTree>
      <p:nvGrpSpPr>
        <p:cNvPr id="246" name="Shape 246"/>
        <p:cNvGrpSpPr/>
        <p:nvPr/>
      </p:nvGrpSpPr>
      <p:grpSpPr>
        <a:xfrm>
          <a:off x="0" y="0"/>
          <a:ext cx="0" cy="0"/>
          <a:chOff x="0" y="0"/>
          <a:chExt cx="0" cy="0"/>
        </a:xfrm>
      </p:grpSpPr>
      <p:sp>
        <p:nvSpPr>
          <p:cNvPr id="247" name="Google Shape;247;p48"/>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chemeClr val="dk2"/>
              </a:buClr>
              <a:buSzPts val="2400"/>
              <a:buFont typeface="Arial"/>
              <a:buNone/>
              <a:defRPr b="0" i="0" sz="2400" u="none" cap="none" strike="noStrike">
                <a:solidFill>
                  <a:schemeClr val="dk2"/>
                </a:solidFill>
                <a:latin typeface="Calibri"/>
                <a:ea typeface="Calibri"/>
                <a:cs typeface="Calibri"/>
                <a:sym typeface="Calibri"/>
              </a:defRPr>
            </a:lvl1pPr>
            <a:lvl2pPr lvl="1" marR="0" rtl="0" algn="l">
              <a:spcBef>
                <a:spcPts val="400"/>
              </a:spcBef>
              <a:spcAft>
                <a:spcPts val="0"/>
              </a:spcAft>
              <a:buClr>
                <a:schemeClr val="dk2"/>
              </a:buClr>
              <a:buSzPts val="2000"/>
              <a:buFont typeface="Arial"/>
              <a:buChar char="–"/>
              <a:defRPr b="1" i="0" sz="2000" u="none" cap="none" strike="noStrike">
                <a:solidFill>
                  <a:schemeClr val="dk2"/>
                </a:solidFill>
                <a:latin typeface="Open Sans"/>
                <a:ea typeface="Open Sans"/>
                <a:cs typeface="Open Sans"/>
                <a:sym typeface="Open Sans"/>
              </a:defRPr>
            </a:lvl2pPr>
            <a:lvl3pPr lvl="2" marR="0" rtl="0" algn="l">
              <a:spcBef>
                <a:spcPts val="360"/>
              </a:spcBef>
              <a:spcAft>
                <a:spcPts val="0"/>
              </a:spcAft>
              <a:buClr>
                <a:schemeClr val="dk2"/>
              </a:buClr>
              <a:buSzPts val="1800"/>
              <a:buFont typeface="Arial"/>
              <a:buChar char="•"/>
              <a:defRPr b="1" i="0" sz="1800" u="none" cap="none" strike="noStrike">
                <a:solidFill>
                  <a:schemeClr val="dk2"/>
                </a:solidFill>
                <a:latin typeface="Open Sans"/>
                <a:ea typeface="Open Sans"/>
                <a:cs typeface="Open Sans"/>
                <a:sym typeface="Open Sans"/>
              </a:defRPr>
            </a:lvl3pPr>
            <a:lvl4pPr lvl="3" marR="0" rtl="0" algn="l">
              <a:spcBef>
                <a:spcPts val="320"/>
              </a:spcBef>
              <a:spcAft>
                <a:spcPts val="0"/>
              </a:spcAft>
              <a:buClr>
                <a:schemeClr val="dk2"/>
              </a:buClr>
              <a:buSzPts val="1600"/>
              <a:buFont typeface="Arial"/>
              <a:buChar char="–"/>
              <a:defRPr b="1" i="0" sz="1600" u="none" cap="none" strike="noStrike">
                <a:solidFill>
                  <a:schemeClr val="dk2"/>
                </a:solidFill>
                <a:latin typeface="Open Sans"/>
                <a:ea typeface="Open Sans"/>
                <a:cs typeface="Open Sans"/>
                <a:sym typeface="Open Sans"/>
              </a:defRPr>
            </a:lvl4pPr>
            <a:lvl5pPr lvl="4" marR="0" rtl="0" algn="l">
              <a:spcBef>
                <a:spcPts val="320"/>
              </a:spcBef>
              <a:spcAft>
                <a:spcPts val="0"/>
              </a:spcAft>
              <a:buClr>
                <a:schemeClr val="dk2"/>
              </a:buClr>
              <a:buSzPts val="1600"/>
              <a:buFont typeface="Arial"/>
              <a:buChar char="»"/>
              <a:defRPr b="1" i="0" sz="1600" u="none" cap="none" strike="noStrike">
                <a:solidFill>
                  <a:schemeClr val="dk2"/>
                </a:solidFill>
                <a:latin typeface="Open Sans"/>
                <a:ea typeface="Open Sans"/>
                <a:cs typeface="Open Sans"/>
                <a:sym typeface="Open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8" name="Google Shape;248;p4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dk1"/>
              </a:buClr>
              <a:buSzPts val="3000"/>
              <a:buNone/>
              <a:defRPr b="0" i="0" sz="3000" cap="none">
                <a:solidFill>
                  <a:schemeClr val="dk1"/>
                </a:solidFill>
                <a:latin typeface="Arial Black"/>
                <a:ea typeface="Arial Black"/>
                <a:cs typeface="Arial Black"/>
                <a:sym typeface="Arial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49" name="Google Shape;249;p48"/>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250" name="Google Shape;250;p48"/>
          <p:cNvPicPr preferRelativeResize="0"/>
          <p:nvPr/>
        </p:nvPicPr>
        <p:blipFill rotWithShape="1">
          <a:blip r:embed="rId2">
            <a:alphaModFix/>
          </a:blip>
          <a:srcRect b="0" l="0" r="0" t="0"/>
          <a:stretch/>
        </p:blipFill>
        <p:spPr>
          <a:xfrm>
            <a:off x="786384" y="1435608"/>
            <a:ext cx="1371719" cy="73158"/>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Two Content">
  <p:cSld name="NEW Two Content">
    <p:spTree>
      <p:nvGrpSpPr>
        <p:cNvPr id="251" name="Shape 251"/>
        <p:cNvGrpSpPr/>
        <p:nvPr/>
      </p:nvGrpSpPr>
      <p:grpSpPr>
        <a:xfrm>
          <a:off x="0" y="0"/>
          <a:ext cx="0" cy="0"/>
          <a:chOff x="0" y="0"/>
          <a:chExt cx="0" cy="0"/>
        </a:xfrm>
      </p:grpSpPr>
      <p:sp>
        <p:nvSpPr>
          <p:cNvPr id="252" name="Google Shape;252;p4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dk1"/>
              </a:buClr>
              <a:buSzPts val="3000"/>
              <a:buNone/>
              <a:defRPr b="0" i="0" sz="3000" cap="none">
                <a:solidFill>
                  <a:schemeClr val="dk1"/>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53" name="Google Shape;253;p49"/>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54" name="Google Shape;254;p49"/>
          <p:cNvSpPr txBox="1"/>
          <p:nvPr>
            <p:ph idx="2" type="body"/>
          </p:nvPr>
        </p:nvSpPr>
        <p:spPr>
          <a:xfrm>
            <a:off x="4811025" y="1736725"/>
            <a:ext cx="4023300" cy="40149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55" name="Google Shape;255;p49"/>
          <p:cNvSpPr txBox="1"/>
          <p:nvPr>
            <p:ph idx="3" type="body"/>
          </p:nvPr>
        </p:nvSpPr>
        <p:spPr>
          <a:xfrm>
            <a:off x="658523" y="1736725"/>
            <a:ext cx="4023300" cy="40143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256" name="Google Shape;256;p49"/>
          <p:cNvPicPr preferRelativeResize="0"/>
          <p:nvPr/>
        </p:nvPicPr>
        <p:blipFill rotWithShape="1">
          <a:blip r:embed="rId2">
            <a:alphaModFix/>
          </a:blip>
          <a:srcRect b="0" l="0" r="0" t="0"/>
          <a:stretch/>
        </p:blipFill>
        <p:spPr>
          <a:xfrm>
            <a:off x="786384" y="1435608"/>
            <a:ext cx="1371719" cy="73158"/>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Comparison">
  <p:cSld name="NEW Comparison">
    <p:spTree>
      <p:nvGrpSpPr>
        <p:cNvPr id="257" name="Shape 257"/>
        <p:cNvGrpSpPr/>
        <p:nvPr/>
      </p:nvGrpSpPr>
      <p:grpSpPr>
        <a:xfrm>
          <a:off x="0" y="0"/>
          <a:ext cx="0" cy="0"/>
          <a:chOff x="0" y="0"/>
          <a:chExt cx="0" cy="0"/>
        </a:xfrm>
      </p:grpSpPr>
      <p:sp>
        <p:nvSpPr>
          <p:cNvPr id="258" name="Google Shape;258;p50"/>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dk1"/>
              </a:buClr>
              <a:buSzPts val="3000"/>
              <a:buNone/>
              <a:defRPr b="0" i="0" sz="3000" cap="none">
                <a:solidFill>
                  <a:schemeClr val="dk1"/>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59" name="Google Shape;259;p50"/>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60" name="Google Shape;260;p50"/>
          <p:cNvSpPr txBox="1"/>
          <p:nvPr>
            <p:ph idx="2" type="body"/>
          </p:nvPr>
        </p:nvSpPr>
        <p:spPr>
          <a:xfrm>
            <a:off x="4811025" y="2559423"/>
            <a:ext cx="4023300" cy="31920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61" name="Google Shape;261;p50"/>
          <p:cNvSpPr txBox="1"/>
          <p:nvPr>
            <p:ph idx="3" type="body"/>
          </p:nvPr>
        </p:nvSpPr>
        <p:spPr>
          <a:xfrm>
            <a:off x="658523" y="2559423"/>
            <a:ext cx="4023300" cy="31914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62" name="Google Shape;262;p50"/>
          <p:cNvSpPr txBox="1"/>
          <p:nvPr>
            <p:ph idx="4" type="body"/>
          </p:nvPr>
        </p:nvSpPr>
        <p:spPr>
          <a:xfrm>
            <a:off x="658523" y="1620183"/>
            <a:ext cx="4023300" cy="8238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2"/>
              </a:buClr>
              <a:buSzPts val="2400"/>
              <a:buNone/>
              <a:defRPr>
                <a:latin typeface="Arial"/>
                <a:ea typeface="Arial"/>
                <a:cs typeface="Arial"/>
                <a:sym typeface="Arial"/>
              </a:defRPr>
            </a:lvl1pPr>
            <a:lvl2pPr indent="-228600" lvl="1" marL="914400" rtl="0" algn="l">
              <a:spcBef>
                <a:spcPts val="300"/>
              </a:spcBef>
              <a:spcAft>
                <a:spcPts val="0"/>
              </a:spcAft>
              <a:buClr>
                <a:schemeClr val="dk2"/>
              </a:buClr>
              <a:buSzPts val="1500"/>
              <a:buNone/>
              <a:defRPr b="1" sz="1500"/>
            </a:lvl2pPr>
            <a:lvl3pPr indent="-228600" lvl="2" marL="1371600" rtl="0" algn="l">
              <a:spcBef>
                <a:spcPts val="270"/>
              </a:spcBef>
              <a:spcAft>
                <a:spcPts val="0"/>
              </a:spcAft>
              <a:buClr>
                <a:schemeClr val="dk2"/>
              </a:buClr>
              <a:buSzPts val="1350"/>
              <a:buNone/>
              <a:defRPr b="1" sz="1350"/>
            </a:lvl3pPr>
            <a:lvl4pPr indent="-228600" lvl="3" marL="1828800" rtl="0" algn="l">
              <a:spcBef>
                <a:spcPts val="240"/>
              </a:spcBef>
              <a:spcAft>
                <a:spcPts val="0"/>
              </a:spcAft>
              <a:buClr>
                <a:schemeClr val="dk2"/>
              </a:buClr>
              <a:buSzPts val="1200"/>
              <a:buNone/>
              <a:defRPr b="1" sz="1200"/>
            </a:lvl4pPr>
            <a:lvl5pPr indent="-228600" lvl="4" marL="2286000" rtl="0" algn="l">
              <a:spcBef>
                <a:spcPts val="240"/>
              </a:spcBef>
              <a:spcAft>
                <a:spcPts val="0"/>
              </a:spcAft>
              <a:buClr>
                <a:schemeClr val="dk2"/>
              </a:buClr>
              <a:buSzPts val="1200"/>
              <a:buNone/>
              <a:defRPr b="1" sz="1200"/>
            </a:lvl5pPr>
            <a:lvl6pPr indent="-228600" lvl="5" marL="2743200" rtl="0" algn="l">
              <a:spcBef>
                <a:spcPts val="240"/>
              </a:spcBef>
              <a:spcAft>
                <a:spcPts val="0"/>
              </a:spcAft>
              <a:buClr>
                <a:schemeClr val="dk1"/>
              </a:buClr>
              <a:buSzPts val="1200"/>
              <a:buNone/>
              <a:defRPr b="1" sz="1200"/>
            </a:lvl6pPr>
            <a:lvl7pPr indent="-228600" lvl="6" marL="3200400" rtl="0" algn="l">
              <a:spcBef>
                <a:spcPts val="240"/>
              </a:spcBef>
              <a:spcAft>
                <a:spcPts val="0"/>
              </a:spcAft>
              <a:buClr>
                <a:schemeClr val="dk1"/>
              </a:buClr>
              <a:buSzPts val="1200"/>
              <a:buNone/>
              <a:defRPr b="1" sz="1200"/>
            </a:lvl7pPr>
            <a:lvl8pPr indent="-228600" lvl="7" marL="3657600" rtl="0" algn="l">
              <a:spcBef>
                <a:spcPts val="240"/>
              </a:spcBef>
              <a:spcAft>
                <a:spcPts val="0"/>
              </a:spcAft>
              <a:buClr>
                <a:schemeClr val="dk1"/>
              </a:buClr>
              <a:buSzPts val="1200"/>
              <a:buNone/>
              <a:defRPr b="1" sz="1200"/>
            </a:lvl8pPr>
            <a:lvl9pPr indent="-228600" lvl="8" marL="4114800" rtl="0" algn="l">
              <a:spcBef>
                <a:spcPts val="240"/>
              </a:spcBef>
              <a:spcAft>
                <a:spcPts val="0"/>
              </a:spcAft>
              <a:buClr>
                <a:schemeClr val="dk1"/>
              </a:buClr>
              <a:buSzPts val="1200"/>
              <a:buNone/>
              <a:defRPr b="1" sz="1200"/>
            </a:lvl9pPr>
          </a:lstStyle>
          <a:p/>
        </p:txBody>
      </p:sp>
      <p:sp>
        <p:nvSpPr>
          <p:cNvPr id="263" name="Google Shape;263;p50"/>
          <p:cNvSpPr txBox="1"/>
          <p:nvPr>
            <p:ph idx="5" type="body"/>
          </p:nvPr>
        </p:nvSpPr>
        <p:spPr>
          <a:xfrm>
            <a:off x="4811025" y="1626723"/>
            <a:ext cx="4023300" cy="8238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2"/>
              </a:buClr>
              <a:buSzPts val="2400"/>
              <a:buNone/>
              <a:defRPr>
                <a:latin typeface="Arial"/>
                <a:ea typeface="Arial"/>
                <a:cs typeface="Arial"/>
                <a:sym typeface="Arial"/>
              </a:defRPr>
            </a:lvl1pPr>
            <a:lvl2pPr indent="-228600" lvl="1" marL="914400" rtl="0" algn="l">
              <a:spcBef>
                <a:spcPts val="300"/>
              </a:spcBef>
              <a:spcAft>
                <a:spcPts val="0"/>
              </a:spcAft>
              <a:buClr>
                <a:schemeClr val="dk2"/>
              </a:buClr>
              <a:buSzPts val="1500"/>
              <a:buNone/>
              <a:defRPr b="1" sz="1500"/>
            </a:lvl2pPr>
            <a:lvl3pPr indent="-228600" lvl="2" marL="1371600" rtl="0" algn="l">
              <a:spcBef>
                <a:spcPts val="270"/>
              </a:spcBef>
              <a:spcAft>
                <a:spcPts val="0"/>
              </a:spcAft>
              <a:buClr>
                <a:schemeClr val="dk2"/>
              </a:buClr>
              <a:buSzPts val="1350"/>
              <a:buNone/>
              <a:defRPr b="1" sz="1350"/>
            </a:lvl3pPr>
            <a:lvl4pPr indent="-228600" lvl="3" marL="1828800" rtl="0" algn="l">
              <a:spcBef>
                <a:spcPts val="240"/>
              </a:spcBef>
              <a:spcAft>
                <a:spcPts val="0"/>
              </a:spcAft>
              <a:buClr>
                <a:schemeClr val="dk2"/>
              </a:buClr>
              <a:buSzPts val="1200"/>
              <a:buNone/>
              <a:defRPr b="1" sz="1200"/>
            </a:lvl4pPr>
            <a:lvl5pPr indent="-228600" lvl="4" marL="2286000" rtl="0" algn="l">
              <a:spcBef>
                <a:spcPts val="240"/>
              </a:spcBef>
              <a:spcAft>
                <a:spcPts val="0"/>
              </a:spcAft>
              <a:buClr>
                <a:schemeClr val="dk2"/>
              </a:buClr>
              <a:buSzPts val="1200"/>
              <a:buNone/>
              <a:defRPr b="1" sz="1200"/>
            </a:lvl5pPr>
            <a:lvl6pPr indent="-228600" lvl="5" marL="2743200" rtl="0" algn="l">
              <a:spcBef>
                <a:spcPts val="240"/>
              </a:spcBef>
              <a:spcAft>
                <a:spcPts val="0"/>
              </a:spcAft>
              <a:buClr>
                <a:schemeClr val="dk1"/>
              </a:buClr>
              <a:buSzPts val="1200"/>
              <a:buNone/>
              <a:defRPr b="1" sz="1200"/>
            </a:lvl6pPr>
            <a:lvl7pPr indent="-228600" lvl="6" marL="3200400" rtl="0" algn="l">
              <a:spcBef>
                <a:spcPts val="240"/>
              </a:spcBef>
              <a:spcAft>
                <a:spcPts val="0"/>
              </a:spcAft>
              <a:buClr>
                <a:schemeClr val="dk1"/>
              </a:buClr>
              <a:buSzPts val="1200"/>
              <a:buNone/>
              <a:defRPr b="1" sz="1200"/>
            </a:lvl7pPr>
            <a:lvl8pPr indent="-228600" lvl="7" marL="3657600" rtl="0" algn="l">
              <a:spcBef>
                <a:spcPts val="240"/>
              </a:spcBef>
              <a:spcAft>
                <a:spcPts val="0"/>
              </a:spcAft>
              <a:buClr>
                <a:schemeClr val="dk1"/>
              </a:buClr>
              <a:buSzPts val="1200"/>
              <a:buNone/>
              <a:defRPr b="1" sz="1200"/>
            </a:lvl8pPr>
            <a:lvl9pPr indent="-228600" lvl="8" marL="4114800" rtl="0" algn="l">
              <a:spcBef>
                <a:spcPts val="240"/>
              </a:spcBef>
              <a:spcAft>
                <a:spcPts val="0"/>
              </a:spcAft>
              <a:buClr>
                <a:schemeClr val="dk1"/>
              </a:buClr>
              <a:buSzPts val="1200"/>
              <a:buNone/>
              <a:defRPr b="1" sz="1200"/>
            </a:lvl9pPr>
          </a:lstStyle>
          <a:p/>
        </p:txBody>
      </p:sp>
      <p:pic>
        <p:nvPicPr>
          <p:cNvPr id="264" name="Google Shape;264;p50"/>
          <p:cNvPicPr preferRelativeResize="0"/>
          <p:nvPr/>
        </p:nvPicPr>
        <p:blipFill rotWithShape="1">
          <a:blip r:embed="rId2">
            <a:alphaModFix/>
          </a:blip>
          <a:srcRect b="0" l="0" r="0" t="0"/>
          <a:stretch/>
        </p:blipFill>
        <p:spPr>
          <a:xfrm>
            <a:off x="786384" y="1435608"/>
            <a:ext cx="1371719" cy="73158"/>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Three Content">
  <p:cSld name="NEW Three Content">
    <p:spTree>
      <p:nvGrpSpPr>
        <p:cNvPr id="265" name="Shape 265"/>
        <p:cNvGrpSpPr/>
        <p:nvPr/>
      </p:nvGrpSpPr>
      <p:grpSpPr>
        <a:xfrm>
          <a:off x="0" y="0"/>
          <a:ext cx="0" cy="0"/>
          <a:chOff x="0" y="0"/>
          <a:chExt cx="0" cy="0"/>
        </a:xfrm>
      </p:grpSpPr>
      <p:sp>
        <p:nvSpPr>
          <p:cNvPr id="266" name="Google Shape;266;p51"/>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dk1"/>
              </a:buClr>
              <a:buSzPts val="3000"/>
              <a:buNone/>
              <a:defRPr b="0" i="0" sz="3000" cap="none">
                <a:solidFill>
                  <a:schemeClr val="dk1"/>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67" name="Google Shape;267;p51"/>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68" name="Google Shape;268;p51"/>
          <p:cNvSpPr txBox="1"/>
          <p:nvPr>
            <p:ph idx="2" type="body"/>
          </p:nvPr>
        </p:nvSpPr>
        <p:spPr>
          <a:xfrm>
            <a:off x="4811025" y="1736724"/>
            <a:ext cx="4023300" cy="19203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69" name="Google Shape;269;p51"/>
          <p:cNvSpPr txBox="1"/>
          <p:nvPr>
            <p:ph idx="3" type="body"/>
          </p:nvPr>
        </p:nvSpPr>
        <p:spPr>
          <a:xfrm>
            <a:off x="658523" y="1736725"/>
            <a:ext cx="4023300" cy="40143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70" name="Google Shape;270;p51"/>
          <p:cNvSpPr txBox="1"/>
          <p:nvPr>
            <p:ph idx="4" type="body"/>
          </p:nvPr>
        </p:nvSpPr>
        <p:spPr>
          <a:xfrm>
            <a:off x="4811025" y="3811928"/>
            <a:ext cx="4023300" cy="19203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271" name="Google Shape;271;p51"/>
          <p:cNvPicPr preferRelativeResize="0"/>
          <p:nvPr/>
        </p:nvPicPr>
        <p:blipFill rotWithShape="1">
          <a:blip r:embed="rId2">
            <a:alphaModFix/>
          </a:blip>
          <a:srcRect b="0" l="0" r="0" t="0"/>
          <a:stretch/>
        </p:blipFill>
        <p:spPr>
          <a:xfrm>
            <a:off x="786384" y="1435608"/>
            <a:ext cx="1371719" cy="73158"/>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Four Content">
  <p:cSld name="NEW Four Content">
    <p:spTree>
      <p:nvGrpSpPr>
        <p:cNvPr id="272" name="Shape 272"/>
        <p:cNvGrpSpPr/>
        <p:nvPr/>
      </p:nvGrpSpPr>
      <p:grpSpPr>
        <a:xfrm>
          <a:off x="0" y="0"/>
          <a:ext cx="0" cy="0"/>
          <a:chOff x="0" y="0"/>
          <a:chExt cx="0" cy="0"/>
        </a:xfrm>
      </p:grpSpPr>
      <p:sp>
        <p:nvSpPr>
          <p:cNvPr id="273" name="Google Shape;273;p5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600"/>
              </a:spcBef>
              <a:spcAft>
                <a:spcPts val="0"/>
              </a:spcAft>
              <a:buClr>
                <a:schemeClr val="dk1"/>
              </a:buClr>
              <a:buSzPts val="3000"/>
              <a:buNone/>
              <a:defRPr b="0" i="0" sz="3000" cap="none">
                <a:solidFill>
                  <a:schemeClr val="dk1"/>
                </a:solidFill>
                <a:latin typeface="Encode Sans Black"/>
                <a:ea typeface="Encode Sans Black"/>
                <a:cs typeface="Encode Sans Black"/>
                <a:sym typeface="Encode Sans Black"/>
              </a:defRPr>
            </a:lvl1pPr>
            <a:lvl2pPr indent="-228600" lvl="1" marL="914400" rtl="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indent="-228600" lvl="2" marL="1371600" rtl="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indent="-228600" lvl="3" marL="18288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indent="-228600" lvl="4" marL="2286000" rtl="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74" name="Google Shape;274;p52"/>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75" name="Google Shape;275;p52"/>
          <p:cNvSpPr txBox="1"/>
          <p:nvPr>
            <p:ph idx="2" type="body"/>
          </p:nvPr>
        </p:nvSpPr>
        <p:spPr>
          <a:xfrm>
            <a:off x="4811025" y="1736725"/>
            <a:ext cx="4023300" cy="2011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76" name="Google Shape;276;p52"/>
          <p:cNvSpPr txBox="1"/>
          <p:nvPr>
            <p:ph idx="3" type="body"/>
          </p:nvPr>
        </p:nvSpPr>
        <p:spPr>
          <a:xfrm>
            <a:off x="658523" y="1736725"/>
            <a:ext cx="4023300" cy="2011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77" name="Google Shape;277;p52"/>
          <p:cNvSpPr txBox="1"/>
          <p:nvPr>
            <p:ph idx="4" type="body"/>
          </p:nvPr>
        </p:nvSpPr>
        <p:spPr>
          <a:xfrm>
            <a:off x="658523" y="3871750"/>
            <a:ext cx="4023300" cy="2011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78" name="Google Shape;278;p52"/>
          <p:cNvSpPr txBox="1"/>
          <p:nvPr>
            <p:ph idx="5" type="body"/>
          </p:nvPr>
        </p:nvSpPr>
        <p:spPr>
          <a:xfrm>
            <a:off x="4811025" y="3855164"/>
            <a:ext cx="4023300" cy="2011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279" name="Google Shape;279;p52"/>
          <p:cNvPicPr preferRelativeResize="0"/>
          <p:nvPr/>
        </p:nvPicPr>
        <p:blipFill rotWithShape="1">
          <a:blip r:embed="rId2">
            <a:alphaModFix/>
          </a:blip>
          <a:srcRect b="0" l="0" r="0" t="0"/>
          <a:stretch/>
        </p:blipFill>
        <p:spPr>
          <a:xfrm>
            <a:off x="786384" y="1435608"/>
            <a:ext cx="1371719" cy="73158"/>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Content with Caption" type="objTx">
  <p:cSld name="OBJECT_WITH_CAPTION_TEXT">
    <p:spTree>
      <p:nvGrpSpPr>
        <p:cNvPr id="280" name="Shape 280"/>
        <p:cNvGrpSpPr/>
        <p:nvPr/>
      </p:nvGrpSpPr>
      <p:grpSpPr>
        <a:xfrm>
          <a:off x="0" y="0"/>
          <a:ext cx="0" cy="0"/>
          <a:chOff x="0" y="0"/>
          <a:chExt cx="0" cy="0"/>
        </a:xfrm>
      </p:grpSpPr>
      <p:sp>
        <p:nvSpPr>
          <p:cNvPr id="281" name="Google Shape;281;p53"/>
          <p:cNvSpPr txBox="1"/>
          <p:nvPr>
            <p:ph type="title"/>
          </p:nvPr>
        </p:nvSpPr>
        <p:spPr>
          <a:xfrm>
            <a:off x="676656" y="374904"/>
            <a:ext cx="2949300" cy="15546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2"/>
              </a:buClr>
              <a:buSzPts val="3000"/>
              <a:buFont typeface="Encode Sans Black"/>
              <a:buNone/>
              <a:defRPr sz="3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2" name="Google Shape;282;p53"/>
          <p:cNvSpPr txBox="1"/>
          <p:nvPr>
            <p:ph idx="1" type="body"/>
          </p:nvPr>
        </p:nvSpPr>
        <p:spPr>
          <a:xfrm>
            <a:off x="3887391" y="987426"/>
            <a:ext cx="4629300" cy="48735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2"/>
              </a:buClr>
              <a:buSzPts val="1800"/>
              <a:buChar char="•"/>
              <a:defRPr/>
            </a:lvl1pPr>
            <a:lvl2pPr indent="-342900" lvl="1" marL="914400" rtl="0" algn="l">
              <a:spcBef>
                <a:spcPts val="360"/>
              </a:spcBef>
              <a:spcAft>
                <a:spcPts val="0"/>
              </a:spcAft>
              <a:buClr>
                <a:schemeClr val="dk2"/>
              </a:buClr>
              <a:buSzPts val="18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83" name="Google Shape;283;p53"/>
          <p:cNvSpPr txBox="1"/>
          <p:nvPr>
            <p:ph idx="2" type="body"/>
          </p:nvPr>
        </p:nvSpPr>
        <p:spPr>
          <a:xfrm>
            <a:off x="840000" y="2238998"/>
            <a:ext cx="2739000" cy="3630000"/>
          </a:xfrm>
          <a:prstGeom prst="rect">
            <a:avLst/>
          </a:prstGeom>
          <a:noFill/>
          <a:ln>
            <a:noFill/>
          </a:ln>
        </p:spPr>
        <p:txBody>
          <a:bodyPr anchorCtr="0" anchor="t" bIns="45700" lIns="91425" spcFirstLastPara="1" rIns="91425" wrap="square" tIns="45700">
            <a:noAutofit/>
          </a:bodyPr>
          <a:lstStyle>
            <a:lvl1pPr indent="-228600" lvl="0" marL="457200" rtl="0" algn="l">
              <a:spcBef>
                <a:spcPts val="480"/>
              </a:spcBef>
              <a:spcAft>
                <a:spcPts val="0"/>
              </a:spcAft>
              <a:buClr>
                <a:schemeClr val="dk2"/>
              </a:buClr>
              <a:buSzPts val="2400"/>
              <a:buNone/>
              <a:defRPr cap="none">
                <a:latin typeface="Arial"/>
                <a:ea typeface="Arial"/>
                <a:cs typeface="Arial"/>
                <a:sym typeface="Arial"/>
              </a:defRPr>
            </a:lvl1pPr>
            <a:lvl2pPr indent="-228600" lvl="1" marL="914400" rtl="0" algn="l">
              <a:spcBef>
                <a:spcPts val="210"/>
              </a:spcBef>
              <a:spcAft>
                <a:spcPts val="0"/>
              </a:spcAft>
              <a:buClr>
                <a:schemeClr val="dk2"/>
              </a:buClr>
              <a:buSzPts val="1050"/>
              <a:buNone/>
              <a:defRPr sz="1050"/>
            </a:lvl2pPr>
            <a:lvl3pPr indent="-228600" lvl="2" marL="1371600" rtl="0" algn="l">
              <a:spcBef>
                <a:spcPts val="180"/>
              </a:spcBef>
              <a:spcAft>
                <a:spcPts val="0"/>
              </a:spcAft>
              <a:buClr>
                <a:schemeClr val="dk2"/>
              </a:buClr>
              <a:buSzPts val="900"/>
              <a:buNone/>
              <a:defRPr sz="900"/>
            </a:lvl3pPr>
            <a:lvl4pPr indent="-228600" lvl="3" marL="1828800" rtl="0" algn="l">
              <a:spcBef>
                <a:spcPts val="150"/>
              </a:spcBef>
              <a:spcAft>
                <a:spcPts val="0"/>
              </a:spcAft>
              <a:buClr>
                <a:schemeClr val="dk2"/>
              </a:buClr>
              <a:buSzPts val="750"/>
              <a:buNone/>
              <a:defRPr sz="750"/>
            </a:lvl4pPr>
            <a:lvl5pPr indent="-228600" lvl="4" marL="2286000" rtl="0" algn="l">
              <a:spcBef>
                <a:spcPts val="150"/>
              </a:spcBef>
              <a:spcAft>
                <a:spcPts val="0"/>
              </a:spcAft>
              <a:buClr>
                <a:schemeClr val="dk2"/>
              </a:buClr>
              <a:buSzPts val="750"/>
              <a:buNone/>
              <a:defRPr sz="750"/>
            </a:lvl5pPr>
            <a:lvl6pPr indent="-228600" lvl="5" marL="2743200" rtl="0" algn="l">
              <a:spcBef>
                <a:spcPts val="150"/>
              </a:spcBef>
              <a:spcAft>
                <a:spcPts val="0"/>
              </a:spcAft>
              <a:buClr>
                <a:schemeClr val="dk1"/>
              </a:buClr>
              <a:buSzPts val="750"/>
              <a:buNone/>
              <a:defRPr sz="750"/>
            </a:lvl6pPr>
            <a:lvl7pPr indent="-228600" lvl="6" marL="3200400" rtl="0" algn="l">
              <a:spcBef>
                <a:spcPts val="150"/>
              </a:spcBef>
              <a:spcAft>
                <a:spcPts val="0"/>
              </a:spcAft>
              <a:buClr>
                <a:schemeClr val="dk1"/>
              </a:buClr>
              <a:buSzPts val="750"/>
              <a:buNone/>
              <a:defRPr sz="750"/>
            </a:lvl7pPr>
            <a:lvl8pPr indent="-228600" lvl="7" marL="3657600" rtl="0" algn="l">
              <a:spcBef>
                <a:spcPts val="150"/>
              </a:spcBef>
              <a:spcAft>
                <a:spcPts val="0"/>
              </a:spcAft>
              <a:buClr>
                <a:schemeClr val="dk1"/>
              </a:buClr>
              <a:buSzPts val="750"/>
              <a:buNone/>
              <a:defRPr sz="750"/>
            </a:lvl8pPr>
            <a:lvl9pPr indent="-228600" lvl="8" marL="4114800" rtl="0" algn="l">
              <a:spcBef>
                <a:spcPts val="150"/>
              </a:spcBef>
              <a:spcAft>
                <a:spcPts val="0"/>
              </a:spcAft>
              <a:buClr>
                <a:schemeClr val="dk1"/>
              </a:buClr>
              <a:buSzPts val="750"/>
              <a:buNone/>
              <a:defRPr sz="750"/>
            </a:lvl9pPr>
          </a:lstStyle>
          <a:p/>
        </p:txBody>
      </p:sp>
      <p:sp>
        <p:nvSpPr>
          <p:cNvPr id="284" name="Google Shape;284;p53"/>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285" name="Google Shape;285;p53"/>
          <p:cNvPicPr preferRelativeResize="0"/>
          <p:nvPr/>
        </p:nvPicPr>
        <p:blipFill rotWithShape="1">
          <a:blip r:embed="rId2">
            <a:alphaModFix/>
          </a:blip>
          <a:srcRect b="0" l="0" r="0" t="0"/>
          <a:stretch/>
        </p:blipFill>
        <p:spPr>
          <a:xfrm>
            <a:off x="841248" y="2057400"/>
            <a:ext cx="1371719" cy="73158"/>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Blank" type="blank">
  <p:cSld name="BLANK">
    <p:spTree>
      <p:nvGrpSpPr>
        <p:cNvPr id="286" name="Shape 286"/>
        <p:cNvGrpSpPr/>
        <p:nvPr/>
      </p:nvGrpSpPr>
      <p:grpSpPr>
        <a:xfrm>
          <a:off x="0" y="0"/>
          <a:ext cx="0" cy="0"/>
          <a:chOff x="0" y="0"/>
          <a:chExt cx="0" cy="0"/>
        </a:xfrm>
      </p:grpSpPr>
      <p:sp>
        <p:nvSpPr>
          <p:cNvPr id="287" name="Google Shape;287;p54"/>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LastSlide">
  <p:cSld name="NEW LastSlide">
    <p:spTree>
      <p:nvGrpSpPr>
        <p:cNvPr id="288" name="Shape 288"/>
        <p:cNvGrpSpPr/>
        <p:nvPr/>
      </p:nvGrpSpPr>
      <p:grpSpPr>
        <a:xfrm>
          <a:off x="0" y="0"/>
          <a:ext cx="0" cy="0"/>
          <a:chOff x="0" y="0"/>
          <a:chExt cx="0" cy="0"/>
        </a:xfrm>
      </p:grpSpPr>
      <p:sp>
        <p:nvSpPr>
          <p:cNvPr id="289" name="Google Shape;289;p55"/>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90" name="Google Shape;290;p55"/>
          <p:cNvSpPr txBox="1"/>
          <p:nvPr>
            <p:ph idx="1" type="body"/>
          </p:nvPr>
        </p:nvSpPr>
        <p:spPr>
          <a:xfrm>
            <a:off x="564022" y="803304"/>
            <a:ext cx="8204100" cy="4862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2"/>
              </a:buClr>
              <a:buSzPts val="2400"/>
              <a:buFont typeface="Arial"/>
              <a:buChar char="•"/>
              <a:defRPr/>
            </a:lvl1pPr>
            <a:lvl2pPr indent="-355600" lvl="1" marL="914400" rtl="0" algn="l">
              <a:spcBef>
                <a:spcPts val="400"/>
              </a:spcBef>
              <a:spcAft>
                <a:spcPts val="0"/>
              </a:spcAft>
              <a:buClr>
                <a:schemeClr val="dk2"/>
              </a:buClr>
              <a:buSzPts val="2000"/>
              <a:buChar char="–"/>
              <a:defRPr/>
            </a:lvl2pPr>
            <a:lvl3pPr indent="-342900" lvl="2" marL="1371600" rtl="0" algn="l">
              <a:spcBef>
                <a:spcPts val="360"/>
              </a:spcBef>
              <a:spcAft>
                <a:spcPts val="0"/>
              </a:spcAft>
              <a:buClr>
                <a:schemeClr val="dk2"/>
              </a:buClr>
              <a:buSzPts val="1800"/>
              <a:buChar char="•"/>
              <a:defRPr/>
            </a:lvl3pPr>
            <a:lvl4pPr indent="-342900" lvl="3" marL="1828800" rtl="0" algn="l">
              <a:spcBef>
                <a:spcPts val="360"/>
              </a:spcBef>
              <a:spcAft>
                <a:spcPts val="0"/>
              </a:spcAft>
              <a:buClr>
                <a:schemeClr val="dk2"/>
              </a:buClr>
              <a:buSzPts val="1800"/>
              <a:buChar char="–"/>
              <a:defRPr/>
            </a:lvl4pPr>
            <a:lvl5pPr indent="-342900" lvl="4" marL="2286000" rtl="0" algn="l">
              <a:spcBef>
                <a:spcPts val="360"/>
              </a:spcBef>
              <a:spcAft>
                <a:spcPts val="0"/>
              </a:spcAft>
              <a:buClr>
                <a:schemeClr val="dk2"/>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97" name="Shape 297"/>
        <p:cNvGrpSpPr/>
        <p:nvPr/>
      </p:nvGrpSpPr>
      <p:grpSpPr>
        <a:xfrm>
          <a:off x="0" y="0"/>
          <a:ext cx="0" cy="0"/>
          <a:chOff x="0" y="0"/>
          <a:chExt cx="0" cy="0"/>
        </a:xfrm>
      </p:grpSpPr>
      <p:sp>
        <p:nvSpPr>
          <p:cNvPr id="298" name="Google Shape;298;p5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9" name="Google Shape;299;p5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lt1"/>
              </a:buClr>
              <a:buSzPts val="1800"/>
              <a:buChar char="•"/>
              <a:defRPr/>
            </a:lvl1pPr>
            <a:lvl2pPr indent="-342900" lvl="1" marL="914400" rtl="0" algn="l">
              <a:lnSpc>
                <a:spcPct val="90000"/>
              </a:lnSpc>
              <a:spcBef>
                <a:spcPts val="500"/>
              </a:spcBef>
              <a:spcAft>
                <a:spcPts val="0"/>
              </a:spcAft>
              <a:buClr>
                <a:schemeClr val="lt1"/>
              </a:buClr>
              <a:buSzPts val="1800"/>
              <a:buChar char="•"/>
              <a:defRPr/>
            </a:lvl2pPr>
            <a:lvl3pPr indent="-342900" lvl="2" marL="1371600" rtl="0" algn="l">
              <a:lnSpc>
                <a:spcPct val="90000"/>
              </a:lnSpc>
              <a:spcBef>
                <a:spcPts val="500"/>
              </a:spcBef>
              <a:spcAft>
                <a:spcPts val="0"/>
              </a:spcAft>
              <a:buClr>
                <a:schemeClr val="lt1"/>
              </a:buClr>
              <a:buSzPts val="1800"/>
              <a:buChar char="•"/>
              <a:defRPr/>
            </a:lvl3pPr>
            <a:lvl4pPr indent="-342900" lvl="3" marL="1828800" rtl="0" algn="l">
              <a:lnSpc>
                <a:spcPct val="90000"/>
              </a:lnSpc>
              <a:spcBef>
                <a:spcPts val="500"/>
              </a:spcBef>
              <a:spcAft>
                <a:spcPts val="0"/>
              </a:spcAft>
              <a:buClr>
                <a:schemeClr val="lt1"/>
              </a:buClr>
              <a:buSzPts val="1800"/>
              <a:buChar char="•"/>
              <a:defRPr/>
            </a:lvl4pPr>
            <a:lvl5pPr indent="-342900" lvl="4" marL="2286000" rtl="0" algn="l">
              <a:lnSpc>
                <a:spcPct val="90000"/>
              </a:lnSpc>
              <a:spcBef>
                <a:spcPts val="500"/>
              </a:spcBef>
              <a:spcAft>
                <a:spcPts val="0"/>
              </a:spcAft>
              <a:buClr>
                <a:schemeClr val="lt1"/>
              </a:buClr>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300" name="Google Shape;300;p57"/>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1" name="Google Shape;301;p5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2" name="Google Shape;302;p57"/>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304" name="Shape 304"/>
        <p:cNvGrpSpPr/>
        <p:nvPr/>
      </p:nvGrpSpPr>
      <p:grpSpPr>
        <a:xfrm>
          <a:off x="0" y="0"/>
          <a:ext cx="0" cy="0"/>
          <a:chOff x="0" y="0"/>
          <a:chExt cx="0" cy="0"/>
        </a:xfrm>
      </p:grpSpPr>
      <p:sp>
        <p:nvSpPr>
          <p:cNvPr id="305" name="Google Shape;305;p59"/>
          <p:cNvSpPr txBox="1"/>
          <p:nvPr>
            <p:ph idx="1" type="body"/>
          </p:nvPr>
        </p:nvSpPr>
        <p:spPr>
          <a:xfrm>
            <a:off x="671757" y="11671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306" name="Google Shape;306;p59"/>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307" name="Google Shape;307;p59"/>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308" name="Google Shape;308;p59"/>
          <p:cNvPicPr preferRelativeResize="0"/>
          <p:nvPr/>
        </p:nvPicPr>
        <p:blipFill rotWithShape="1">
          <a:blip r:embed="rId4">
            <a:alphaModFix/>
          </a:blip>
          <a:srcRect b="0" l="0" r="0" t="0"/>
          <a:stretch/>
        </p:blipFill>
        <p:spPr>
          <a:xfrm>
            <a:off x="813587" y="4006085"/>
            <a:ext cx="2264489" cy="112762"/>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p:cSld name="Header + Content">
    <p:spTree>
      <p:nvGrpSpPr>
        <p:cNvPr id="309" name="Shape 309"/>
        <p:cNvGrpSpPr/>
        <p:nvPr/>
      </p:nvGrpSpPr>
      <p:grpSpPr>
        <a:xfrm>
          <a:off x="0" y="0"/>
          <a:ext cx="0" cy="0"/>
          <a:chOff x="0" y="0"/>
          <a:chExt cx="0" cy="0"/>
        </a:xfrm>
      </p:grpSpPr>
      <p:sp>
        <p:nvSpPr>
          <p:cNvPr id="310" name="Google Shape;310;p60"/>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1" name="Google Shape;311;p60"/>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312" name="Google Shape;312;p60"/>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313" name="Google Shape;313;p60"/>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Subheader + Content">
  <p:cSld name="Header + Subheader + Content">
    <p:spTree>
      <p:nvGrpSpPr>
        <p:cNvPr id="314" name="Shape 314"/>
        <p:cNvGrpSpPr/>
        <p:nvPr/>
      </p:nvGrpSpPr>
      <p:grpSpPr>
        <a:xfrm>
          <a:off x="0" y="0"/>
          <a:ext cx="0" cy="0"/>
          <a:chOff x="0" y="0"/>
          <a:chExt cx="0" cy="0"/>
        </a:xfrm>
      </p:grpSpPr>
      <p:sp>
        <p:nvSpPr>
          <p:cNvPr id="315" name="Google Shape;315;p61"/>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6" name="Google Shape;316;p61"/>
          <p:cNvSpPr txBox="1"/>
          <p:nvPr>
            <p:ph idx="2" type="body"/>
          </p:nvPr>
        </p:nvSpPr>
        <p:spPr>
          <a:xfrm>
            <a:off x="659305"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7" name="Google Shape;317;p61"/>
          <p:cNvSpPr txBox="1"/>
          <p:nvPr>
            <p:ph idx="3" type="body"/>
          </p:nvPr>
        </p:nvSpPr>
        <p:spPr>
          <a:xfrm>
            <a:off x="671757" y="1730667"/>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318" name="Google Shape;318;p61"/>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319" name="Google Shape;319;p61"/>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Graphic">
  <p:cSld name="Header + Graphic">
    <p:spTree>
      <p:nvGrpSpPr>
        <p:cNvPr id="320" name="Shape 320"/>
        <p:cNvGrpSpPr/>
        <p:nvPr/>
      </p:nvGrpSpPr>
      <p:grpSpPr>
        <a:xfrm>
          <a:off x="0" y="0"/>
          <a:ext cx="0" cy="0"/>
          <a:chOff x="0" y="0"/>
          <a:chExt cx="0" cy="0"/>
        </a:xfrm>
      </p:grpSpPr>
      <p:sp>
        <p:nvSpPr>
          <p:cNvPr id="321" name="Google Shape;321;p62"/>
          <p:cNvSpPr/>
          <p:nvPr>
            <p:ph idx="2" type="chart"/>
          </p:nvPr>
        </p:nvSpPr>
        <p:spPr>
          <a:xfrm>
            <a:off x="766763" y="1736725"/>
            <a:ext cx="8021700" cy="4432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indent="-107950" lvl="1" marL="74295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2" name="Google Shape;322;p62"/>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323" name="Google Shape;323;p62"/>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324" name="Google Shape;324;p62"/>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25" name="Shape 325"/>
        <p:cNvGrpSpPr/>
        <p:nvPr/>
      </p:nvGrpSpPr>
      <p:grpSpPr>
        <a:xfrm>
          <a:off x="0" y="0"/>
          <a:ext cx="0" cy="0"/>
          <a:chOff x="0" y="0"/>
          <a:chExt cx="0" cy="0"/>
        </a:xfrm>
      </p:grpSpPr>
      <p:sp>
        <p:nvSpPr>
          <p:cNvPr id="326" name="Google Shape;326;p63"/>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327" name="Google Shape;327;p63"/>
          <p:cNvSpPr txBox="1"/>
          <p:nvPr>
            <p:ph idx="1" type="subTitle"/>
          </p:nvPr>
        </p:nvSpPr>
        <p:spPr>
          <a:xfrm>
            <a:off x="311700" y="3778833"/>
            <a:ext cx="8520600" cy="10569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28" name="Google Shape;328;p6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29" name="Shape 329"/>
        <p:cNvGrpSpPr/>
        <p:nvPr/>
      </p:nvGrpSpPr>
      <p:grpSpPr>
        <a:xfrm>
          <a:off x="0" y="0"/>
          <a:ext cx="0" cy="0"/>
          <a:chOff x="0" y="0"/>
          <a:chExt cx="0" cy="0"/>
        </a:xfrm>
      </p:grpSpPr>
      <p:sp>
        <p:nvSpPr>
          <p:cNvPr id="330" name="Google Shape;330;p64"/>
          <p:cNvSpPr txBox="1"/>
          <p:nvPr>
            <p:ph type="title"/>
          </p:nvPr>
        </p:nvSpPr>
        <p:spPr>
          <a:xfrm>
            <a:off x="311700" y="593367"/>
            <a:ext cx="8520600" cy="763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31" name="Google Shape;331;p64"/>
          <p:cNvSpPr txBox="1"/>
          <p:nvPr>
            <p:ph idx="1" type="body"/>
          </p:nvPr>
        </p:nvSpPr>
        <p:spPr>
          <a:xfrm>
            <a:off x="311700" y="1536633"/>
            <a:ext cx="8520600" cy="45552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32" name="Google Shape;332;p6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39" name="Shape 339"/>
        <p:cNvGrpSpPr/>
        <p:nvPr/>
      </p:nvGrpSpPr>
      <p:grpSpPr>
        <a:xfrm>
          <a:off x="0" y="0"/>
          <a:ext cx="0" cy="0"/>
          <a:chOff x="0" y="0"/>
          <a:chExt cx="0" cy="0"/>
        </a:xfrm>
      </p:grpSpPr>
      <p:sp>
        <p:nvSpPr>
          <p:cNvPr id="340" name="Google Shape;340;p66"/>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41" name="Google Shape;341;p6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342" name="Google Shape;342;p6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43" name="Google Shape;343;p6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44" name="Google Shape;344;p6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45" name="Shape 345"/>
        <p:cNvGrpSpPr/>
        <p:nvPr/>
      </p:nvGrpSpPr>
      <p:grpSpPr>
        <a:xfrm>
          <a:off x="0" y="0"/>
          <a:ext cx="0" cy="0"/>
          <a:chOff x="0" y="0"/>
          <a:chExt cx="0" cy="0"/>
        </a:xfrm>
      </p:grpSpPr>
      <p:sp>
        <p:nvSpPr>
          <p:cNvPr id="346" name="Google Shape;346;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47" name="Google Shape;347;p6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48" name="Google Shape;348;p6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49" name="Google Shape;349;p6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0" name="Google Shape;350;p6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51" name="Shape 351"/>
        <p:cNvGrpSpPr/>
        <p:nvPr/>
      </p:nvGrpSpPr>
      <p:grpSpPr>
        <a:xfrm>
          <a:off x="0" y="0"/>
          <a:ext cx="0" cy="0"/>
          <a:chOff x="0" y="0"/>
          <a:chExt cx="0" cy="0"/>
        </a:xfrm>
      </p:grpSpPr>
      <p:sp>
        <p:nvSpPr>
          <p:cNvPr id="352" name="Google Shape;352;p68"/>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3" name="Google Shape;353;p68"/>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354" name="Google Shape;354;p6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5" name="Google Shape;355;p6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6" name="Google Shape;356;p6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57" name="Shape 357"/>
        <p:cNvGrpSpPr/>
        <p:nvPr/>
      </p:nvGrpSpPr>
      <p:grpSpPr>
        <a:xfrm>
          <a:off x="0" y="0"/>
          <a:ext cx="0" cy="0"/>
          <a:chOff x="0" y="0"/>
          <a:chExt cx="0" cy="0"/>
        </a:xfrm>
      </p:grpSpPr>
      <p:sp>
        <p:nvSpPr>
          <p:cNvPr id="358" name="Google Shape;358;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9" name="Google Shape;359;p69"/>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360" name="Google Shape;360;p69"/>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361" name="Google Shape;361;p6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2" name="Google Shape;362;p6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3" name="Google Shape;363;p6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4" name="Shape 364"/>
        <p:cNvGrpSpPr/>
        <p:nvPr/>
      </p:nvGrpSpPr>
      <p:grpSpPr>
        <a:xfrm>
          <a:off x="0" y="0"/>
          <a:ext cx="0" cy="0"/>
          <a:chOff x="0" y="0"/>
          <a:chExt cx="0" cy="0"/>
        </a:xfrm>
      </p:grpSpPr>
      <p:sp>
        <p:nvSpPr>
          <p:cNvPr id="365" name="Google Shape;365;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6" name="Google Shape;366;p70"/>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367" name="Google Shape;367;p70"/>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368" name="Google Shape;368;p70"/>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369" name="Google Shape;369;p70"/>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370" name="Google Shape;370;p7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71" name="Google Shape;371;p7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72" name="Google Shape;372;p7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73" name="Shape 373"/>
        <p:cNvGrpSpPr/>
        <p:nvPr/>
      </p:nvGrpSpPr>
      <p:grpSpPr>
        <a:xfrm>
          <a:off x="0" y="0"/>
          <a:ext cx="0" cy="0"/>
          <a:chOff x="0" y="0"/>
          <a:chExt cx="0" cy="0"/>
        </a:xfrm>
      </p:grpSpPr>
      <p:sp>
        <p:nvSpPr>
          <p:cNvPr id="374" name="Google Shape;374;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5" name="Google Shape;375;p7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76" name="Google Shape;376;p7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77" name="Google Shape;377;p7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78" name="Shape 378"/>
        <p:cNvGrpSpPr/>
        <p:nvPr/>
      </p:nvGrpSpPr>
      <p:grpSpPr>
        <a:xfrm>
          <a:off x="0" y="0"/>
          <a:ext cx="0" cy="0"/>
          <a:chOff x="0" y="0"/>
          <a:chExt cx="0" cy="0"/>
        </a:xfrm>
      </p:grpSpPr>
      <p:sp>
        <p:nvSpPr>
          <p:cNvPr id="379" name="Google Shape;379;p7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0" name="Google Shape;380;p7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1" name="Google Shape;381;p7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82" name="Shape 382"/>
        <p:cNvGrpSpPr/>
        <p:nvPr/>
      </p:nvGrpSpPr>
      <p:grpSpPr>
        <a:xfrm>
          <a:off x="0" y="0"/>
          <a:ext cx="0" cy="0"/>
          <a:chOff x="0" y="0"/>
          <a:chExt cx="0" cy="0"/>
        </a:xfrm>
      </p:grpSpPr>
      <p:sp>
        <p:nvSpPr>
          <p:cNvPr id="383" name="Google Shape;383;p73"/>
          <p:cNvSpPr txBox="1"/>
          <p:nvPr>
            <p:ph type="title"/>
          </p:nvPr>
        </p:nvSpPr>
        <p:spPr>
          <a:xfrm>
            <a:off x="457200" y="273050"/>
            <a:ext cx="3008400" cy="11619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4" name="Google Shape;384;p73"/>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385" name="Google Shape;385;p73"/>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386" name="Google Shape;386;p7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7" name="Google Shape;387;p7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8" name="Google Shape;388;p7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89" name="Shape 389"/>
        <p:cNvGrpSpPr/>
        <p:nvPr/>
      </p:nvGrpSpPr>
      <p:grpSpPr>
        <a:xfrm>
          <a:off x="0" y="0"/>
          <a:ext cx="0" cy="0"/>
          <a:chOff x="0" y="0"/>
          <a:chExt cx="0" cy="0"/>
        </a:xfrm>
      </p:grpSpPr>
      <p:sp>
        <p:nvSpPr>
          <p:cNvPr id="390" name="Google Shape;390;p74"/>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1" name="Google Shape;391;p74"/>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92" name="Google Shape;392;p74"/>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393" name="Google Shape;393;p7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4" name="Google Shape;394;p7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5" name="Google Shape;395;p7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396" name="Shape 396"/>
        <p:cNvGrpSpPr/>
        <p:nvPr/>
      </p:nvGrpSpPr>
      <p:grpSpPr>
        <a:xfrm>
          <a:off x="0" y="0"/>
          <a:ext cx="0" cy="0"/>
          <a:chOff x="0" y="0"/>
          <a:chExt cx="0" cy="0"/>
        </a:xfrm>
      </p:grpSpPr>
      <p:sp>
        <p:nvSpPr>
          <p:cNvPr id="397" name="Google Shape;397;p7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8" name="Google Shape;398;p75"/>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99" name="Google Shape;399;p7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0" name="Google Shape;400;p7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1" name="Google Shape;401;p7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402" name="Shape 402"/>
        <p:cNvGrpSpPr/>
        <p:nvPr/>
      </p:nvGrpSpPr>
      <p:grpSpPr>
        <a:xfrm>
          <a:off x="0" y="0"/>
          <a:ext cx="0" cy="0"/>
          <a:chOff x="0" y="0"/>
          <a:chExt cx="0" cy="0"/>
        </a:xfrm>
      </p:grpSpPr>
      <p:sp>
        <p:nvSpPr>
          <p:cNvPr id="403" name="Google Shape;403;p76"/>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4" name="Google Shape;404;p76"/>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05" name="Google Shape;405;p7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6" name="Google Shape;406;p7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7" name="Google Shape;407;p7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bg>
      <p:bgPr>
        <a:solidFill>
          <a:srgbClr val="4B2E83"/>
        </a:solidFill>
      </p:bgPr>
    </p:bg>
    <p:spTree>
      <p:nvGrpSpPr>
        <p:cNvPr id="409" name="Shape 409"/>
        <p:cNvGrpSpPr/>
        <p:nvPr/>
      </p:nvGrpSpPr>
      <p:grpSpPr>
        <a:xfrm>
          <a:off x="0" y="0"/>
          <a:ext cx="0" cy="0"/>
          <a:chOff x="0" y="0"/>
          <a:chExt cx="0" cy="0"/>
        </a:xfrm>
      </p:grpSpPr>
      <p:pic>
        <p:nvPicPr>
          <p:cNvPr descr="UW_W Logo_White.png" id="410" name="Google Shape;410;p78"/>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411" name="Google Shape;411;p78"/>
          <p:cNvPicPr preferRelativeResize="0"/>
          <p:nvPr/>
        </p:nvPicPr>
        <p:blipFill rotWithShape="1">
          <a:blip r:embed="rId3">
            <a:alphaModFix/>
          </a:blip>
          <a:srcRect b="0" l="0" r="0" t="0"/>
          <a:stretch/>
        </p:blipFill>
        <p:spPr>
          <a:xfrm>
            <a:off x="677334" y="6354234"/>
            <a:ext cx="2540002" cy="266700"/>
          </a:xfrm>
          <a:prstGeom prst="rect">
            <a:avLst/>
          </a:prstGeom>
          <a:noFill/>
          <a:ln>
            <a:noFill/>
          </a:ln>
        </p:spPr>
      </p:pic>
      <p:sp>
        <p:nvSpPr>
          <p:cNvPr id="412" name="Google Shape;412;p78"/>
          <p:cNvSpPr txBox="1"/>
          <p:nvPr>
            <p:ph idx="1" type="body"/>
          </p:nvPr>
        </p:nvSpPr>
        <p:spPr>
          <a:xfrm>
            <a:off x="671757" y="1179824"/>
            <a:ext cx="6972300" cy="2641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413" name="Google Shape;413;p78"/>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Subheader + Content">
  <p:cSld name="Header + Subheader + Content">
    <p:spTree>
      <p:nvGrpSpPr>
        <p:cNvPr id="414" name="Shape 414"/>
        <p:cNvGrpSpPr/>
        <p:nvPr/>
      </p:nvGrpSpPr>
      <p:grpSpPr>
        <a:xfrm>
          <a:off x="0" y="0"/>
          <a:ext cx="0" cy="0"/>
          <a:chOff x="0" y="0"/>
          <a:chExt cx="0" cy="0"/>
        </a:xfrm>
      </p:grpSpPr>
      <p:sp>
        <p:nvSpPr>
          <p:cNvPr id="415" name="Google Shape;415;p7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416" name="Google Shape;416;p79"/>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417" name="Google Shape;417;p79"/>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418" name="Google Shape;418;p79"/>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pic>
        <p:nvPicPr>
          <p:cNvPr descr="Bar_RtAngle_7502_RGB.png" id="419" name="Google Shape;419;p79"/>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p:cSld name="Header + Content">
    <p:bg>
      <p:bgPr>
        <a:solidFill>
          <a:srgbClr val="4B2E83"/>
        </a:solidFill>
      </p:bgPr>
    </p:bg>
    <p:spTree>
      <p:nvGrpSpPr>
        <p:cNvPr id="420" name="Shape 420"/>
        <p:cNvGrpSpPr/>
        <p:nvPr/>
      </p:nvGrpSpPr>
      <p:grpSpPr>
        <a:xfrm>
          <a:off x="0" y="0"/>
          <a:ext cx="0" cy="0"/>
          <a:chOff x="0" y="0"/>
          <a:chExt cx="0" cy="0"/>
        </a:xfrm>
      </p:grpSpPr>
      <p:pic>
        <p:nvPicPr>
          <p:cNvPr descr="UW_W Logo_White.png" id="421" name="Google Shape;421;p80"/>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422" name="Google Shape;422;p80"/>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423" name="Google Shape;423;p80"/>
          <p:cNvSpPr txBox="1"/>
          <p:nvPr>
            <p:ph idx="2"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424" name="Google Shape;424;p80"/>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Graphic">
  <p:cSld name="Header + Graphic">
    <p:bg>
      <p:bgPr>
        <a:solidFill>
          <a:srgbClr val="4B2E83"/>
        </a:solidFill>
      </p:bgPr>
    </p:bg>
    <p:spTree>
      <p:nvGrpSpPr>
        <p:cNvPr id="425" name="Shape 425"/>
        <p:cNvGrpSpPr/>
        <p:nvPr/>
      </p:nvGrpSpPr>
      <p:grpSpPr>
        <a:xfrm>
          <a:off x="0" y="0"/>
          <a:ext cx="0" cy="0"/>
          <a:chOff x="0" y="0"/>
          <a:chExt cx="0" cy="0"/>
        </a:xfrm>
      </p:grpSpPr>
      <p:pic>
        <p:nvPicPr>
          <p:cNvPr id="426" name="Google Shape;426;p81"/>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sp>
        <p:nvSpPr>
          <p:cNvPr id="427" name="Google Shape;427;p81"/>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428" name="Google Shape;428;p81"/>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429" name="Google Shape;429;p81"/>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36" name="Shape 436"/>
        <p:cNvGrpSpPr/>
        <p:nvPr/>
      </p:nvGrpSpPr>
      <p:grpSpPr>
        <a:xfrm>
          <a:off x="0" y="0"/>
          <a:ext cx="0" cy="0"/>
          <a:chOff x="0" y="0"/>
          <a:chExt cx="0" cy="0"/>
        </a:xfrm>
      </p:grpSpPr>
      <p:sp>
        <p:nvSpPr>
          <p:cNvPr id="437" name="Google Shape;437;p8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8" name="Google Shape;438;p8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39" name="Google Shape;439;p8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0" name="Google Shape;440;p8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1" name="Google Shape;441;p8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442" name="Shape 442"/>
        <p:cNvGrpSpPr/>
        <p:nvPr/>
      </p:nvGrpSpPr>
      <p:grpSpPr>
        <a:xfrm>
          <a:off x="0" y="0"/>
          <a:ext cx="0" cy="0"/>
          <a:chOff x="0" y="0"/>
          <a:chExt cx="0" cy="0"/>
        </a:xfrm>
      </p:grpSpPr>
      <p:sp>
        <p:nvSpPr>
          <p:cNvPr id="443" name="Google Shape;443;p84"/>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4" name="Google Shape;444;p84"/>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445" name="Google Shape;445;p84"/>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6" name="Google Shape;446;p8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7" name="Google Shape;447;p84"/>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48" name="Shape 448"/>
        <p:cNvGrpSpPr/>
        <p:nvPr/>
      </p:nvGrpSpPr>
      <p:grpSpPr>
        <a:xfrm>
          <a:off x="0" y="0"/>
          <a:ext cx="0" cy="0"/>
          <a:chOff x="0" y="0"/>
          <a:chExt cx="0" cy="0"/>
        </a:xfrm>
      </p:grpSpPr>
      <p:sp>
        <p:nvSpPr>
          <p:cNvPr id="449" name="Google Shape;449;p85"/>
          <p:cNvSpPr txBox="1"/>
          <p:nvPr>
            <p:ph type="title"/>
          </p:nvPr>
        </p:nvSpPr>
        <p:spPr>
          <a:xfrm>
            <a:off x="623888" y="1709739"/>
            <a:ext cx="78867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0" name="Google Shape;450;p85"/>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sz="2400">
                <a:solidFill>
                  <a:schemeClr val="dk1"/>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451" name="Google Shape;451;p8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2" name="Google Shape;452;p8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3" name="Google Shape;453;p85"/>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54" name="Shape 454"/>
        <p:cNvGrpSpPr/>
        <p:nvPr/>
      </p:nvGrpSpPr>
      <p:grpSpPr>
        <a:xfrm>
          <a:off x="0" y="0"/>
          <a:ext cx="0" cy="0"/>
          <a:chOff x="0" y="0"/>
          <a:chExt cx="0" cy="0"/>
        </a:xfrm>
      </p:grpSpPr>
      <p:sp>
        <p:nvSpPr>
          <p:cNvPr id="455" name="Google Shape;455;p8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6" name="Google Shape;456;p86"/>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57" name="Google Shape;457;p86"/>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58" name="Google Shape;458;p86"/>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9" name="Google Shape;459;p8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60" name="Google Shape;460;p8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61" name="Shape 461"/>
        <p:cNvGrpSpPr/>
        <p:nvPr/>
      </p:nvGrpSpPr>
      <p:grpSpPr>
        <a:xfrm>
          <a:off x="0" y="0"/>
          <a:ext cx="0" cy="0"/>
          <a:chOff x="0" y="0"/>
          <a:chExt cx="0" cy="0"/>
        </a:xfrm>
      </p:grpSpPr>
      <p:sp>
        <p:nvSpPr>
          <p:cNvPr id="462" name="Google Shape;462;p87"/>
          <p:cNvSpPr txBox="1"/>
          <p:nvPr>
            <p:ph type="title"/>
          </p:nvPr>
        </p:nvSpPr>
        <p:spPr>
          <a:xfrm>
            <a:off x="629841"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63" name="Google Shape;463;p87"/>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64" name="Google Shape;464;p87"/>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65" name="Google Shape;465;p87"/>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66" name="Google Shape;466;p87"/>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67" name="Google Shape;467;p87"/>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68" name="Google Shape;468;p8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69" name="Google Shape;469;p87"/>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70" name="Shape 470"/>
        <p:cNvGrpSpPr/>
        <p:nvPr/>
      </p:nvGrpSpPr>
      <p:grpSpPr>
        <a:xfrm>
          <a:off x="0" y="0"/>
          <a:ext cx="0" cy="0"/>
          <a:chOff x="0" y="0"/>
          <a:chExt cx="0" cy="0"/>
        </a:xfrm>
      </p:grpSpPr>
      <p:sp>
        <p:nvSpPr>
          <p:cNvPr id="471" name="Google Shape;471;p8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2" name="Google Shape;472;p88"/>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3" name="Google Shape;473;p8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4" name="Google Shape;474;p88"/>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75" name="Shape 475"/>
        <p:cNvGrpSpPr/>
        <p:nvPr/>
      </p:nvGrpSpPr>
      <p:grpSpPr>
        <a:xfrm>
          <a:off x="0" y="0"/>
          <a:ext cx="0" cy="0"/>
          <a:chOff x="0" y="0"/>
          <a:chExt cx="0" cy="0"/>
        </a:xfrm>
      </p:grpSpPr>
      <p:sp>
        <p:nvSpPr>
          <p:cNvPr id="476" name="Google Shape;476;p89"/>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7" name="Google Shape;477;p8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8" name="Google Shape;478;p89"/>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79" name="Shape 479"/>
        <p:cNvGrpSpPr/>
        <p:nvPr/>
      </p:nvGrpSpPr>
      <p:grpSpPr>
        <a:xfrm>
          <a:off x="0" y="0"/>
          <a:ext cx="0" cy="0"/>
          <a:chOff x="0" y="0"/>
          <a:chExt cx="0" cy="0"/>
        </a:xfrm>
      </p:grpSpPr>
      <p:sp>
        <p:nvSpPr>
          <p:cNvPr id="480" name="Google Shape;480;p90"/>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1" name="Google Shape;481;p90"/>
          <p:cNvSpPr txBox="1"/>
          <p:nvPr>
            <p:ph idx="1" type="body"/>
          </p:nvPr>
        </p:nvSpPr>
        <p:spPr>
          <a:xfrm>
            <a:off x="3887391" y="987426"/>
            <a:ext cx="46293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482" name="Google Shape;482;p90"/>
          <p:cNvSpPr txBox="1"/>
          <p:nvPr>
            <p:ph idx="2" type="body"/>
          </p:nvPr>
        </p:nvSpPr>
        <p:spPr>
          <a:xfrm>
            <a:off x="629841" y="2057400"/>
            <a:ext cx="29493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483" name="Google Shape;483;p90"/>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84" name="Google Shape;484;p9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85" name="Google Shape;485;p9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486" name="Shape 486"/>
        <p:cNvGrpSpPr/>
        <p:nvPr/>
      </p:nvGrpSpPr>
      <p:grpSpPr>
        <a:xfrm>
          <a:off x="0" y="0"/>
          <a:ext cx="0" cy="0"/>
          <a:chOff x="0" y="0"/>
          <a:chExt cx="0" cy="0"/>
        </a:xfrm>
      </p:grpSpPr>
      <p:sp>
        <p:nvSpPr>
          <p:cNvPr id="487" name="Google Shape;487;p91"/>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8" name="Google Shape;488;p91"/>
          <p:cNvSpPr/>
          <p:nvPr>
            <p:ph idx="2" type="pic"/>
          </p:nvPr>
        </p:nvSpPr>
        <p:spPr>
          <a:xfrm>
            <a:off x="3887391" y="987426"/>
            <a:ext cx="46293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89" name="Google Shape;489;p91"/>
          <p:cNvSpPr txBox="1"/>
          <p:nvPr>
            <p:ph idx="1" type="body"/>
          </p:nvPr>
        </p:nvSpPr>
        <p:spPr>
          <a:xfrm>
            <a:off x="629841" y="2057400"/>
            <a:ext cx="29493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490" name="Google Shape;490;p91"/>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91" name="Google Shape;491;p9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92" name="Google Shape;492;p9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493" name="Shape 493"/>
        <p:cNvGrpSpPr/>
        <p:nvPr/>
      </p:nvGrpSpPr>
      <p:grpSpPr>
        <a:xfrm>
          <a:off x="0" y="0"/>
          <a:ext cx="0" cy="0"/>
          <a:chOff x="0" y="0"/>
          <a:chExt cx="0" cy="0"/>
        </a:xfrm>
      </p:grpSpPr>
      <p:sp>
        <p:nvSpPr>
          <p:cNvPr id="494" name="Google Shape;494;p9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95" name="Google Shape;495;p92"/>
          <p:cNvSpPr txBox="1"/>
          <p:nvPr>
            <p:ph idx="1" type="body"/>
          </p:nvPr>
        </p:nvSpPr>
        <p:spPr>
          <a:xfrm rot="5400000">
            <a:off x="2396400" y="57875"/>
            <a:ext cx="43512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96" name="Google Shape;496;p9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97" name="Google Shape;497;p9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98" name="Google Shape;498;p92"/>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499" name="Shape 499"/>
        <p:cNvGrpSpPr/>
        <p:nvPr/>
      </p:nvGrpSpPr>
      <p:grpSpPr>
        <a:xfrm>
          <a:off x="0" y="0"/>
          <a:ext cx="0" cy="0"/>
          <a:chOff x="0" y="0"/>
          <a:chExt cx="0" cy="0"/>
        </a:xfrm>
      </p:grpSpPr>
      <p:sp>
        <p:nvSpPr>
          <p:cNvPr id="500" name="Google Shape;500;p93"/>
          <p:cNvSpPr txBox="1"/>
          <p:nvPr>
            <p:ph type="title"/>
          </p:nvPr>
        </p:nvSpPr>
        <p:spPr>
          <a:xfrm rot="5400000">
            <a:off x="4623600" y="2285275"/>
            <a:ext cx="58119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1" name="Google Shape;501;p93"/>
          <p:cNvSpPr txBox="1"/>
          <p:nvPr>
            <p:ph idx="1" type="body"/>
          </p:nvPr>
        </p:nvSpPr>
        <p:spPr>
          <a:xfrm rot="5400000">
            <a:off x="623025" y="370675"/>
            <a:ext cx="5811900" cy="5800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02" name="Google Shape;502;p9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03" name="Google Shape;503;p9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04" name="Google Shape;504;p9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83.xml"/><Relationship Id="rId10" Type="http://schemas.openxmlformats.org/officeDocument/2006/relationships/slideLayout" Target="../slideLayouts/slideLayout82.xml"/><Relationship Id="rId12" Type="http://schemas.openxmlformats.org/officeDocument/2006/relationships/theme" Target="../theme/theme1.xml"/><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 Type="http://schemas.openxmlformats.org/officeDocument/2006/relationships/image" Target="../media/image2.png"/><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8.xml"/><Relationship Id="rId10" Type="http://schemas.openxmlformats.org/officeDocument/2006/relationships/slideLayout" Target="../slideLayouts/slideLayout47.xml"/><Relationship Id="rId13" Type="http://schemas.openxmlformats.org/officeDocument/2006/relationships/slideLayout" Target="../slideLayouts/slideLayout50.xml"/><Relationship Id="rId12" Type="http://schemas.openxmlformats.org/officeDocument/2006/relationships/slideLayout" Target="../slideLayouts/slideLayout49.xml"/><Relationship Id="rId1" Type="http://schemas.openxmlformats.org/officeDocument/2006/relationships/image" Target="../media/image14.png"/><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3.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68.xml"/><Relationship Id="rId10" Type="http://schemas.openxmlformats.org/officeDocument/2006/relationships/slideLayout" Target="../slideLayouts/slideLayout67.xml"/><Relationship Id="rId12" Type="http://schemas.openxmlformats.org/officeDocument/2006/relationships/theme" Target="../theme/theme8.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9" Type="http://schemas.openxmlformats.org/officeDocument/2006/relationships/slideLayout" Target="../slideLayouts/slideLayout66.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30" name="Shape 430"/>
        <p:cNvGrpSpPr/>
        <p:nvPr/>
      </p:nvGrpSpPr>
      <p:grpSpPr>
        <a:xfrm>
          <a:off x="0" y="0"/>
          <a:ext cx="0" cy="0"/>
          <a:chOff x="0" y="0"/>
          <a:chExt cx="0" cy="0"/>
        </a:xfrm>
      </p:grpSpPr>
      <p:sp>
        <p:nvSpPr>
          <p:cNvPr id="431" name="Google Shape;431;p8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32" name="Google Shape;432;p8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3" name="Google Shape;433;p8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4" name="Google Shape;434;p8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5" name="Google Shape;435;p82"/>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2" name="Google Shape;52;p1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25" name="Shape 12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B2E83"/>
        </a:solidFill>
      </p:bgPr>
    </p:bg>
    <p:spTree>
      <p:nvGrpSpPr>
        <p:cNvPr id="147" name="Shape 147"/>
        <p:cNvGrpSpPr/>
        <p:nvPr/>
      </p:nvGrpSpPr>
      <p:grpSpPr>
        <a:xfrm>
          <a:off x="0" y="0"/>
          <a:ext cx="0" cy="0"/>
          <a:chOff x="0" y="0"/>
          <a:chExt cx="0" cy="0"/>
        </a:xfrm>
      </p:grpSpPr>
      <p:sp>
        <p:nvSpPr>
          <p:cNvPr id="148" name="Google Shape;148;p30"/>
          <p:cNvSpPr txBox="1"/>
          <p:nvPr>
            <p:ph type="title"/>
          </p:nvPr>
        </p:nvSpPr>
        <p:spPr>
          <a:xfrm>
            <a:off x="628650" y="365125"/>
            <a:ext cx="7886700" cy="13257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3000"/>
              <a:buFont typeface="Encode Sans Black"/>
              <a:buNone/>
              <a:defRPr b="0" i="0" sz="3000" u="none" cap="none" strike="noStrik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49" name="Google Shape;149;p3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lt2"/>
              </a:buClr>
              <a:buSzPts val="2400"/>
              <a:buFont typeface="Arial"/>
              <a:buChar char="•"/>
              <a:defRPr b="1" i="0" sz="2400" u="none" cap="none" strike="noStrike">
                <a:solidFill>
                  <a:schemeClr val="lt2"/>
                </a:solidFill>
                <a:latin typeface="Open Sans"/>
                <a:ea typeface="Open Sans"/>
                <a:cs typeface="Open Sans"/>
                <a:sym typeface="Open Sans"/>
              </a:defRPr>
            </a:lvl1pPr>
            <a:lvl2pPr indent="-355600" lvl="1" marL="914400" marR="0" rtl="0" algn="l">
              <a:spcBef>
                <a:spcPts val="400"/>
              </a:spcBef>
              <a:spcAft>
                <a:spcPts val="0"/>
              </a:spcAft>
              <a:buClr>
                <a:schemeClr val="lt2"/>
              </a:buClr>
              <a:buSzPts val="2000"/>
              <a:buFont typeface="Arial"/>
              <a:buChar char="–"/>
              <a:defRPr b="1" i="0" sz="2000" u="none" cap="none" strike="noStrike">
                <a:solidFill>
                  <a:schemeClr val="lt2"/>
                </a:solidFill>
                <a:latin typeface="Open Sans"/>
                <a:ea typeface="Open Sans"/>
                <a:cs typeface="Open Sans"/>
                <a:sym typeface="Open Sans"/>
              </a:defRPr>
            </a:lvl2pPr>
            <a:lvl3pPr indent="-342900" lvl="2" marL="1371600" marR="0" rtl="0" algn="l">
              <a:spcBef>
                <a:spcPts val="360"/>
              </a:spcBef>
              <a:spcAft>
                <a:spcPts val="0"/>
              </a:spcAft>
              <a:buClr>
                <a:schemeClr val="lt2"/>
              </a:buClr>
              <a:buSzPts val="1800"/>
              <a:buFont typeface="Arial"/>
              <a:buChar char="•"/>
              <a:defRPr b="1" i="0" sz="1800" u="none" cap="none" strike="noStrike">
                <a:solidFill>
                  <a:schemeClr val="lt2"/>
                </a:solidFill>
                <a:latin typeface="Open Sans"/>
                <a:ea typeface="Open Sans"/>
                <a:cs typeface="Open Sans"/>
                <a:sym typeface="Open Sans"/>
              </a:defRPr>
            </a:lvl3pPr>
            <a:lvl4pPr indent="-330200" lvl="3" marL="1828800" marR="0" rtl="0" algn="l">
              <a:spcBef>
                <a:spcPts val="320"/>
              </a:spcBef>
              <a:spcAft>
                <a:spcPts val="0"/>
              </a:spcAft>
              <a:buClr>
                <a:schemeClr val="lt2"/>
              </a:buClr>
              <a:buSzPts val="1600"/>
              <a:buFont typeface="Arial"/>
              <a:buChar char="–"/>
              <a:defRPr b="1" i="0" sz="1600" u="none" cap="none" strike="noStrike">
                <a:solidFill>
                  <a:schemeClr val="lt2"/>
                </a:solidFill>
                <a:latin typeface="Open Sans"/>
                <a:ea typeface="Open Sans"/>
                <a:cs typeface="Open Sans"/>
                <a:sym typeface="Open Sans"/>
              </a:defRPr>
            </a:lvl4pPr>
            <a:lvl5pPr indent="-330200" lvl="4" marL="2286000" marR="0" rtl="0" algn="l">
              <a:spcBef>
                <a:spcPts val="320"/>
              </a:spcBef>
              <a:spcAft>
                <a:spcPts val="0"/>
              </a:spcAft>
              <a:buClr>
                <a:schemeClr val="lt2"/>
              </a:buClr>
              <a:buSzPts val="1600"/>
              <a:buFont typeface="Arial"/>
              <a:buChar char="»"/>
              <a:defRPr b="1" i="0" sz="1600" u="none" cap="none" strike="noStrike">
                <a:solidFill>
                  <a:schemeClr val="lt2"/>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50" name="Google Shape;150;p30"/>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151" name="Google Shape;151;p30"/>
          <p:cNvPicPr preferRelativeResize="0"/>
          <p:nvPr/>
        </p:nvPicPr>
        <p:blipFill rotWithShape="1">
          <a:blip r:embed="rId1">
            <a:alphaModFix/>
          </a:blip>
          <a:srcRect b="0" l="5633" r="0" t="-6883"/>
          <a:stretch/>
        </p:blipFill>
        <p:spPr>
          <a:xfrm>
            <a:off x="731520" y="6212793"/>
            <a:ext cx="3108960" cy="43086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9" name="Shape 219"/>
        <p:cNvGrpSpPr/>
        <p:nvPr/>
      </p:nvGrpSpPr>
      <p:grpSpPr>
        <a:xfrm>
          <a:off x="0" y="0"/>
          <a:ext cx="0" cy="0"/>
          <a:chOff x="0" y="0"/>
          <a:chExt cx="0" cy="0"/>
        </a:xfrm>
      </p:grpSpPr>
      <p:sp>
        <p:nvSpPr>
          <p:cNvPr id="220" name="Google Shape;220;p43"/>
          <p:cNvSpPr txBox="1"/>
          <p:nvPr>
            <p:ph type="title"/>
          </p:nvPr>
        </p:nvSpPr>
        <p:spPr>
          <a:xfrm>
            <a:off x="628650" y="365125"/>
            <a:ext cx="7886700" cy="13257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2"/>
              </a:buClr>
              <a:buSzPts val="3000"/>
              <a:buFont typeface="Encode Sans Black"/>
              <a:buNone/>
              <a:defRPr b="0" i="0" sz="3000" u="none" cap="none" strike="noStrike">
                <a:solidFill>
                  <a:schemeClr val="dk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21" name="Google Shape;221;p4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2"/>
              </a:buClr>
              <a:buSzPts val="2400"/>
              <a:buFont typeface="Arial"/>
              <a:buChar char="•"/>
              <a:defRPr b="1" i="0" sz="24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Arial"/>
              <a:buChar char="–"/>
              <a:defRPr b="1" i="0" sz="2000" u="none" cap="none" strike="noStrike">
                <a:solidFill>
                  <a:schemeClr val="dk2"/>
                </a:solidFill>
                <a:latin typeface="Open Sans"/>
                <a:ea typeface="Open Sans"/>
                <a:cs typeface="Open Sans"/>
                <a:sym typeface="Open Sans"/>
              </a:defRPr>
            </a:lvl2pPr>
            <a:lvl3pPr indent="-342900" lvl="2" marL="1371600" marR="0" rtl="0" algn="l">
              <a:spcBef>
                <a:spcPts val="360"/>
              </a:spcBef>
              <a:spcAft>
                <a:spcPts val="0"/>
              </a:spcAft>
              <a:buClr>
                <a:schemeClr val="dk2"/>
              </a:buClr>
              <a:buSzPts val="1800"/>
              <a:buFont typeface="Arial"/>
              <a:buChar char="•"/>
              <a:defRPr b="1" i="0" sz="1800" u="none" cap="none" strike="noStrike">
                <a:solidFill>
                  <a:schemeClr val="dk2"/>
                </a:solidFill>
                <a:latin typeface="Open Sans"/>
                <a:ea typeface="Open Sans"/>
                <a:cs typeface="Open Sans"/>
                <a:sym typeface="Open Sans"/>
              </a:defRPr>
            </a:lvl3pPr>
            <a:lvl4pPr indent="-330200" lvl="3" marL="1828800" marR="0" rtl="0" algn="l">
              <a:spcBef>
                <a:spcPts val="320"/>
              </a:spcBef>
              <a:spcAft>
                <a:spcPts val="0"/>
              </a:spcAft>
              <a:buClr>
                <a:schemeClr val="dk2"/>
              </a:buClr>
              <a:buSzPts val="1600"/>
              <a:buFont typeface="Arial"/>
              <a:buChar char="–"/>
              <a:defRPr b="1" i="0" sz="1600" u="none" cap="none" strike="noStrike">
                <a:solidFill>
                  <a:schemeClr val="dk2"/>
                </a:solidFill>
                <a:latin typeface="Open Sans"/>
                <a:ea typeface="Open Sans"/>
                <a:cs typeface="Open Sans"/>
                <a:sym typeface="Open Sans"/>
              </a:defRPr>
            </a:lvl4pPr>
            <a:lvl5pPr indent="-330200" lvl="4" marL="2286000" marR="0" rtl="0" algn="l">
              <a:spcBef>
                <a:spcPts val="320"/>
              </a:spcBef>
              <a:spcAft>
                <a:spcPts val="0"/>
              </a:spcAft>
              <a:buClr>
                <a:schemeClr val="dk2"/>
              </a:buClr>
              <a:buSzPts val="1600"/>
              <a:buFont typeface="Arial"/>
              <a:buChar char="»"/>
              <a:defRPr b="1" i="0" sz="1600" u="none" cap="none" strike="noStrike">
                <a:solidFill>
                  <a:schemeClr val="dk2"/>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2" name="Google Shape;222;p43"/>
          <p:cNvSpPr txBox="1"/>
          <p:nvPr>
            <p:ph idx="12" type="sldNum"/>
          </p:nvPr>
        </p:nvSpPr>
        <p:spPr>
          <a:xfrm>
            <a:off x="7086600" y="6336393"/>
            <a:ext cx="2057400" cy="365100"/>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1200" u="none" cap="none" strike="noStrike">
                <a:solidFill>
                  <a:schemeClr val="dk2"/>
                </a:solidFill>
                <a:latin typeface="Calibri"/>
                <a:ea typeface="Calibri"/>
                <a:cs typeface="Calibri"/>
                <a:sym typeface="Calibri"/>
              </a:defRPr>
            </a:lvl1pPr>
            <a:lvl2pPr indent="0" lvl="1" marL="0" marR="0" rtl="0" algn="r">
              <a:spcBef>
                <a:spcPts val="0"/>
              </a:spcBef>
              <a:buNone/>
              <a:defRPr b="0" i="0" sz="1200" u="none" cap="none" strike="noStrike">
                <a:solidFill>
                  <a:schemeClr val="dk2"/>
                </a:solidFill>
                <a:latin typeface="Calibri"/>
                <a:ea typeface="Calibri"/>
                <a:cs typeface="Calibri"/>
                <a:sym typeface="Calibri"/>
              </a:defRPr>
            </a:lvl2pPr>
            <a:lvl3pPr indent="0" lvl="2" marL="0" marR="0" rtl="0" algn="r">
              <a:spcBef>
                <a:spcPts val="0"/>
              </a:spcBef>
              <a:buNone/>
              <a:defRPr b="0" i="0" sz="1200" u="none" cap="none" strike="noStrike">
                <a:solidFill>
                  <a:schemeClr val="dk2"/>
                </a:solidFill>
                <a:latin typeface="Calibri"/>
                <a:ea typeface="Calibri"/>
                <a:cs typeface="Calibri"/>
                <a:sym typeface="Calibri"/>
              </a:defRPr>
            </a:lvl3pPr>
            <a:lvl4pPr indent="0" lvl="3" marL="0" marR="0" rtl="0" algn="r">
              <a:spcBef>
                <a:spcPts val="0"/>
              </a:spcBef>
              <a:buNone/>
              <a:defRPr b="0" i="0" sz="1200" u="none" cap="none" strike="noStrike">
                <a:solidFill>
                  <a:schemeClr val="dk2"/>
                </a:solidFill>
                <a:latin typeface="Calibri"/>
                <a:ea typeface="Calibri"/>
                <a:cs typeface="Calibri"/>
                <a:sym typeface="Calibri"/>
              </a:defRPr>
            </a:lvl4pPr>
            <a:lvl5pPr indent="0" lvl="4" marL="0" marR="0" rtl="0" algn="r">
              <a:spcBef>
                <a:spcPts val="0"/>
              </a:spcBef>
              <a:buNone/>
              <a:defRPr b="0" i="0" sz="1200" u="none" cap="none" strike="noStrike">
                <a:solidFill>
                  <a:schemeClr val="dk2"/>
                </a:solidFill>
                <a:latin typeface="Calibri"/>
                <a:ea typeface="Calibri"/>
                <a:cs typeface="Calibri"/>
                <a:sym typeface="Calibri"/>
              </a:defRPr>
            </a:lvl5pPr>
            <a:lvl6pPr indent="0" lvl="5" marL="0" marR="0" rtl="0" algn="r">
              <a:spcBef>
                <a:spcPts val="0"/>
              </a:spcBef>
              <a:buNone/>
              <a:defRPr b="0" i="0" sz="1200" u="none" cap="none" strike="noStrike">
                <a:solidFill>
                  <a:schemeClr val="dk2"/>
                </a:solidFill>
                <a:latin typeface="Calibri"/>
                <a:ea typeface="Calibri"/>
                <a:cs typeface="Calibri"/>
                <a:sym typeface="Calibri"/>
              </a:defRPr>
            </a:lvl6pPr>
            <a:lvl7pPr indent="0" lvl="6" marL="0" marR="0" rtl="0" algn="r">
              <a:spcBef>
                <a:spcPts val="0"/>
              </a:spcBef>
              <a:buNone/>
              <a:defRPr b="0" i="0" sz="1200" u="none" cap="none" strike="noStrike">
                <a:solidFill>
                  <a:schemeClr val="dk2"/>
                </a:solidFill>
                <a:latin typeface="Calibri"/>
                <a:ea typeface="Calibri"/>
                <a:cs typeface="Calibri"/>
                <a:sym typeface="Calibri"/>
              </a:defRPr>
            </a:lvl7pPr>
            <a:lvl8pPr indent="0" lvl="7" marL="0" marR="0" rtl="0" algn="r">
              <a:spcBef>
                <a:spcPts val="0"/>
              </a:spcBef>
              <a:buNone/>
              <a:defRPr b="0" i="0" sz="1200" u="none" cap="none" strike="noStrike">
                <a:solidFill>
                  <a:schemeClr val="dk2"/>
                </a:solidFill>
                <a:latin typeface="Calibri"/>
                <a:ea typeface="Calibri"/>
                <a:cs typeface="Calibri"/>
                <a:sym typeface="Calibri"/>
              </a:defRPr>
            </a:lvl8pPr>
            <a:lvl9pPr indent="0" lvl="8" marL="0" marR="0" rtl="0" algn="r">
              <a:spcBef>
                <a:spcPts val="0"/>
              </a:spcBef>
              <a:buNone/>
              <a:defRPr b="0" i="0" sz="12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223" name="Google Shape;223;p43"/>
          <p:cNvPicPr preferRelativeResize="0"/>
          <p:nvPr/>
        </p:nvPicPr>
        <p:blipFill rotWithShape="1">
          <a:blip r:embed="rId1">
            <a:alphaModFix/>
          </a:blip>
          <a:srcRect b="0" l="0" r="0" t="0"/>
          <a:stretch/>
        </p:blipFill>
        <p:spPr>
          <a:xfrm>
            <a:off x="731520" y="6208776"/>
            <a:ext cx="3103132" cy="41456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91" name="Shape 291"/>
        <p:cNvGrpSpPr/>
        <p:nvPr/>
      </p:nvGrpSpPr>
      <p:grpSpPr>
        <a:xfrm>
          <a:off x="0" y="0"/>
          <a:ext cx="0" cy="0"/>
          <a:chOff x="0" y="0"/>
          <a:chExt cx="0" cy="0"/>
        </a:xfrm>
      </p:grpSpPr>
      <p:sp>
        <p:nvSpPr>
          <p:cNvPr id="292" name="Google Shape;292;p5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93" name="Google Shape;293;p5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94" name="Google Shape;294;p56"/>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95" name="Google Shape;295;p5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96" name="Google Shape;296;p5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303" name="Shape 30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3" name="Shape 333"/>
        <p:cNvGrpSpPr/>
        <p:nvPr/>
      </p:nvGrpSpPr>
      <p:grpSpPr>
        <a:xfrm>
          <a:off x="0" y="0"/>
          <a:ext cx="0" cy="0"/>
          <a:chOff x="0" y="0"/>
          <a:chExt cx="0" cy="0"/>
        </a:xfrm>
      </p:grpSpPr>
      <p:sp>
        <p:nvSpPr>
          <p:cNvPr id="334" name="Google Shape;334;p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35" name="Google Shape;335;p6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36" name="Google Shape;336;p6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7" name="Google Shape;337;p6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8" name="Google Shape;338;p6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B2E83"/>
        </a:solidFill>
      </p:bgPr>
    </p:bg>
    <p:spTree>
      <p:nvGrpSpPr>
        <p:cNvPr id="408" name="Shape 408"/>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16" r:id="rId1"/>
    <p:sldLayoutId id="2147483717" r:id="rId2"/>
    <p:sldLayoutId id="2147483718" r:id="rId3"/>
    <p:sldLayoutId id="214748371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mailto:carhodes@uw.edu" TargetMode="External"/><Relationship Id="rId10" Type="http://schemas.openxmlformats.org/officeDocument/2006/relationships/hyperlink" Target="mailto:carhodes@uw.edu" TargetMode="External"/><Relationship Id="rId12" Type="http://schemas.openxmlformats.org/officeDocument/2006/relationships/hyperlink" Target="mailto:corehelp@uw.edu" TargetMode="External"/><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s://washington.zoom.us/j/346891888" TargetMode="External"/><Relationship Id="rId4" Type="http://schemas.openxmlformats.org/officeDocument/2006/relationships/hyperlink" Target="mailto:kirsten5@uw.edu" TargetMode="External"/><Relationship Id="rId9" Type="http://schemas.openxmlformats.org/officeDocument/2006/relationships/hyperlink" Target="mailto:gcafco@uw.edu" TargetMode="External"/><Relationship Id="rId5" Type="http://schemas.openxmlformats.org/officeDocument/2006/relationships/hyperlink" Target="mailto:kharb@uw.edu" TargetMode="External"/><Relationship Id="rId6" Type="http://schemas.openxmlformats.org/officeDocument/2006/relationships/hyperlink" Target="mailto:zaral@uw.edu" TargetMode="External"/><Relationship Id="rId7" Type="http://schemas.openxmlformats.org/officeDocument/2006/relationships/hyperlink" Target="mailto:kemoe@uw.edu" TargetMode="External"/><Relationship Id="rId8" Type="http://schemas.openxmlformats.org/officeDocument/2006/relationships/hyperlink" Target="mailto:carhodes@uw.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4.xml"/><Relationship Id="rId3"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5.xml"/><Relationship Id="rId3" Type="http://schemas.openxmlformats.org/officeDocument/2006/relationships/hyperlink" Target="https://www.iths.org/iths-covid-19-research-resources/covid-19-research-porta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6.xml"/><Relationship Id="rId3"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8.xml"/><Relationship Id="rId3"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9.xml"/><Relationship Id="rId3" Type="http://schemas.openxmlformats.org/officeDocument/2006/relationships/hyperlink" Target="mailto:hsdinfo@uw.edu" TargetMode="External"/><Relationship Id="rId4" Type="http://schemas.openxmlformats.org/officeDocument/2006/relationships/hyperlink" Target="https://www.washington.edu/research/hsd/covid-19/" TargetMode="External"/><Relationship Id="rId5"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0.xml"/><Relationship Id="rId3" Type="http://schemas.openxmlformats.org/officeDocument/2006/relationships/image" Target="../media/image29.pn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1.xml"/><Relationship Id="rId3" Type="http://schemas.openxmlformats.org/officeDocument/2006/relationships/hyperlink" Target="https://finance.uw.edu/pafc/covid19-information-sponsored-awards" TargetMode="External"/><Relationship Id="rId4" Type="http://schemas.openxmlformats.org/officeDocument/2006/relationships/hyperlink" Target="https://www.washington.edu/research/os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4.xml"/><Relationship Id="rId3" Type="http://schemas.openxmlformats.org/officeDocument/2006/relationships/hyperlink" Target="http://discover.uw.edu/kA0Dx0820X000Qy00T0k00O" TargetMode="External"/><Relationship Id="rId4" Type="http://schemas.openxmlformats.org/officeDocument/2006/relationships/hyperlink" Target="http://discover.uw.edu/kA0Dx0820X000Qy00T0k00O" TargetMode="External"/><Relationship Id="rId5" Type="http://schemas.openxmlformats.org/officeDocument/2006/relationships/hyperlink" Target="http://discover.uw.edu/L000OQ00T2lX0AE000x0y08" TargetMode="External"/><Relationship Id="rId6" Type="http://schemas.openxmlformats.org/officeDocument/2006/relationships/hyperlink" Target="http://discover.uw.edu/tyO0000XA00xF028Q0000Tm" TargetMode="External"/><Relationship Id="rId7" Type="http://schemas.openxmlformats.org/officeDocument/2006/relationships/hyperlink" Target="http://discover.uw.edu/tyO0000XA00xF028Q0000T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5.xml"/><Relationship Id="rId3" Type="http://schemas.openxmlformats.org/officeDocument/2006/relationships/hyperlink" Target="mailto:gcafco@uw.edu" TargetMode="Externa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6.xml"/><Relationship Id="rId3" Type="http://schemas.openxmlformats.org/officeDocument/2006/relationships/hyperlink" Target="https://finance.uw.edu/pafc/Other_Costs_COVID-19#Donating_Suppli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7.xml"/><Relationship Id="rId3" Type="http://schemas.openxmlformats.org/officeDocument/2006/relationships/hyperlink" Target="https://finance.uw.edu/pafc/covid19-information-sponsored-award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9.xml"/><Relationship Id="rId3" Type="http://schemas.openxmlformats.org/officeDocument/2006/relationships/hyperlink" Target="https://www.cogr.edu/institutional-and-agency-responses-covid-19-and-additional-resources#HRSA" TargetMode="External"/><Relationship Id="rId4" Type="http://schemas.openxmlformats.org/officeDocument/2006/relationships/hyperlink" Target="https://finance.uw.edu/pafc/OMB_Memo_COVID-1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hyperlink" Target="mailto:gcahelp@uw.edu" TargetMode="External"/><Relationship Id="rId4" Type="http://schemas.openxmlformats.org/officeDocument/2006/relationships/hyperlink" Target="https://finance.uw.edu/gca/award-lifecycle/sponsor-payments/checks-received-campus-departments-grants-contracts-gift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31.xml"/><Relationship Id="rId3" Type="http://schemas.openxmlformats.org/officeDocument/2006/relationships/hyperlink" Target="https://finance.uw.edu/pafc/Travel_COVID-19"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32.xml"/><Relationship Id="rId3" Type="http://schemas.openxmlformats.org/officeDocument/2006/relationships/hyperlink" Target="https://www.washington.edu/research/osp/"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36.xml"/><Relationship Id="rId3" Type="http://schemas.openxmlformats.org/officeDocument/2006/relationships/hyperlink" Target="https://finance.uw.edu/pafc/Salary_Expenses_COVID"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37.xml"/><Relationship Id="rId3" Type="http://schemas.openxmlformats.org/officeDocument/2006/relationships/hyperlink" Target="https://www.cogr.edu/institutional-and-agency-responses-covid-19-and-additional-resources" TargetMode="External"/><Relationship Id="rId4" Type="http://schemas.openxmlformats.org/officeDocument/2006/relationships/hyperlink" Target="mailto:gcafco@uw.edu"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39.xml"/><Relationship Id="rId3" Type="http://schemas.openxmlformats.org/officeDocument/2006/relationships/hyperlink" Target="https://www.nsf.gov/publications/pub_summ.jsp?ods_key=nsf20001&amp;org=NSF" TargetMode="External"/><Relationship Id="rId4" Type="http://schemas.openxmlformats.org/officeDocument/2006/relationships/hyperlink" Target="https://www.ncbi.nlm.nih.gov/sciencv/" TargetMode="External"/><Relationship Id="rId5" Type="http://schemas.openxmlformats.org/officeDocument/2006/relationships/hyperlink" Target="https://www.nsf.gov/bfa/dias/policy/biosketch.jsp" TargetMode="External"/><Relationship Id="rId6" Type="http://schemas.openxmlformats.org/officeDocument/2006/relationships/hyperlink" Target="https://www.nsf.gov/bfa/dias/policy/cps.jsp" TargetMode="External"/><Relationship Id="rId7" Type="http://schemas.openxmlformats.org/officeDocument/2006/relationships/hyperlink" Target="https://www.washington.edu/research/announcements/nsf-biosketch-cps-formats-avai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hyperlink" Target="mailto:gcahelp@uw.edu"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0.xml"/><Relationship Id="rId3" Type="http://schemas.openxmlformats.org/officeDocument/2006/relationships/hyperlink" Target="https://www.nsf.gov/publications/pub_summ.jsp?ods_key=nsf20001&amp;org=NS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1.xml"/><Relationship Id="rId3" Type="http://schemas.openxmlformats.org/officeDocument/2006/relationships/hyperlink" Target="https://grants.nih.gov/grants/guide/notice-files/NOT-OD-19-114.html" TargetMode="External"/></Relationships>
</file>

<file path=ppt/slides/_rels/slide42.xml.rels><?xml version="1.0" encoding="UTF-8" standalone="yes"?><Relationships xmlns="http://schemas.openxmlformats.org/package/2006/relationships"><Relationship Id="rId11" Type="http://schemas.openxmlformats.org/officeDocument/2006/relationships/hyperlink" Target="https://www.nsf.gov/bfa/dias/policy/papp/pappg20_1/faqs_cps20_1.pdf" TargetMode="External"/><Relationship Id="rId10" Type="http://schemas.openxmlformats.org/officeDocument/2006/relationships/hyperlink" Target="https://www.ncbi.nlm.nih.gov/books/NBK154494/#sciencv.Using_the_NSF_Current__Pending_S" TargetMode="External"/><Relationship Id="rId13" Type="http://schemas.openxmlformats.org/officeDocument/2006/relationships/hyperlink" Target="https://www.nsfpolicyoutreach.com/get-notified/" TargetMode="External"/><Relationship Id="rId12" Type="http://schemas.openxmlformats.org/officeDocument/2006/relationships/hyperlink" Target="https://www.research.gov/common/attachment/Desktop/NSFPDF-FAQs.pdf" TargetMode="External"/><Relationship Id="rId1" Type="http://schemas.openxmlformats.org/officeDocument/2006/relationships/slideLayout" Target="../slideLayouts/slideLayout53.xml"/><Relationship Id="rId2" Type="http://schemas.openxmlformats.org/officeDocument/2006/relationships/notesSlide" Target="../notesSlides/notesSlide42.xml"/><Relationship Id="rId3" Type="http://schemas.openxmlformats.org/officeDocument/2006/relationships/hyperlink" Target="https://www.nsf.gov/bfa/dias/policy/biosketch.jsp" TargetMode="External"/><Relationship Id="rId4" Type="http://schemas.openxmlformats.org/officeDocument/2006/relationships/hyperlink" Target="https://www.ncbi.nlm.nih.gov/books/NBK154494/#sciencv.Using_the_NSF_Biographical_Sketc" TargetMode="External"/><Relationship Id="rId9" Type="http://schemas.openxmlformats.org/officeDocument/2006/relationships/hyperlink" Target="https://www.nsf.gov/bfa/dias/policy/cps.jsp" TargetMode="External"/><Relationship Id="rId14" Type="http://schemas.openxmlformats.org/officeDocument/2006/relationships/hyperlink" Target="https://www.nsf.gov/bfa/dias/policy/era_forum.jsp" TargetMode="External"/><Relationship Id="rId5" Type="http://schemas.openxmlformats.org/officeDocument/2006/relationships/hyperlink" Target="https://www.youtube.com/watch?v=nk7qlbele0k&amp;feature=youtu.be" TargetMode="External"/><Relationship Id="rId6" Type="http://schemas.openxmlformats.org/officeDocument/2006/relationships/hyperlink" Target="https://www.youtube.com/watch?v=PRWy-3GXhtU&amp;feature=youtu.be" TargetMode="External"/><Relationship Id="rId7" Type="http://schemas.openxmlformats.org/officeDocument/2006/relationships/hyperlink" Target="https://www.youtube.com/watch?v=G_cKSRr7TJ4&amp;feature=youtu.be" TargetMode="External"/><Relationship Id="rId8" Type="http://schemas.openxmlformats.org/officeDocument/2006/relationships/hyperlink" Target="https://www.research.gov/common/attachment/Desktop/NSFPDF-FAQs.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8.xml"/><Relationship Id="rId3" Type="http://schemas.openxmlformats.org/officeDocument/2006/relationships/hyperlink" Target="mailto:osp@uw.edu" TargetMode="External"/><Relationship Id="rId4" Type="http://schemas.openxmlformats.org/officeDocument/2006/relationships/hyperlink" Target="https://www.gatesfoundation.org/How-We-Work/General-Information/Global-Access-Statement" TargetMode="External"/><Relationship Id="rId5" Type="http://schemas.openxmlformats.org/officeDocument/2006/relationships/hyperlink" Target="https://www.gatesfoundation.org/How-We-Work/General-Information/Open-Access-Policy" TargetMode="External"/><Relationship Id="rId6" Type="http://schemas.openxmlformats.org/officeDocument/2006/relationships/hyperlink" Target="https://docs.gatesfoundation.org/Documents/Humanitarian-License-Nonbinding-FAQ.pdf" TargetMode="External"/><Relationship Id="rId7" Type="http://schemas.openxmlformats.org/officeDocument/2006/relationships/hyperlink" Target="http://globalaccess.gatesfoundation.org/ipreport.pdf"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9.xml"/><Relationship Id="rId3" Type="http://schemas.openxmlformats.org/officeDocument/2006/relationships/image" Target="../media/image36.jpg"/><Relationship Id="rId4" Type="http://schemas.openxmlformats.org/officeDocument/2006/relationships/hyperlink" Target="https://uwresearch.gosignmeup.com/public/course/browse" TargetMode="External"/><Relationship Id="rId5" Type="http://schemas.openxmlformats.org/officeDocument/2006/relationships/image" Target="../media/image34.png"/><Relationship Id="rId6" Type="http://schemas.openxmlformats.org/officeDocument/2006/relationships/hyperlink" Target="https://www.washington.edu/research/training/core/" TargetMode="External"/><Relationship Id="rId7" Type="http://schemas.openxmlformats.org/officeDocument/2006/relationships/hyperlink" Target="https://www.washington.edu/research/training/core/" TargetMode="External"/><Relationship Id="rId8"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50.xml"/><Relationship Id="rId3" Type="http://schemas.openxmlformats.org/officeDocument/2006/relationships/hyperlink" Target="https://uwresearch.gosignmeup.com/public/course/browse" TargetMode="External"/><Relationship Id="rId4" Type="http://schemas.openxmlformats.org/officeDocument/2006/relationships/image" Target="../media/image34.png"/><Relationship Id="rId5" Type="http://schemas.openxmlformats.org/officeDocument/2006/relationships/image" Target="../media/image36.jpg"/><Relationship Id="rId6"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9" name="Shape 509"/>
        <p:cNvGrpSpPr/>
        <p:nvPr/>
      </p:nvGrpSpPr>
      <p:grpSpPr>
        <a:xfrm>
          <a:off x="0" y="0"/>
          <a:ext cx="0" cy="0"/>
          <a:chOff x="0" y="0"/>
          <a:chExt cx="0" cy="0"/>
        </a:xfrm>
      </p:grpSpPr>
      <p:graphicFrame>
        <p:nvGraphicFramePr>
          <p:cNvPr id="510" name="Google Shape;510;p94"/>
          <p:cNvGraphicFramePr/>
          <p:nvPr/>
        </p:nvGraphicFramePr>
        <p:xfrm>
          <a:off x="175225" y="76200"/>
          <a:ext cx="3000000" cy="3000000"/>
        </p:xfrm>
        <a:graphic>
          <a:graphicData uri="http://schemas.openxmlformats.org/drawingml/2006/table">
            <a:tbl>
              <a:tblPr bandRow="1" firstCol="1" firstRow="1">
                <a:noFill/>
                <a:tableStyleId>{DB0768D2-C8C3-4896-86FE-AA2F3D81848B}</a:tableStyleId>
              </a:tblPr>
              <a:tblGrid>
                <a:gridCol w="3710975"/>
                <a:gridCol w="3061475"/>
                <a:gridCol w="1438575"/>
                <a:gridCol w="589975"/>
              </a:tblGrid>
              <a:tr h="476600">
                <a:tc gridSpan="4">
                  <a:txBody>
                    <a:bodyPr/>
                    <a:lstStyle/>
                    <a:p>
                      <a:pPr indent="0" lvl="0" marL="0" marR="0" rtl="0" algn="ctr">
                        <a:lnSpc>
                          <a:spcPct val="100000"/>
                        </a:lnSpc>
                        <a:spcBef>
                          <a:spcPts val="0"/>
                        </a:spcBef>
                        <a:spcAft>
                          <a:spcPts val="0"/>
                        </a:spcAft>
                        <a:buClr>
                          <a:srgbClr val="5F497A"/>
                        </a:buClr>
                        <a:buSzPts val="3000"/>
                        <a:buFont typeface="Calibri"/>
                        <a:buNone/>
                      </a:pPr>
                      <a:r>
                        <a:rPr b="0" lang="en" sz="3000" u="none" cap="none" strike="noStrike">
                          <a:solidFill>
                            <a:srgbClr val="5F497A"/>
                          </a:solidFill>
                          <a:latin typeface="Calibri"/>
                          <a:ea typeface="Calibri"/>
                          <a:cs typeface="Calibri"/>
                          <a:sym typeface="Calibri"/>
                        </a:rPr>
                        <a:t>MRAM </a:t>
                      </a:r>
                      <a:r>
                        <a:rPr b="0" lang="en" sz="3000" u="none" cap="none" strike="noStrike">
                          <a:solidFill>
                            <a:srgbClr val="BFBFBF"/>
                          </a:solidFill>
                          <a:latin typeface="Calibri"/>
                          <a:ea typeface="Calibri"/>
                          <a:cs typeface="Calibri"/>
                          <a:sym typeface="Calibri"/>
                        </a:rPr>
                        <a:t>|</a:t>
                      </a:r>
                      <a:r>
                        <a:rPr b="0" lang="en" sz="3000" u="none" cap="none" strike="noStrike">
                          <a:solidFill>
                            <a:srgbClr val="5F497A"/>
                          </a:solidFill>
                          <a:latin typeface="Calibri"/>
                          <a:ea typeface="Calibri"/>
                          <a:cs typeface="Calibri"/>
                          <a:sym typeface="Calibri"/>
                        </a:rPr>
                        <a:t> Monthly Research Administration Meeting </a:t>
                      </a:r>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1289575">
                <a:tc gridSpan="4">
                  <a:txBody>
                    <a:bodyPr/>
                    <a:lstStyle/>
                    <a:p>
                      <a:pPr indent="0" lvl="0" marL="0" marR="0" rtl="0" algn="l">
                        <a:lnSpc>
                          <a:spcPct val="100000"/>
                        </a:lnSpc>
                        <a:spcBef>
                          <a:spcPts val="0"/>
                        </a:spcBef>
                        <a:spcAft>
                          <a:spcPts val="0"/>
                        </a:spcAft>
                        <a:buClr>
                          <a:schemeClr val="dk1"/>
                        </a:buClr>
                        <a:buSzPts val="1600"/>
                        <a:buFont typeface="Calibri"/>
                        <a:buNone/>
                      </a:pPr>
                      <a:r>
                        <a:t/>
                      </a:r>
                      <a:endParaRPr b="0" sz="1600" u="none" cap="none" strike="noStrike">
                        <a:solidFill>
                          <a:srgbClr val="5F497A"/>
                        </a:solidFill>
                        <a:latin typeface="Calibri"/>
                        <a:ea typeface="Calibri"/>
                        <a:cs typeface="Calibri"/>
                        <a:sym typeface="Calibri"/>
                      </a:endParaRPr>
                    </a:p>
                    <a:p>
                      <a:pPr indent="0" lvl="0" marL="0" marR="0" rtl="0" algn="ctr">
                        <a:lnSpc>
                          <a:spcPct val="100000"/>
                        </a:lnSpc>
                        <a:spcBef>
                          <a:spcPts val="0"/>
                        </a:spcBef>
                        <a:spcAft>
                          <a:spcPts val="0"/>
                        </a:spcAft>
                        <a:buClr>
                          <a:srgbClr val="5F497A"/>
                        </a:buClr>
                        <a:buSzPts val="1400"/>
                        <a:buFont typeface="Calibri"/>
                        <a:buNone/>
                      </a:pPr>
                      <a:r>
                        <a:rPr b="0" lang="en">
                          <a:solidFill>
                            <a:srgbClr val="5F497A"/>
                          </a:solidFill>
                        </a:rPr>
                        <a:t>April 9, 2020</a:t>
                      </a:r>
                      <a:endParaRPr/>
                    </a:p>
                    <a:p>
                      <a:pPr indent="0" lvl="0" marL="0" marR="0" rtl="0" algn="ctr">
                        <a:lnSpc>
                          <a:spcPct val="100000"/>
                        </a:lnSpc>
                        <a:spcBef>
                          <a:spcPts val="0"/>
                        </a:spcBef>
                        <a:spcAft>
                          <a:spcPts val="0"/>
                        </a:spcAft>
                        <a:buClr>
                          <a:srgbClr val="5F497A"/>
                        </a:buClr>
                        <a:buSzPts val="1400"/>
                        <a:buFont typeface="Calibri"/>
                        <a:buNone/>
                      </a:pPr>
                      <a:r>
                        <a:rPr b="0" lang="en" sz="1400" u="none" cap="none" strike="noStrike">
                          <a:solidFill>
                            <a:srgbClr val="5F497A"/>
                          </a:solidFill>
                          <a:latin typeface="Calibri"/>
                          <a:ea typeface="Calibri"/>
                          <a:cs typeface="Calibri"/>
                          <a:sym typeface="Calibri"/>
                        </a:rPr>
                        <a:t>9:00 </a:t>
                      </a:r>
                      <a:r>
                        <a:rPr b="0" lang="en">
                          <a:solidFill>
                            <a:srgbClr val="5F497A"/>
                          </a:solidFill>
                        </a:rPr>
                        <a:t>AM </a:t>
                      </a:r>
                      <a:r>
                        <a:rPr b="0" lang="en" sz="1400" u="none" cap="none" strike="noStrike">
                          <a:solidFill>
                            <a:srgbClr val="5F497A"/>
                          </a:solidFill>
                          <a:latin typeface="Calibri"/>
                          <a:ea typeface="Calibri"/>
                          <a:cs typeface="Calibri"/>
                          <a:sym typeface="Calibri"/>
                        </a:rPr>
                        <a:t>– 10:00 AM</a:t>
                      </a:r>
                      <a:endParaRPr b="0" sz="1400" u="none" cap="none" strike="noStrike">
                        <a:solidFill>
                          <a:srgbClr val="5F497A"/>
                        </a:solidFill>
                        <a:latin typeface="Calibri"/>
                        <a:ea typeface="Calibri"/>
                        <a:cs typeface="Calibri"/>
                        <a:sym typeface="Calibri"/>
                      </a:endParaRPr>
                    </a:p>
                    <a:p>
                      <a:pPr indent="0" lvl="0" marL="0" rtl="0" algn="ctr">
                        <a:spcBef>
                          <a:spcPts val="0"/>
                        </a:spcBef>
                        <a:spcAft>
                          <a:spcPts val="0"/>
                        </a:spcAft>
                        <a:buClr>
                          <a:srgbClr val="5F497A"/>
                        </a:buClr>
                        <a:buSzPts val="1200"/>
                        <a:buFont typeface="Calibri"/>
                        <a:buNone/>
                      </a:pPr>
                      <a:r>
                        <a:rPr lang="en" sz="1800">
                          <a:solidFill>
                            <a:srgbClr val="5F497A"/>
                          </a:solidFill>
                        </a:rPr>
                        <a:t>Hosted Remotely</a:t>
                      </a:r>
                      <a:endParaRPr sz="1800">
                        <a:solidFill>
                          <a:srgbClr val="5F497A"/>
                        </a:solidFill>
                      </a:endParaRPr>
                    </a:p>
                    <a:p>
                      <a:pPr indent="0" lvl="0" marL="0" rtl="0" algn="ctr">
                        <a:spcBef>
                          <a:spcPts val="0"/>
                        </a:spcBef>
                        <a:spcAft>
                          <a:spcPts val="0"/>
                        </a:spcAft>
                        <a:buClr>
                          <a:srgbClr val="5F497A"/>
                        </a:buClr>
                        <a:buSzPts val="1200"/>
                        <a:buFont typeface="Calibri"/>
                        <a:buNone/>
                      </a:pPr>
                      <a:r>
                        <a:rPr b="0" lang="en" sz="1200">
                          <a:solidFill>
                            <a:srgbClr val="5F497A"/>
                          </a:solidFill>
                        </a:rPr>
                        <a:t>Join the LIVE Webinar - </a:t>
                      </a:r>
                      <a:r>
                        <a:rPr b="0" lang="en" sz="1200" u="sng">
                          <a:solidFill>
                            <a:schemeClr val="hlink"/>
                          </a:solidFill>
                          <a:latin typeface="Times New Roman"/>
                          <a:ea typeface="Times New Roman"/>
                          <a:cs typeface="Times New Roman"/>
                          <a:sym typeface="Times New Roman"/>
                          <a:hlinkClick r:id="rId3"/>
                        </a:rPr>
                        <a:t>https://washington.zoom.us/j/34689188</a:t>
                      </a:r>
                      <a:endParaRPr b="0" sz="1200">
                        <a:solidFill>
                          <a:srgbClr val="5F497A"/>
                        </a:solidFill>
                      </a:endParaRPr>
                    </a:p>
                    <a:p>
                      <a:pPr indent="0" lvl="0" marL="0" marR="0" rtl="0" algn="l">
                        <a:lnSpc>
                          <a:spcPct val="100000"/>
                        </a:lnSpc>
                        <a:spcBef>
                          <a:spcPts val="0"/>
                        </a:spcBef>
                        <a:spcAft>
                          <a:spcPts val="0"/>
                        </a:spcAft>
                        <a:buClr>
                          <a:schemeClr val="dk1"/>
                        </a:buClr>
                        <a:buSzPts val="1400"/>
                        <a:buFont typeface="Calibri"/>
                        <a:buNone/>
                      </a:pPr>
                      <a:r>
                        <a:t/>
                      </a:r>
                      <a:endParaRPr b="1" sz="1400" u="none" cap="none" strike="noStrike">
                        <a:solidFill>
                          <a:schemeClr val="lt1"/>
                        </a:solidFill>
                        <a:latin typeface="Arial"/>
                        <a:ea typeface="Arial"/>
                        <a:cs typeface="Arial"/>
                        <a:sym typeface="Arial"/>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254200">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TOPIC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PRESENTER</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lang="en" sz="1600">
                          <a:solidFill>
                            <a:schemeClr val="lt1"/>
                          </a:solidFill>
                        </a:rPr>
                        <a:t> </a:t>
                      </a:r>
                      <a:r>
                        <a:rPr b="0" lang="en" sz="1600" u="none" cap="none" strike="noStrike">
                          <a:solidFill>
                            <a:schemeClr val="lt1"/>
                          </a:solidFill>
                        </a:rPr>
                        <a:t>EMAIL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ctr">
                        <a:lnSpc>
                          <a:spcPct val="100000"/>
                        </a:lnSpc>
                        <a:spcBef>
                          <a:spcPts val="0"/>
                        </a:spcBef>
                        <a:spcAft>
                          <a:spcPts val="0"/>
                        </a:spcAft>
                        <a:buClr>
                          <a:schemeClr val="lt1"/>
                        </a:buClr>
                        <a:buSzPts val="1600"/>
                        <a:buFont typeface="Calibri"/>
                        <a:buNone/>
                      </a:pPr>
                      <a:r>
                        <a:rPr b="0" lang="en" sz="1600" u="none" cap="none" strike="noStrike">
                          <a:solidFill>
                            <a:schemeClr val="lt1"/>
                          </a:solidFill>
                        </a:rPr>
                        <a:t>MIN</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r>
              <a:tr h="317750">
                <a:tc>
                  <a:txBody>
                    <a:bodyPr/>
                    <a:lstStyle/>
                    <a:p>
                      <a:pPr indent="0" lvl="0" marL="0" marR="0" rtl="0" algn="l">
                        <a:lnSpc>
                          <a:spcPct val="100000"/>
                        </a:lnSpc>
                        <a:spcBef>
                          <a:spcPts val="0"/>
                        </a:spcBef>
                        <a:spcAft>
                          <a:spcPts val="0"/>
                        </a:spcAft>
                        <a:buClr>
                          <a:srgbClr val="3F3F3F"/>
                        </a:buClr>
                        <a:buSzPts val="1400"/>
                        <a:buFont typeface="Calibri"/>
                        <a:buNone/>
                      </a:pPr>
                      <a:r>
                        <a:rPr b="0" lang="en" sz="1400" u="none" cap="none" strike="noStrike">
                          <a:solidFill>
                            <a:srgbClr val="3F3F3F"/>
                          </a:solidFill>
                          <a:latin typeface="Calibri"/>
                          <a:ea typeface="Calibri"/>
                          <a:cs typeface="Calibri"/>
                          <a:sym typeface="Calibri"/>
                        </a:rPr>
                        <a:t>Welcome</a:t>
                      </a: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200" u="none" cap="none" strike="noStrike">
                          <a:solidFill>
                            <a:srgbClr val="3F3F3F"/>
                          </a:solidFill>
                          <a:latin typeface="Calibri"/>
                          <a:ea typeface="Calibri"/>
                          <a:cs typeface="Calibri"/>
                          <a:sym typeface="Calibri"/>
                        </a:rPr>
                        <a:t>Kirsten DeFries</a:t>
                      </a:r>
                      <a:endParaRPr b="1" sz="1200" u="none" cap="none" strike="noStrike">
                        <a:solidFill>
                          <a:srgbClr val="3F3F3F"/>
                        </a:solidFill>
                        <a:latin typeface="Calibri"/>
                        <a:ea typeface="Calibri"/>
                        <a:cs typeface="Calibri"/>
                        <a:sym typeface="Calibri"/>
                      </a:endParaRPr>
                    </a:p>
                    <a:p>
                      <a:pPr indent="0" lvl="0" marL="0" marR="0" rtl="0" algn="l">
                        <a:lnSpc>
                          <a:spcPct val="100000"/>
                        </a:lnSpc>
                        <a:spcBef>
                          <a:spcPts val="0"/>
                        </a:spcBef>
                        <a:spcAft>
                          <a:spcPts val="0"/>
                        </a:spcAft>
                        <a:buNone/>
                      </a:pPr>
                      <a:r>
                        <a:rPr lang="en" sz="1200" u="none" cap="none" strike="noStrike">
                          <a:solidFill>
                            <a:srgbClr val="3F3F3F"/>
                          </a:solidFill>
                          <a:latin typeface="Calibri"/>
                          <a:ea typeface="Calibri"/>
                          <a:cs typeface="Calibri"/>
                          <a:sym typeface="Calibri"/>
                        </a:rPr>
                        <a:t>Research Compliance &amp; Operations </a:t>
                      </a:r>
                      <a:endParaRPr b="1" sz="1200" u="none" cap="none" strike="noStrike">
                        <a:solidFill>
                          <a:srgbClr val="3F3F3F"/>
                        </a:solidFill>
                        <a:latin typeface="Calibri"/>
                        <a:ea typeface="Calibri"/>
                        <a:cs typeface="Calibri"/>
                        <a:sym typeface="Calibri"/>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200" u="sng" cap="none" strike="noStrike">
                          <a:solidFill>
                            <a:srgbClr val="0000FF"/>
                          </a:solidFill>
                          <a:latin typeface="Calibri"/>
                          <a:ea typeface="Calibri"/>
                          <a:cs typeface="Calibri"/>
                          <a:sym typeface="Calibri"/>
                          <a:hlinkClick r:id="rId4"/>
                        </a:rPr>
                        <a:t>kirsten5@uw.edu</a:t>
                      </a:r>
                      <a:endParaRPr sz="12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en" sz="1100" u="none" cap="none" strike="noStrike">
                          <a:solidFill>
                            <a:srgbClr val="3F3F3F"/>
                          </a:solidFill>
                        </a:rPr>
                        <a:t>2</a:t>
                      </a:r>
                      <a:endParaRPr b="1" sz="1100" u="none" cap="none" strike="noStrike">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17750">
                <a:tc>
                  <a:txBody>
                    <a:bodyPr/>
                    <a:lstStyle/>
                    <a:p>
                      <a:pPr indent="0" lvl="0" marL="0" marR="0" rtl="0" algn="l">
                        <a:lnSpc>
                          <a:spcPct val="100000"/>
                        </a:lnSpc>
                        <a:spcBef>
                          <a:spcPts val="0"/>
                        </a:spcBef>
                        <a:spcAft>
                          <a:spcPts val="0"/>
                        </a:spcAft>
                        <a:buNone/>
                      </a:pPr>
                      <a:r>
                        <a:rPr b="0" lang="en">
                          <a:solidFill>
                            <a:srgbClr val="3F3F3F"/>
                          </a:solidFill>
                        </a:rPr>
                        <a:t>EH&amp;S Update</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K</a:t>
                      </a:r>
                      <a:r>
                        <a:rPr b="1" lang="en" sz="1200">
                          <a:solidFill>
                            <a:srgbClr val="3F3F3F"/>
                          </a:solidFill>
                        </a:rPr>
                        <a:t>atia Harb/Zara Llewellyn</a:t>
                      </a:r>
                      <a:endParaRPr b="1" sz="1200">
                        <a:solidFill>
                          <a:srgbClr val="3F3F3F"/>
                        </a:solidFill>
                      </a:endParaRPr>
                    </a:p>
                    <a:p>
                      <a:pPr indent="0" lvl="0" marL="0" marR="0" rtl="0" algn="l">
                        <a:lnSpc>
                          <a:spcPct val="100000"/>
                        </a:lnSpc>
                        <a:spcBef>
                          <a:spcPts val="0"/>
                        </a:spcBef>
                        <a:spcAft>
                          <a:spcPts val="0"/>
                        </a:spcAft>
                        <a:buNone/>
                      </a:pPr>
                      <a:r>
                        <a:rPr lang="en" sz="1200">
                          <a:solidFill>
                            <a:srgbClr val="3F3F3F"/>
                          </a:solidFill>
                        </a:rPr>
                        <a:t>Environmental Health &amp; Safety</a:t>
                      </a:r>
                      <a:endParaRPr sz="12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200" u="sng">
                          <a:solidFill>
                            <a:schemeClr val="hlink"/>
                          </a:solidFill>
                          <a:hlinkClick r:id="rId5"/>
                        </a:rPr>
                        <a:t>kharb@uw.edu</a:t>
                      </a:r>
                      <a:r>
                        <a:rPr lang="en" sz="1200"/>
                        <a:t> </a:t>
                      </a:r>
                      <a:endParaRPr sz="1200"/>
                    </a:p>
                    <a:p>
                      <a:pPr indent="0" lvl="0" marL="114300" marR="0" rtl="0" algn="l">
                        <a:lnSpc>
                          <a:spcPct val="100000"/>
                        </a:lnSpc>
                        <a:spcBef>
                          <a:spcPts val="0"/>
                        </a:spcBef>
                        <a:spcAft>
                          <a:spcPts val="0"/>
                        </a:spcAft>
                        <a:buNone/>
                      </a:pPr>
                      <a:r>
                        <a:rPr lang="en" sz="1200" u="sng">
                          <a:solidFill>
                            <a:schemeClr val="hlink"/>
                          </a:solidFill>
                          <a:hlinkClick r:id="rId6"/>
                        </a:rPr>
                        <a:t>zaral@uw.edu</a:t>
                      </a:r>
                      <a:r>
                        <a:rPr lang="en" sz="1200"/>
                        <a:t> </a:t>
                      </a:r>
                      <a:endParaRPr sz="12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en" sz="1000">
                          <a:solidFill>
                            <a:srgbClr val="3F3F3F"/>
                          </a:solidFill>
                        </a:rPr>
                        <a:t>10</a:t>
                      </a:r>
                      <a:endParaRPr b="1"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17750">
                <a:tc>
                  <a:txBody>
                    <a:bodyPr/>
                    <a:lstStyle/>
                    <a:p>
                      <a:pPr indent="0" lvl="0" marL="0" marR="0" rtl="0" algn="l">
                        <a:lnSpc>
                          <a:spcPct val="100000"/>
                        </a:lnSpc>
                        <a:spcBef>
                          <a:spcPts val="0"/>
                        </a:spcBef>
                        <a:spcAft>
                          <a:spcPts val="0"/>
                        </a:spcAft>
                        <a:buNone/>
                      </a:pPr>
                      <a:r>
                        <a:rPr b="0" lang="en">
                          <a:solidFill>
                            <a:srgbClr val="3F3F3F"/>
                          </a:solidFill>
                        </a:rPr>
                        <a:t>Access to COVID-19 patients, PHI and specimens</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200">
                          <a:solidFill>
                            <a:srgbClr val="3F3F3F"/>
                          </a:solidFill>
                        </a:rPr>
                        <a:t>Karen Moe</a:t>
                      </a:r>
                      <a:endParaRPr b="1" sz="1200">
                        <a:solidFill>
                          <a:srgbClr val="3F3F3F"/>
                        </a:solidFill>
                      </a:endParaRPr>
                    </a:p>
                    <a:p>
                      <a:pPr indent="0" lvl="0" marL="0" marR="0" rtl="0" algn="l">
                        <a:lnSpc>
                          <a:spcPct val="100000"/>
                        </a:lnSpc>
                        <a:spcBef>
                          <a:spcPts val="0"/>
                        </a:spcBef>
                        <a:spcAft>
                          <a:spcPts val="0"/>
                        </a:spcAft>
                        <a:buNone/>
                      </a:pPr>
                      <a:r>
                        <a:rPr lang="en" sz="1200">
                          <a:solidFill>
                            <a:srgbClr val="3F3F3F"/>
                          </a:solidFill>
                        </a:rPr>
                        <a:t>Human Subjects Division</a:t>
                      </a:r>
                      <a:endParaRPr sz="12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200" u="sng">
                          <a:solidFill>
                            <a:schemeClr val="hlink"/>
                          </a:solidFill>
                          <a:hlinkClick r:id="rId7"/>
                        </a:rPr>
                        <a:t>kemoe@uw.edu</a:t>
                      </a:r>
                      <a:r>
                        <a:rPr lang="en" sz="1200" u="sng">
                          <a:solidFill>
                            <a:schemeClr val="hlink"/>
                          </a:solidFill>
                        </a:rPr>
                        <a:t> </a:t>
                      </a:r>
                      <a:endParaRPr sz="1200" u="sng">
                        <a:solidFill>
                          <a:schemeClr val="hlink"/>
                        </a:solidFill>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en" sz="1000">
                          <a:solidFill>
                            <a:srgbClr val="3F3F3F"/>
                          </a:solidFill>
                        </a:rPr>
                        <a:t>5</a:t>
                      </a:r>
                      <a:endParaRPr b="1"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17750">
                <a:tc>
                  <a:txBody>
                    <a:bodyPr/>
                    <a:lstStyle/>
                    <a:p>
                      <a:pPr indent="0" lvl="0" marL="0" marR="0" rtl="0" algn="l">
                        <a:lnSpc>
                          <a:spcPct val="100000"/>
                        </a:lnSpc>
                        <a:spcBef>
                          <a:spcPts val="0"/>
                        </a:spcBef>
                        <a:spcAft>
                          <a:spcPts val="0"/>
                        </a:spcAft>
                        <a:buNone/>
                      </a:pPr>
                      <a:r>
                        <a:rPr b="0" lang="en">
                          <a:solidFill>
                            <a:srgbClr val="3F3F3F"/>
                          </a:solidFill>
                        </a:rPr>
                        <a:t>COVID-19: OSP Update</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200">
                          <a:solidFill>
                            <a:srgbClr val="3F3F3F"/>
                          </a:solidFill>
                        </a:rPr>
                        <a:t>Carol Rhodes</a:t>
                      </a:r>
                      <a:endParaRPr b="1" sz="1200">
                        <a:solidFill>
                          <a:srgbClr val="3F3F3F"/>
                        </a:solidFill>
                      </a:endParaRPr>
                    </a:p>
                    <a:p>
                      <a:pPr indent="0" lvl="0" marL="0" marR="0" rtl="0" algn="l">
                        <a:lnSpc>
                          <a:spcPct val="100000"/>
                        </a:lnSpc>
                        <a:spcBef>
                          <a:spcPts val="0"/>
                        </a:spcBef>
                        <a:spcAft>
                          <a:spcPts val="0"/>
                        </a:spcAft>
                        <a:buNone/>
                      </a:pPr>
                      <a:r>
                        <a:rPr lang="en" sz="1200">
                          <a:solidFill>
                            <a:srgbClr val="3F3F3F"/>
                          </a:solidFill>
                        </a:rPr>
                        <a:t>Office of Sponsored Programs</a:t>
                      </a:r>
                      <a:endParaRPr b="1" sz="12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200" u="sng">
                          <a:solidFill>
                            <a:schemeClr val="hlink"/>
                          </a:solidFill>
                          <a:hlinkClick r:id="rId8"/>
                        </a:rPr>
                        <a:t>carhodes@uw.edu</a:t>
                      </a:r>
                      <a:endParaRPr sz="12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en" sz="1000">
                          <a:solidFill>
                            <a:srgbClr val="3F3F3F"/>
                          </a:solidFill>
                        </a:rPr>
                        <a:t>5</a:t>
                      </a:r>
                      <a:endParaRPr b="1"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17750">
                <a:tc>
                  <a:txBody>
                    <a:bodyPr/>
                    <a:lstStyle/>
                    <a:p>
                      <a:pPr indent="0" lvl="0" marL="0" marR="0" rtl="0" algn="l">
                        <a:lnSpc>
                          <a:spcPct val="100000"/>
                        </a:lnSpc>
                        <a:spcBef>
                          <a:spcPts val="0"/>
                        </a:spcBef>
                        <a:spcAft>
                          <a:spcPts val="0"/>
                        </a:spcAft>
                        <a:buClr>
                          <a:srgbClr val="3F3F3F"/>
                        </a:buClr>
                        <a:buSzPts val="1100"/>
                        <a:buFont typeface="Calibri"/>
                        <a:buNone/>
                      </a:pPr>
                      <a:r>
                        <a:rPr b="0" lang="en">
                          <a:solidFill>
                            <a:srgbClr val="3F3F3F"/>
                          </a:solidFill>
                        </a:rPr>
                        <a:t>Compliance Corner</a:t>
                      </a:r>
                      <a:endParaRPr b="1"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lang="en" sz="1200">
                          <a:solidFill>
                            <a:srgbClr val="3F3F3F"/>
                          </a:solidFill>
                        </a:rPr>
                        <a:t>Andra Sawyer</a:t>
                      </a:r>
                      <a:endParaRPr b="1" sz="1200" u="none" cap="none" strike="noStrike">
                        <a:solidFill>
                          <a:srgbClr val="3F3F3F"/>
                        </a:solidFill>
                        <a:latin typeface="Calibri"/>
                        <a:ea typeface="Calibri"/>
                        <a:cs typeface="Calibri"/>
                        <a:sym typeface="Calibri"/>
                      </a:endParaRPr>
                    </a:p>
                    <a:p>
                      <a:pPr indent="0" lvl="0" marL="0" marR="0" rtl="0" algn="l">
                        <a:lnSpc>
                          <a:spcPct val="100000"/>
                        </a:lnSpc>
                        <a:spcBef>
                          <a:spcPts val="0"/>
                        </a:spcBef>
                        <a:spcAft>
                          <a:spcPts val="0"/>
                        </a:spcAft>
                        <a:buNone/>
                      </a:pPr>
                      <a:r>
                        <a:rPr lang="en" sz="1200">
                          <a:solidFill>
                            <a:srgbClr val="3F3F3F"/>
                          </a:solidFill>
                        </a:rPr>
                        <a:t>Post Award Financial Compliance</a:t>
                      </a:r>
                      <a:endParaRPr b="1" sz="1200" u="none" cap="none" strike="noStrike">
                        <a:solidFill>
                          <a:srgbClr val="3F3F3F"/>
                        </a:solidFill>
                        <a:latin typeface="Calibri"/>
                        <a:ea typeface="Calibri"/>
                        <a:cs typeface="Calibri"/>
                        <a:sym typeface="Calibri"/>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200" u="sng">
                          <a:solidFill>
                            <a:schemeClr val="hlink"/>
                          </a:solidFill>
                          <a:hlinkClick r:id="rId9"/>
                        </a:rPr>
                        <a:t>gcafco@uw.edu</a:t>
                      </a:r>
                      <a:r>
                        <a:rPr lang="en" sz="1200" u="sng"/>
                        <a:t> </a:t>
                      </a:r>
                      <a:endParaRPr sz="12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en" sz="1000">
                          <a:solidFill>
                            <a:srgbClr val="3F3F3F"/>
                          </a:solidFill>
                        </a:rPr>
                        <a:t>15</a:t>
                      </a:r>
                      <a:endParaRPr b="1"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17750">
                <a:tc>
                  <a:txBody>
                    <a:bodyPr/>
                    <a:lstStyle/>
                    <a:p>
                      <a:pPr indent="0" lvl="0" marL="0" marR="0" rtl="0" algn="l">
                        <a:lnSpc>
                          <a:spcPct val="100000"/>
                        </a:lnSpc>
                        <a:spcBef>
                          <a:spcPts val="0"/>
                        </a:spcBef>
                        <a:spcAft>
                          <a:spcPts val="0"/>
                        </a:spcAft>
                        <a:buNone/>
                      </a:pPr>
                      <a:r>
                        <a:rPr b="0" lang="en">
                          <a:solidFill>
                            <a:srgbClr val="3F3F3F"/>
                          </a:solidFill>
                        </a:rPr>
                        <a:t>NSF Current and Pending Support</a:t>
                      </a:r>
                      <a:endParaRPr b="0">
                        <a:solidFill>
                          <a:srgbClr val="3F3F3F"/>
                        </a:solidFill>
                      </a:endParaRPr>
                    </a:p>
                    <a:p>
                      <a:pPr indent="0" lvl="0" marL="0" marR="0" rtl="0" algn="l">
                        <a:lnSpc>
                          <a:spcPct val="100000"/>
                        </a:lnSpc>
                        <a:spcBef>
                          <a:spcPts val="0"/>
                        </a:spcBef>
                        <a:spcAft>
                          <a:spcPts val="0"/>
                        </a:spcAft>
                        <a:buNone/>
                      </a:pPr>
                      <a:r>
                        <a:rPr b="0" lang="en">
                          <a:solidFill>
                            <a:srgbClr val="3F3F3F"/>
                          </a:solidFill>
                        </a:rPr>
                        <a:t>NIH Other Support</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200">
                          <a:solidFill>
                            <a:srgbClr val="3F3F3F"/>
                          </a:solidFill>
                        </a:rPr>
                        <a:t>Carol Rhodes</a:t>
                      </a:r>
                      <a:endParaRPr b="1" sz="1200">
                        <a:solidFill>
                          <a:srgbClr val="3F3F3F"/>
                        </a:solidFill>
                      </a:endParaRPr>
                    </a:p>
                    <a:p>
                      <a:pPr indent="0" lvl="0" marL="0" marR="0" rtl="0" algn="l">
                        <a:lnSpc>
                          <a:spcPct val="100000"/>
                        </a:lnSpc>
                        <a:spcBef>
                          <a:spcPts val="0"/>
                        </a:spcBef>
                        <a:spcAft>
                          <a:spcPts val="0"/>
                        </a:spcAft>
                        <a:buNone/>
                      </a:pPr>
                      <a:r>
                        <a:rPr lang="en" sz="1200">
                          <a:solidFill>
                            <a:srgbClr val="3F3F3F"/>
                          </a:solidFill>
                        </a:rPr>
                        <a:t>Office of Sponsored Programs</a:t>
                      </a:r>
                      <a:endParaRPr b="1" sz="12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200" u="sng">
                          <a:solidFill>
                            <a:schemeClr val="hlink"/>
                          </a:solidFill>
                          <a:hlinkClick r:id="rId10"/>
                        </a:rPr>
                        <a:t>carhodes@uw.edu</a:t>
                      </a:r>
                      <a:r>
                        <a:rPr lang="en" sz="1200"/>
                        <a:t> </a:t>
                      </a:r>
                      <a:endParaRPr sz="12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en" sz="1000">
                          <a:solidFill>
                            <a:srgbClr val="3F3F3F"/>
                          </a:solidFill>
                        </a:rPr>
                        <a:t>10</a:t>
                      </a:r>
                      <a:endParaRPr b="1"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17750">
                <a:tc>
                  <a:txBody>
                    <a:bodyPr/>
                    <a:lstStyle/>
                    <a:p>
                      <a:pPr indent="0" lvl="0" marL="0" marR="0" rtl="0" algn="l">
                        <a:lnSpc>
                          <a:spcPct val="100000"/>
                        </a:lnSpc>
                        <a:spcBef>
                          <a:spcPts val="0"/>
                        </a:spcBef>
                        <a:spcAft>
                          <a:spcPts val="0"/>
                        </a:spcAft>
                        <a:buNone/>
                      </a:pPr>
                      <a:r>
                        <a:rPr b="0" lang="en">
                          <a:solidFill>
                            <a:srgbClr val="3F3F3F"/>
                          </a:solidFill>
                        </a:rPr>
                        <a:t>Bill &amp; Melinda Gates Foundation Grants - IP Process Update</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b="1" lang="en" sz="1200">
                          <a:solidFill>
                            <a:srgbClr val="3F3F3F"/>
                          </a:solidFill>
                        </a:rPr>
                        <a:t>Carol Rhodes</a:t>
                      </a:r>
                      <a:endParaRPr b="1" sz="1200">
                        <a:solidFill>
                          <a:srgbClr val="3F3F3F"/>
                        </a:solidFill>
                      </a:endParaRPr>
                    </a:p>
                    <a:p>
                      <a:pPr indent="0" lvl="0" marL="0" rtl="0" algn="l">
                        <a:spcBef>
                          <a:spcPts val="0"/>
                        </a:spcBef>
                        <a:spcAft>
                          <a:spcPts val="0"/>
                        </a:spcAft>
                        <a:buClr>
                          <a:schemeClr val="dk1"/>
                        </a:buClr>
                        <a:buSzPts val="1100"/>
                        <a:buFont typeface="Arial"/>
                        <a:buNone/>
                      </a:pPr>
                      <a:r>
                        <a:rPr lang="en" sz="1200">
                          <a:solidFill>
                            <a:srgbClr val="3F3F3F"/>
                          </a:solidFill>
                        </a:rPr>
                        <a:t>Office of Sponsored Programs</a:t>
                      </a:r>
                      <a:endParaRPr b="1" sz="12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200" u="sng">
                          <a:solidFill>
                            <a:schemeClr val="hlink"/>
                          </a:solidFill>
                          <a:hlinkClick r:id="rId11"/>
                        </a:rPr>
                        <a:t>carhodes@uw.edu</a:t>
                      </a:r>
                      <a:r>
                        <a:rPr lang="en" sz="1200"/>
                        <a:t> </a:t>
                      </a:r>
                      <a:endParaRPr sz="12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en" sz="1000">
                          <a:solidFill>
                            <a:srgbClr val="3F3F3F"/>
                          </a:solidFill>
                        </a:rPr>
                        <a:t>3</a:t>
                      </a:r>
                      <a:endParaRPr b="1"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17750">
                <a:tc>
                  <a:txBody>
                    <a:bodyPr/>
                    <a:lstStyle/>
                    <a:p>
                      <a:pPr indent="0" lvl="0" marL="0" marR="0" rtl="0" algn="l">
                        <a:lnSpc>
                          <a:spcPct val="100000"/>
                        </a:lnSpc>
                        <a:spcBef>
                          <a:spcPts val="0"/>
                        </a:spcBef>
                        <a:spcAft>
                          <a:spcPts val="0"/>
                        </a:spcAft>
                        <a:buClr>
                          <a:srgbClr val="3F3F3F"/>
                        </a:buClr>
                        <a:buSzPts val="1100"/>
                        <a:buFont typeface="Calibri"/>
                        <a:buNone/>
                      </a:pPr>
                      <a:r>
                        <a:rPr b="0" lang="en">
                          <a:solidFill>
                            <a:srgbClr val="3F3F3F"/>
                          </a:solidFill>
                        </a:rPr>
                        <a:t>CORE Update</a:t>
                      </a:r>
                      <a:endParaRPr b="1"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lang="en" sz="1200">
                          <a:solidFill>
                            <a:srgbClr val="3F3F3F"/>
                          </a:solidFill>
                        </a:rPr>
                        <a:t>Laurie Stephan</a:t>
                      </a:r>
                      <a:endParaRPr b="1" sz="1200">
                        <a:solidFill>
                          <a:srgbClr val="3F3F3F"/>
                        </a:solidFill>
                      </a:endParaRPr>
                    </a:p>
                    <a:p>
                      <a:pPr indent="0" lvl="0" marL="0" marR="0" rtl="0" algn="l">
                        <a:lnSpc>
                          <a:spcPct val="100000"/>
                        </a:lnSpc>
                        <a:spcBef>
                          <a:spcPts val="0"/>
                        </a:spcBef>
                        <a:spcAft>
                          <a:spcPts val="0"/>
                        </a:spcAft>
                        <a:buNone/>
                      </a:pPr>
                      <a:r>
                        <a:rPr lang="en" sz="1200">
                          <a:solidFill>
                            <a:srgbClr val="3F3F3F"/>
                          </a:solidFill>
                        </a:rPr>
                        <a:t>Collaborative On Research Education (CORE)</a:t>
                      </a:r>
                      <a:endParaRPr sz="1200" u="none" cap="none" strike="noStrike">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rtl="0" algn="l">
                        <a:spcBef>
                          <a:spcPts val="0"/>
                        </a:spcBef>
                        <a:spcAft>
                          <a:spcPts val="0"/>
                        </a:spcAft>
                        <a:buClr>
                          <a:schemeClr val="dk1"/>
                        </a:buClr>
                        <a:buFont typeface="Arial"/>
                        <a:buNone/>
                      </a:pPr>
                      <a:r>
                        <a:rPr lang="en" sz="1200" u="sng">
                          <a:solidFill>
                            <a:schemeClr val="hlink"/>
                          </a:solidFill>
                          <a:hlinkClick r:id="rId12"/>
                        </a:rPr>
                        <a:t>corehelp@uw.edu</a:t>
                      </a:r>
                      <a:r>
                        <a:rPr lang="en" sz="1200" u="sng"/>
                        <a:t> </a:t>
                      </a:r>
                      <a:endParaRPr sz="12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en" sz="1000">
                          <a:solidFill>
                            <a:srgbClr val="3F3F3F"/>
                          </a:solidFill>
                        </a:rPr>
                        <a:t>5</a:t>
                      </a:r>
                      <a:endParaRPr b="1"/>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1482575">
                <a:tc gridSpan="4">
                  <a:txBody>
                    <a:bodyPr/>
                    <a:lstStyle/>
                    <a:p>
                      <a:pPr indent="0" lvl="8" marL="0" rtl="0" algn="l">
                        <a:lnSpc>
                          <a:spcPct val="115000"/>
                        </a:lnSpc>
                        <a:spcBef>
                          <a:spcPts val="0"/>
                        </a:spcBef>
                        <a:spcAft>
                          <a:spcPts val="0"/>
                        </a:spcAft>
                        <a:buClr>
                          <a:srgbClr val="5F497A"/>
                        </a:buClr>
                        <a:buSzPts val="1100"/>
                        <a:buFont typeface="Calibri"/>
                        <a:buNone/>
                      </a:pPr>
                      <a:r>
                        <a:t/>
                      </a:r>
                      <a:endParaRPr>
                        <a:solidFill>
                          <a:srgbClr val="5F497A"/>
                        </a:solidFill>
                      </a:endParaRPr>
                    </a:p>
                    <a:p>
                      <a:pPr indent="0" lvl="8" marL="0" marR="0" rtl="0" algn="ctr">
                        <a:lnSpc>
                          <a:spcPct val="100000"/>
                        </a:lnSpc>
                        <a:spcBef>
                          <a:spcPts val="0"/>
                        </a:spcBef>
                        <a:spcAft>
                          <a:spcPts val="0"/>
                        </a:spcAft>
                        <a:buClr>
                          <a:schemeClr val="dk1"/>
                        </a:buClr>
                        <a:buSzPts val="1200"/>
                        <a:buFont typeface="Calibri"/>
                        <a:buNone/>
                      </a:pPr>
                      <a:r>
                        <a:t/>
                      </a:r>
                      <a:endParaRPr b="0" sz="1000" u="none" cap="none" strike="noStrike">
                        <a:solidFill>
                          <a:srgbClr val="5F497A"/>
                        </a:solidFill>
                        <a:latin typeface="Calibri"/>
                        <a:ea typeface="Calibri"/>
                        <a:cs typeface="Calibri"/>
                        <a:sym typeface="Calibri"/>
                      </a:endParaRPr>
                    </a:p>
                    <a:p>
                      <a:pPr indent="0" lvl="8" marL="0" marR="0" rtl="0" algn="ctr">
                        <a:lnSpc>
                          <a:spcPct val="100000"/>
                        </a:lnSpc>
                        <a:spcBef>
                          <a:spcPts val="0"/>
                        </a:spcBef>
                        <a:spcAft>
                          <a:spcPts val="0"/>
                        </a:spcAft>
                        <a:buClr>
                          <a:srgbClr val="A5A5A5"/>
                        </a:buClr>
                        <a:buSzPts val="1800"/>
                        <a:buFont typeface="Calibri"/>
                        <a:buNone/>
                      </a:pPr>
                      <a:r>
                        <a:rPr b="1" lang="en" sz="1800" u="none" cap="none" strike="noStrike">
                          <a:solidFill>
                            <a:srgbClr val="A5A5A5"/>
                          </a:solidFill>
                          <a:latin typeface="Calibri"/>
                          <a:ea typeface="Calibri"/>
                          <a:cs typeface="Calibri"/>
                          <a:sym typeface="Calibri"/>
                        </a:rPr>
                        <a:t>NEXT MEETING</a:t>
                      </a:r>
                      <a:endParaRPr b="1" sz="1800" u="none" cap="none" strike="noStrike">
                        <a:solidFill>
                          <a:srgbClr val="A5A5A5"/>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400"/>
                        <a:buFont typeface="Calibri"/>
                        <a:buNone/>
                      </a:pPr>
                      <a:r>
                        <a:rPr b="0" lang="en">
                          <a:solidFill>
                            <a:srgbClr val="5F497A"/>
                          </a:solidFill>
                        </a:rPr>
                        <a:t>May 14, 2020 9:00 AM - 10:00 AM</a:t>
                      </a: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8" name="Shape 568"/>
        <p:cNvGrpSpPr/>
        <p:nvPr/>
      </p:nvGrpSpPr>
      <p:grpSpPr>
        <a:xfrm>
          <a:off x="0" y="0"/>
          <a:ext cx="0" cy="0"/>
          <a:chOff x="0" y="0"/>
          <a:chExt cx="0" cy="0"/>
        </a:xfrm>
      </p:grpSpPr>
      <p:sp>
        <p:nvSpPr>
          <p:cNvPr id="569" name="Google Shape;569;p10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000"/>
              <a:buNone/>
            </a:pPr>
            <a:r>
              <a:rPr lang="en">
                <a:latin typeface="Encode Sans"/>
                <a:ea typeface="Encode Sans"/>
                <a:cs typeface="Encode Sans"/>
                <a:sym typeface="Encode Sans"/>
              </a:rPr>
              <a:t>EH&amp;S COVID-19 RESOURCES AND UPDATES</a:t>
            </a:r>
            <a:endParaRPr>
              <a:latin typeface="Encode Sans"/>
              <a:ea typeface="Encode Sans"/>
              <a:cs typeface="Encode Sans"/>
              <a:sym typeface="Encode Sans"/>
            </a:endParaRPr>
          </a:p>
        </p:txBody>
      </p:sp>
      <p:sp>
        <p:nvSpPr>
          <p:cNvPr id="570" name="Google Shape;570;p103"/>
          <p:cNvSpPr txBox="1"/>
          <p:nvPr>
            <p:ph idx="2" type="body"/>
          </p:nvPr>
        </p:nvSpPr>
        <p:spPr>
          <a:xfrm>
            <a:off x="178419" y="2036955"/>
            <a:ext cx="5977200" cy="4299300"/>
          </a:xfrm>
          <a:prstGeom prst="rect">
            <a:avLst/>
          </a:prstGeom>
          <a:noFill/>
          <a:ln>
            <a:noFill/>
          </a:ln>
        </p:spPr>
        <p:txBody>
          <a:bodyPr anchorCtr="0" anchor="t" bIns="45700" lIns="91425" spcFirstLastPara="1" rIns="91425" wrap="square" tIns="45700">
            <a:noAutofit/>
          </a:bodyPr>
          <a:lstStyle/>
          <a:p>
            <a:pPr indent="-224155" lvl="0" marL="342900" marR="0" rtl="0" algn="l">
              <a:lnSpc>
                <a:spcPct val="80000"/>
              </a:lnSpc>
              <a:spcBef>
                <a:spcPts val="0"/>
              </a:spcBef>
              <a:spcAft>
                <a:spcPts val="0"/>
              </a:spcAft>
              <a:buClr>
                <a:schemeClr val="dk1"/>
              </a:buClr>
              <a:buSzPts val="1870"/>
              <a:buFont typeface="Arial"/>
              <a:buNone/>
            </a:pPr>
            <a:r>
              <a:t/>
            </a:r>
            <a:endParaRPr b="0" sz="1870"/>
          </a:p>
          <a:p>
            <a:pPr indent="-342900" lvl="0" marL="342900" marR="0" rtl="0" algn="l">
              <a:lnSpc>
                <a:spcPct val="80000"/>
              </a:lnSpc>
              <a:spcBef>
                <a:spcPts val="374"/>
              </a:spcBef>
              <a:spcAft>
                <a:spcPts val="0"/>
              </a:spcAft>
              <a:buClr>
                <a:schemeClr val="dk1"/>
              </a:buClr>
              <a:buSzPts val="1870"/>
              <a:buFont typeface="Arial"/>
              <a:buChar char="•"/>
            </a:pPr>
            <a:r>
              <a:rPr b="0" lang="en" sz="1870"/>
              <a:t>EH&amp;S COVID-19 Resources : </a:t>
            </a:r>
            <a:endParaRPr/>
          </a:p>
          <a:p>
            <a:pPr indent="-342900" lvl="0" marL="342900" marR="0" rtl="0" algn="l">
              <a:lnSpc>
                <a:spcPct val="80000"/>
              </a:lnSpc>
              <a:spcBef>
                <a:spcPts val="374"/>
              </a:spcBef>
              <a:spcAft>
                <a:spcPts val="0"/>
              </a:spcAft>
              <a:buClr>
                <a:schemeClr val="dk1"/>
              </a:buClr>
              <a:buSzPts val="1870"/>
              <a:buFont typeface="Arial"/>
              <a:buChar char="•"/>
            </a:pPr>
            <a:r>
              <a:rPr lang="en" sz="1870"/>
              <a:t>https://www.ehs.washington.edu/covid-19-health-and-safety-resources</a:t>
            </a:r>
            <a:endParaRPr b="0" sz="1870"/>
          </a:p>
          <a:p>
            <a:pPr indent="-285750" lvl="1" marL="742950" rtl="0" algn="l">
              <a:lnSpc>
                <a:spcPct val="80000"/>
              </a:lnSpc>
              <a:spcBef>
                <a:spcPts val="323"/>
              </a:spcBef>
              <a:spcAft>
                <a:spcPts val="0"/>
              </a:spcAft>
              <a:buClr>
                <a:schemeClr val="dk1"/>
              </a:buClr>
              <a:buSzPts val="1615"/>
              <a:buChar char="–"/>
            </a:pPr>
            <a:r>
              <a:rPr b="0" lang="en" sz="1615"/>
              <a:t>Guidance on Facemask Use for COVID-19</a:t>
            </a:r>
            <a:endParaRPr/>
          </a:p>
          <a:p>
            <a:pPr indent="-285750" lvl="1" marL="742950" rtl="0" algn="l">
              <a:lnSpc>
                <a:spcPct val="80000"/>
              </a:lnSpc>
              <a:spcBef>
                <a:spcPts val="323"/>
              </a:spcBef>
              <a:spcAft>
                <a:spcPts val="0"/>
              </a:spcAft>
              <a:buClr>
                <a:schemeClr val="dk1"/>
              </a:buClr>
              <a:buSzPts val="1615"/>
              <a:buChar char="–"/>
            </a:pPr>
            <a:r>
              <a:rPr b="0" lang="en" sz="1615"/>
              <a:t>Lab business continuity guide</a:t>
            </a:r>
            <a:endParaRPr/>
          </a:p>
          <a:p>
            <a:pPr indent="-285750" lvl="1" marL="742950" rtl="0" algn="l">
              <a:lnSpc>
                <a:spcPct val="80000"/>
              </a:lnSpc>
              <a:spcBef>
                <a:spcPts val="323"/>
              </a:spcBef>
              <a:spcAft>
                <a:spcPts val="0"/>
              </a:spcAft>
              <a:buClr>
                <a:schemeClr val="dk1"/>
              </a:buClr>
              <a:buSzPts val="1615"/>
              <a:buChar char="–"/>
            </a:pPr>
            <a:r>
              <a:rPr b="0" lang="en" sz="1615"/>
              <a:t>Enhanced cleaning and disinfection</a:t>
            </a:r>
            <a:endParaRPr/>
          </a:p>
          <a:p>
            <a:pPr indent="-285750" lvl="1" marL="742950" rtl="0" algn="l">
              <a:lnSpc>
                <a:spcPct val="80000"/>
              </a:lnSpc>
              <a:spcBef>
                <a:spcPts val="323"/>
              </a:spcBef>
              <a:spcAft>
                <a:spcPts val="0"/>
              </a:spcAft>
              <a:buClr>
                <a:schemeClr val="dk1"/>
              </a:buClr>
              <a:buSzPts val="1615"/>
              <a:buChar char="–"/>
            </a:pPr>
            <a:r>
              <a:rPr b="0" lang="en" sz="1615"/>
              <a:t>COVID-19 prevention for researchers (Office of Research Partnership)</a:t>
            </a:r>
            <a:endParaRPr/>
          </a:p>
          <a:p>
            <a:pPr indent="-285750" lvl="1" marL="742950" rtl="0" algn="l">
              <a:lnSpc>
                <a:spcPct val="80000"/>
              </a:lnSpc>
              <a:spcBef>
                <a:spcPts val="323"/>
              </a:spcBef>
              <a:spcAft>
                <a:spcPts val="0"/>
              </a:spcAft>
              <a:buClr>
                <a:schemeClr val="dk1"/>
              </a:buClr>
              <a:buSzPts val="1615"/>
              <a:buChar char="–"/>
            </a:pPr>
            <a:r>
              <a:rPr b="0" lang="en" sz="1615"/>
              <a:t>Guidance for conservation of personal protective equipment</a:t>
            </a:r>
            <a:endParaRPr/>
          </a:p>
          <a:p>
            <a:pPr indent="0" lvl="1" marL="457200" rtl="0" algn="l">
              <a:lnSpc>
                <a:spcPct val="80000"/>
              </a:lnSpc>
              <a:spcBef>
                <a:spcPts val="306"/>
              </a:spcBef>
              <a:spcAft>
                <a:spcPts val="0"/>
              </a:spcAft>
              <a:buClr>
                <a:schemeClr val="dk1"/>
              </a:buClr>
              <a:buSzPts val="1530"/>
              <a:buNone/>
            </a:pPr>
            <a:r>
              <a:t/>
            </a:r>
            <a:endParaRPr b="0" sz="1530"/>
          </a:p>
          <a:p>
            <a:pPr indent="-342900" lvl="0" marL="342900" marR="0" rtl="0" algn="l">
              <a:lnSpc>
                <a:spcPct val="80000"/>
              </a:lnSpc>
              <a:spcBef>
                <a:spcPts val="374"/>
              </a:spcBef>
              <a:spcAft>
                <a:spcPts val="0"/>
              </a:spcAft>
              <a:buClr>
                <a:schemeClr val="dk1"/>
              </a:buClr>
              <a:buSzPts val="1870"/>
              <a:buFont typeface="Arial"/>
              <a:buChar char="•"/>
            </a:pPr>
            <a:r>
              <a:rPr b="0" lang="en" sz="1870"/>
              <a:t>UW Novel Coronavirus Main Website: </a:t>
            </a:r>
            <a:r>
              <a:rPr lang="en" sz="1870"/>
              <a:t>https://www.washington.edu/coronavirus/</a:t>
            </a:r>
            <a:endParaRPr b="0" sz="1870"/>
          </a:p>
          <a:p>
            <a:pPr indent="-285750" lvl="1" marL="742950" rtl="0" algn="l">
              <a:lnSpc>
                <a:spcPct val="80000"/>
              </a:lnSpc>
              <a:spcBef>
                <a:spcPts val="323"/>
              </a:spcBef>
              <a:spcAft>
                <a:spcPts val="0"/>
              </a:spcAft>
              <a:buClr>
                <a:schemeClr val="dk1"/>
              </a:buClr>
              <a:buSzPts val="1615"/>
              <a:buChar char="–"/>
            </a:pPr>
            <a:r>
              <a:rPr b="0" lang="en" sz="1615"/>
              <a:t>What to do if you are sick; what to do if you have COVID-19; What to do if you are in close contact with someone with COVID-19; How the University follows up when there is a case.</a:t>
            </a:r>
            <a:endParaRPr/>
          </a:p>
          <a:p>
            <a:pPr indent="-224155" lvl="0" marL="342900" marR="0" rtl="0" algn="l">
              <a:lnSpc>
                <a:spcPct val="80000"/>
              </a:lnSpc>
              <a:spcBef>
                <a:spcPts val="374"/>
              </a:spcBef>
              <a:spcAft>
                <a:spcPts val="0"/>
              </a:spcAft>
              <a:buClr>
                <a:schemeClr val="dk1"/>
              </a:buClr>
              <a:buSzPts val="1870"/>
              <a:buFont typeface="Arial"/>
              <a:buNone/>
            </a:pPr>
            <a:r>
              <a:t/>
            </a:r>
            <a:endParaRPr b="0" sz="1870"/>
          </a:p>
          <a:p>
            <a:pPr indent="0" lvl="0" marL="0" rtl="0" algn="l">
              <a:lnSpc>
                <a:spcPct val="80000"/>
              </a:lnSpc>
              <a:spcBef>
                <a:spcPts val="408"/>
              </a:spcBef>
              <a:spcAft>
                <a:spcPts val="0"/>
              </a:spcAft>
              <a:buClr>
                <a:schemeClr val="dk1"/>
              </a:buClr>
              <a:buSzPts val="2040"/>
              <a:buNone/>
            </a:pPr>
            <a:r>
              <a:t/>
            </a:r>
            <a:endParaRPr sz="2040"/>
          </a:p>
        </p:txBody>
      </p:sp>
      <p:sp>
        <p:nvSpPr>
          <p:cNvPr id="571" name="Google Shape;571;p103"/>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
              <a:t>GUIDANCE UPDATED REGULARLY</a:t>
            </a:r>
            <a:endParaRPr/>
          </a:p>
        </p:txBody>
      </p:sp>
      <p:pic>
        <p:nvPicPr>
          <p:cNvPr id="572" name="Google Shape;572;p103"/>
          <p:cNvPicPr preferRelativeResize="0"/>
          <p:nvPr/>
        </p:nvPicPr>
        <p:blipFill rotWithShape="1">
          <a:blip r:embed="rId3">
            <a:alphaModFix/>
          </a:blip>
          <a:srcRect b="0" l="0" r="0" t="0"/>
          <a:stretch/>
        </p:blipFill>
        <p:spPr>
          <a:xfrm>
            <a:off x="6161049" y="1628409"/>
            <a:ext cx="2847771" cy="39296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6" name="Shape 576"/>
        <p:cNvGrpSpPr/>
        <p:nvPr/>
      </p:nvGrpSpPr>
      <p:grpSpPr>
        <a:xfrm>
          <a:off x="0" y="0"/>
          <a:ext cx="0" cy="0"/>
          <a:chOff x="0" y="0"/>
          <a:chExt cx="0" cy="0"/>
        </a:xfrm>
      </p:grpSpPr>
      <p:sp>
        <p:nvSpPr>
          <p:cNvPr id="577" name="Google Shape;577;p10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000"/>
              <a:buNone/>
            </a:pPr>
            <a:r>
              <a:rPr lang="en">
                <a:latin typeface="Encode Sans"/>
                <a:ea typeface="Encode Sans"/>
                <a:cs typeface="Encode Sans"/>
                <a:sym typeface="Encode Sans"/>
              </a:rPr>
              <a:t>QUESTIONS</a:t>
            </a:r>
            <a:endParaRPr>
              <a:latin typeface="Encode Sans"/>
              <a:ea typeface="Encode Sans"/>
              <a:cs typeface="Encode Sans"/>
              <a:sym typeface="Encode Sans"/>
            </a:endParaRPr>
          </a:p>
        </p:txBody>
      </p:sp>
      <p:sp>
        <p:nvSpPr>
          <p:cNvPr id="578" name="Google Shape;578;p104"/>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200"/>
              <a:buNone/>
            </a:pPr>
            <a:r>
              <a:rPr b="0" lang="en" sz="2200"/>
              <a:t>General Questions</a:t>
            </a:r>
            <a:endParaRPr/>
          </a:p>
          <a:p>
            <a:pPr indent="0" lvl="0" marL="0" rtl="0" algn="l">
              <a:lnSpc>
                <a:spcPct val="100000"/>
              </a:lnSpc>
              <a:spcBef>
                <a:spcPts val="440"/>
              </a:spcBef>
              <a:spcAft>
                <a:spcPts val="0"/>
              </a:spcAft>
              <a:buClr>
                <a:schemeClr val="dk1"/>
              </a:buClr>
              <a:buSzPts val="2200"/>
              <a:buNone/>
            </a:pPr>
            <a:r>
              <a:rPr b="0" lang="en" sz="2200"/>
              <a:t>Contact EH&amp;S at 206-543-7262, ehsdept@uw.edu</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82" name="Shape 582"/>
        <p:cNvGrpSpPr/>
        <p:nvPr/>
      </p:nvGrpSpPr>
      <p:grpSpPr>
        <a:xfrm>
          <a:off x="0" y="0"/>
          <a:ext cx="0" cy="0"/>
          <a:chOff x="0" y="0"/>
          <a:chExt cx="0" cy="0"/>
        </a:xfrm>
      </p:grpSpPr>
      <p:sp>
        <p:nvSpPr>
          <p:cNvPr id="583" name="Google Shape;583;p105"/>
          <p:cNvSpPr txBox="1"/>
          <p:nvPr>
            <p:ph type="ctrTitle"/>
          </p:nvPr>
        </p:nvSpPr>
        <p:spPr>
          <a:xfrm>
            <a:off x="832485" y="3970323"/>
            <a:ext cx="7475100" cy="1117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94280C"/>
              </a:buClr>
              <a:buSzPts val="2430"/>
              <a:buFont typeface="Calibri"/>
              <a:buNone/>
            </a:pPr>
            <a:r>
              <a:rPr b="1" lang="en" sz="2430">
                <a:solidFill>
                  <a:srgbClr val="94280C"/>
                </a:solidFill>
                <a:latin typeface="Calibri"/>
                <a:ea typeface="Calibri"/>
                <a:cs typeface="Calibri"/>
                <a:sym typeface="Calibri"/>
              </a:rPr>
              <a:t>Research with UW Medicine COVID-19 Patients</a:t>
            </a:r>
            <a:br>
              <a:rPr lang="en" sz="2160">
                <a:solidFill>
                  <a:srgbClr val="94280C"/>
                </a:solidFill>
              </a:rPr>
            </a:br>
            <a:r>
              <a:rPr lang="en" sz="2160">
                <a:solidFill>
                  <a:srgbClr val="94280C"/>
                </a:solidFill>
              </a:rPr>
              <a:t>Coordination of IRB Review </a:t>
            </a:r>
            <a:br>
              <a:rPr lang="en" sz="2160">
                <a:solidFill>
                  <a:srgbClr val="94280C"/>
                </a:solidFill>
              </a:rPr>
            </a:br>
            <a:r>
              <a:rPr lang="en" sz="2160">
                <a:solidFill>
                  <a:srgbClr val="94280C"/>
                </a:solidFill>
              </a:rPr>
              <a:t>&amp; ITHS COVID-19 Review</a:t>
            </a:r>
            <a:endParaRPr/>
          </a:p>
        </p:txBody>
      </p:sp>
      <p:sp>
        <p:nvSpPr>
          <p:cNvPr id="584" name="Google Shape;584;p105"/>
          <p:cNvSpPr txBox="1"/>
          <p:nvPr>
            <p:ph idx="1" type="subTitle"/>
          </p:nvPr>
        </p:nvSpPr>
        <p:spPr>
          <a:xfrm>
            <a:off x="1282148" y="5206867"/>
            <a:ext cx="6576000" cy="330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4280C"/>
              </a:buClr>
              <a:buSzPts val="1350"/>
              <a:buNone/>
            </a:pPr>
            <a:r>
              <a:rPr lang="en" sz="1350">
                <a:solidFill>
                  <a:srgbClr val="94280C"/>
                </a:solidFill>
              </a:rPr>
              <a:t>Karen Moe, HSD Director                     MRAM Meeting                      April 9, 2020</a:t>
            </a:r>
            <a:endParaRPr/>
          </a:p>
        </p:txBody>
      </p:sp>
      <p:pic>
        <p:nvPicPr>
          <p:cNvPr descr="A picture containing orange, holding, food, ball&#10;&#10;Description automatically generated" id="585" name="Google Shape;585;p105"/>
          <p:cNvPicPr preferRelativeResize="0"/>
          <p:nvPr/>
        </p:nvPicPr>
        <p:blipFill rotWithShape="1">
          <a:blip r:embed="rId3">
            <a:alphaModFix/>
          </a:blip>
          <a:srcRect b="5" l="0" r="0" t="44305"/>
          <a:stretch/>
        </p:blipFill>
        <p:spPr>
          <a:xfrm>
            <a:off x="182880" y="1049655"/>
            <a:ext cx="8778240" cy="282320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9" name="Shape 589"/>
        <p:cNvGrpSpPr/>
        <p:nvPr/>
      </p:nvGrpSpPr>
      <p:grpSpPr>
        <a:xfrm>
          <a:off x="0" y="0"/>
          <a:ext cx="0" cy="0"/>
          <a:chOff x="0" y="0"/>
          <a:chExt cx="0" cy="0"/>
        </a:xfrm>
      </p:grpSpPr>
      <p:sp>
        <p:nvSpPr>
          <p:cNvPr id="590" name="Google Shape;590;p106"/>
          <p:cNvSpPr txBox="1"/>
          <p:nvPr>
            <p:ph type="title"/>
          </p:nvPr>
        </p:nvSpPr>
        <p:spPr>
          <a:xfrm>
            <a:off x="628650" y="1123389"/>
            <a:ext cx="7886700" cy="994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55A11"/>
              </a:buClr>
              <a:buSzPts val="2430"/>
              <a:buFont typeface="Calibri"/>
              <a:buNone/>
            </a:pPr>
            <a:r>
              <a:rPr b="1" lang="en" sz="2430">
                <a:solidFill>
                  <a:srgbClr val="C55A11"/>
                </a:solidFill>
              </a:rPr>
              <a:t>Mandatory COVID-19 Research Review by ITHS/UW Medicine</a:t>
            </a:r>
            <a:br>
              <a:rPr lang="en" sz="2430"/>
            </a:br>
            <a:r>
              <a:rPr i="1" lang="en" sz="1620"/>
              <a:t>Implemented March 18, 2020</a:t>
            </a:r>
            <a:endParaRPr i="1" sz="3959"/>
          </a:p>
        </p:txBody>
      </p:sp>
      <p:sp>
        <p:nvSpPr>
          <p:cNvPr id="591" name="Google Shape;591;p106"/>
          <p:cNvSpPr txBox="1"/>
          <p:nvPr>
            <p:ph idx="1" type="body"/>
          </p:nvPr>
        </p:nvSpPr>
        <p:spPr>
          <a:xfrm>
            <a:off x="628650" y="2352140"/>
            <a:ext cx="7886700" cy="31377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2380"/>
              <a:buNone/>
            </a:pPr>
            <a:r>
              <a:rPr b="1" lang="en" sz="2380"/>
              <a:t>Purpose</a:t>
            </a:r>
            <a:endParaRPr/>
          </a:p>
          <a:p>
            <a:pPr indent="-228600" lvl="0" marL="228600" rtl="0" algn="l">
              <a:lnSpc>
                <a:spcPct val="70000"/>
              </a:lnSpc>
              <a:spcBef>
                <a:spcPts val="1000"/>
              </a:spcBef>
              <a:spcAft>
                <a:spcPts val="0"/>
              </a:spcAft>
              <a:buClr>
                <a:schemeClr val="dk1"/>
              </a:buClr>
              <a:buSzPts val="2380"/>
              <a:buChar char="•"/>
            </a:pPr>
            <a:r>
              <a:rPr lang="en" sz="2380"/>
              <a:t>Thoughtful, prioritized access to UW Medicine COVID-19 patients, specimens &amp; PHI</a:t>
            </a:r>
            <a:endParaRPr/>
          </a:p>
          <a:p>
            <a:pPr indent="-228600" lvl="0" marL="228600" rtl="0" algn="l">
              <a:lnSpc>
                <a:spcPct val="70000"/>
              </a:lnSpc>
              <a:spcBef>
                <a:spcPts val="1000"/>
              </a:spcBef>
              <a:spcAft>
                <a:spcPts val="0"/>
              </a:spcAft>
              <a:buClr>
                <a:schemeClr val="dk1"/>
              </a:buClr>
              <a:buSzPts val="2380"/>
              <a:buChar char="•"/>
            </a:pPr>
            <a:r>
              <a:rPr lang="en" sz="2380"/>
              <a:t>Prioritize studies that may be competing for patients and biospecimens, based on scientific quality, patient need, and interactions with each other</a:t>
            </a:r>
            <a:endParaRPr/>
          </a:p>
          <a:p>
            <a:pPr indent="0" lvl="0" marL="0" rtl="0" algn="l">
              <a:lnSpc>
                <a:spcPct val="70000"/>
              </a:lnSpc>
              <a:spcBef>
                <a:spcPts val="1000"/>
              </a:spcBef>
              <a:spcAft>
                <a:spcPts val="0"/>
              </a:spcAft>
              <a:buClr>
                <a:schemeClr val="dk1"/>
              </a:buClr>
              <a:buSzPts val="2380"/>
              <a:buNone/>
            </a:pPr>
            <a:r>
              <a:t/>
            </a:r>
            <a:endParaRPr sz="2380"/>
          </a:p>
          <a:p>
            <a:pPr indent="0" lvl="0" marL="0" rtl="0" algn="l">
              <a:lnSpc>
                <a:spcPct val="70000"/>
              </a:lnSpc>
              <a:spcBef>
                <a:spcPts val="1000"/>
              </a:spcBef>
              <a:spcAft>
                <a:spcPts val="0"/>
              </a:spcAft>
              <a:buClr>
                <a:schemeClr val="dk1"/>
              </a:buClr>
              <a:buSzPts val="2380"/>
              <a:buNone/>
            </a:pPr>
            <a:r>
              <a:rPr b="1" lang="en" sz="2380"/>
              <a:t>Who does the review</a:t>
            </a:r>
            <a:endParaRPr/>
          </a:p>
          <a:p>
            <a:pPr indent="-228600" lvl="0" marL="228600" rtl="0" algn="l">
              <a:lnSpc>
                <a:spcPct val="70000"/>
              </a:lnSpc>
              <a:spcBef>
                <a:spcPts val="1000"/>
              </a:spcBef>
              <a:spcAft>
                <a:spcPts val="0"/>
              </a:spcAft>
              <a:buClr>
                <a:schemeClr val="dk1"/>
              </a:buClr>
              <a:buSzPts val="2380"/>
              <a:buChar char="•"/>
            </a:pPr>
            <a:r>
              <a:rPr lang="en" sz="2380"/>
              <a:t>Interdisciplinary group of UW Medicine faculty</a:t>
            </a:r>
            <a:endParaRPr/>
          </a:p>
        </p:txBody>
      </p:sp>
      <p:pic>
        <p:nvPicPr>
          <p:cNvPr descr="A close up of a logo&#10;&#10;Description automatically generated" id="592" name="Google Shape;592;p106"/>
          <p:cNvPicPr preferRelativeResize="0"/>
          <p:nvPr/>
        </p:nvPicPr>
        <p:blipFill rotWithShape="1">
          <a:blip r:embed="rId3">
            <a:alphaModFix/>
          </a:blip>
          <a:srcRect b="0" l="0" r="0" t="0"/>
          <a:stretch/>
        </p:blipFill>
        <p:spPr>
          <a:xfrm>
            <a:off x="7085958" y="4109021"/>
            <a:ext cx="1139873" cy="11398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6" name="Shape 596"/>
        <p:cNvGrpSpPr/>
        <p:nvPr/>
      </p:nvGrpSpPr>
      <p:grpSpPr>
        <a:xfrm>
          <a:off x="0" y="0"/>
          <a:ext cx="0" cy="0"/>
          <a:chOff x="0" y="0"/>
          <a:chExt cx="0" cy="0"/>
        </a:xfrm>
      </p:grpSpPr>
      <p:sp>
        <p:nvSpPr>
          <p:cNvPr id="597" name="Google Shape;597;p107"/>
          <p:cNvSpPr txBox="1"/>
          <p:nvPr>
            <p:ph type="title"/>
          </p:nvPr>
        </p:nvSpPr>
        <p:spPr>
          <a:xfrm>
            <a:off x="2003461" y="1327441"/>
            <a:ext cx="6511800" cy="994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64A088"/>
              </a:buClr>
              <a:buSzPts val="4400"/>
              <a:buFont typeface="Calibri"/>
              <a:buNone/>
            </a:pPr>
            <a:r>
              <a:rPr b="1" lang="en">
                <a:solidFill>
                  <a:srgbClr val="64A088"/>
                </a:solidFill>
              </a:rPr>
              <a:t>Which studies?</a:t>
            </a:r>
            <a:endParaRPr/>
          </a:p>
        </p:txBody>
      </p:sp>
      <p:sp>
        <p:nvSpPr>
          <p:cNvPr id="598" name="Google Shape;598;p107"/>
          <p:cNvSpPr txBox="1"/>
          <p:nvPr>
            <p:ph idx="1" type="body"/>
          </p:nvPr>
        </p:nvSpPr>
        <p:spPr>
          <a:xfrm>
            <a:off x="628650" y="2683481"/>
            <a:ext cx="7886700" cy="30978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2170"/>
              <a:buNone/>
            </a:pPr>
            <a:r>
              <a:rPr b="1" lang="en" sz="2170"/>
              <a:t>Studies intentionally focusing on UW Medicine COVID-19 patients, regardless of:</a:t>
            </a:r>
            <a:endParaRPr/>
          </a:p>
          <a:p>
            <a:pPr indent="-228600" lvl="0" marL="228600" rtl="0" algn="l">
              <a:lnSpc>
                <a:spcPct val="70000"/>
              </a:lnSpc>
              <a:spcBef>
                <a:spcPts val="1000"/>
              </a:spcBef>
              <a:spcAft>
                <a:spcPts val="0"/>
              </a:spcAft>
              <a:buClr>
                <a:schemeClr val="dk1"/>
              </a:buClr>
              <a:buSzPts val="2170"/>
              <a:buChar char="•"/>
            </a:pPr>
            <a:r>
              <a:rPr lang="en" sz="2170" u="sng"/>
              <a:t>Current COVID-19 status </a:t>
            </a:r>
            <a:r>
              <a:rPr lang="en" sz="2170"/>
              <a:t>(positive, presumptive positive, exposed and self-isolated, convalescing, or recovered)</a:t>
            </a:r>
            <a:endParaRPr/>
          </a:p>
          <a:p>
            <a:pPr indent="-228600" lvl="0" marL="228600" rtl="0" algn="l">
              <a:lnSpc>
                <a:spcPct val="70000"/>
              </a:lnSpc>
              <a:spcBef>
                <a:spcPts val="1000"/>
              </a:spcBef>
              <a:spcAft>
                <a:spcPts val="0"/>
              </a:spcAft>
              <a:buClr>
                <a:schemeClr val="dk1"/>
              </a:buClr>
              <a:buSzPts val="2170"/>
              <a:buChar char="•"/>
            </a:pPr>
            <a:r>
              <a:rPr lang="en" sz="2170" u="sng"/>
              <a:t>Location</a:t>
            </a:r>
            <a:r>
              <a:rPr lang="en" sz="2170"/>
              <a:t> (hospitalized, outpatients at clinics, home)</a:t>
            </a:r>
            <a:endParaRPr/>
          </a:p>
          <a:p>
            <a:pPr indent="-228600" lvl="0" marL="228600" rtl="0" algn="l">
              <a:lnSpc>
                <a:spcPct val="70000"/>
              </a:lnSpc>
              <a:spcBef>
                <a:spcPts val="1000"/>
              </a:spcBef>
              <a:spcAft>
                <a:spcPts val="0"/>
              </a:spcAft>
              <a:buClr>
                <a:schemeClr val="dk1"/>
              </a:buClr>
              <a:buSzPts val="2170"/>
              <a:buChar char="•"/>
            </a:pPr>
            <a:r>
              <a:rPr lang="en" sz="2170" u="sng"/>
              <a:t>Identifiability</a:t>
            </a:r>
            <a:r>
              <a:rPr lang="en" sz="2170"/>
              <a:t> of the specimens or medical records information</a:t>
            </a:r>
            <a:endParaRPr/>
          </a:p>
          <a:p>
            <a:pPr indent="-228600" lvl="0" marL="228600" rtl="0" algn="l">
              <a:lnSpc>
                <a:spcPct val="70000"/>
              </a:lnSpc>
              <a:spcBef>
                <a:spcPts val="1000"/>
              </a:spcBef>
              <a:spcAft>
                <a:spcPts val="0"/>
              </a:spcAft>
              <a:buClr>
                <a:schemeClr val="dk1"/>
              </a:buClr>
              <a:buSzPts val="2170"/>
              <a:buChar char="•"/>
            </a:pPr>
            <a:r>
              <a:rPr lang="en" sz="2170" u="sng"/>
              <a:t>Which IRB </a:t>
            </a:r>
            <a:r>
              <a:rPr lang="en" sz="2170"/>
              <a:t>will conduct the review (UW or an External IRB or a Single IRB)</a:t>
            </a:r>
            <a:endParaRPr/>
          </a:p>
          <a:p>
            <a:pPr indent="-228600" lvl="0" marL="228600" rtl="0" algn="l">
              <a:lnSpc>
                <a:spcPct val="70000"/>
              </a:lnSpc>
              <a:spcBef>
                <a:spcPts val="1000"/>
              </a:spcBef>
              <a:spcAft>
                <a:spcPts val="0"/>
              </a:spcAft>
              <a:buClr>
                <a:schemeClr val="dk1"/>
              </a:buClr>
              <a:buSzPts val="2170"/>
              <a:buChar char="•"/>
            </a:pPr>
            <a:r>
              <a:rPr lang="en" sz="2170" u="sng"/>
              <a:t>Type of review</a:t>
            </a:r>
            <a:r>
              <a:rPr lang="en" sz="2170"/>
              <a:t>: Determination, IRB review, external IRB request; new application and modifications</a:t>
            </a:r>
            <a:endParaRPr/>
          </a:p>
        </p:txBody>
      </p:sp>
      <p:pic>
        <p:nvPicPr>
          <p:cNvPr descr="A picture containing object, clock&#10;&#10;Description automatically generated" id="599" name="Google Shape;599;p107"/>
          <p:cNvPicPr preferRelativeResize="0"/>
          <p:nvPr/>
        </p:nvPicPr>
        <p:blipFill rotWithShape="1">
          <a:blip r:embed="rId3">
            <a:alphaModFix/>
          </a:blip>
          <a:srcRect b="0" l="0" r="0" t="0"/>
          <a:stretch/>
        </p:blipFill>
        <p:spPr>
          <a:xfrm>
            <a:off x="628650" y="1244679"/>
            <a:ext cx="1159692" cy="115969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3" name="Shape 603"/>
        <p:cNvGrpSpPr/>
        <p:nvPr/>
      </p:nvGrpSpPr>
      <p:grpSpPr>
        <a:xfrm>
          <a:off x="0" y="0"/>
          <a:ext cx="0" cy="0"/>
          <a:chOff x="0" y="0"/>
          <a:chExt cx="0" cy="0"/>
        </a:xfrm>
      </p:grpSpPr>
      <p:sp>
        <p:nvSpPr>
          <p:cNvPr id="604" name="Google Shape;604;p10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0C0"/>
              </a:buClr>
              <a:buSzPts val="2700"/>
              <a:buFont typeface="Calibri"/>
              <a:buNone/>
            </a:pPr>
            <a:r>
              <a:rPr lang="en" sz="2700">
                <a:solidFill>
                  <a:srgbClr val="0070C0"/>
                </a:solidFill>
                <a:latin typeface="Calibri"/>
                <a:ea typeface="Calibri"/>
                <a:cs typeface="Calibri"/>
                <a:sym typeface="Calibri"/>
              </a:rPr>
              <a:t>The COVID-19 review process</a:t>
            </a:r>
            <a:br>
              <a:rPr lang="en"/>
            </a:br>
            <a:r>
              <a:rPr lang="en" sz="1500" u="sng">
                <a:solidFill>
                  <a:schemeClr val="hlink"/>
                </a:solidFill>
                <a:hlinkClick r:id="rId3"/>
              </a:rPr>
              <a:t>https://www.iths.org/iths-covid-19-research-resources/covid-19-research-portal/</a:t>
            </a:r>
            <a:r>
              <a:rPr lang="en" sz="1500"/>
              <a:t> </a:t>
            </a:r>
            <a:endParaRPr/>
          </a:p>
        </p:txBody>
      </p:sp>
      <p:sp>
        <p:nvSpPr>
          <p:cNvPr id="605" name="Google Shape;605;p108"/>
          <p:cNvSpPr txBox="1"/>
          <p:nvPr>
            <p:ph idx="1" type="body"/>
          </p:nvPr>
        </p:nvSpPr>
        <p:spPr>
          <a:xfrm>
            <a:off x="628650" y="2552487"/>
            <a:ext cx="7886700" cy="29376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2170"/>
              <a:buNone/>
            </a:pPr>
            <a:r>
              <a:rPr b="1" lang="en" sz="2170"/>
              <a:t>Online application form + uploaded proposal</a:t>
            </a:r>
            <a:endParaRPr/>
          </a:p>
          <a:p>
            <a:pPr indent="-228600" lvl="0" marL="228600" rtl="0" algn="l">
              <a:lnSpc>
                <a:spcPct val="70000"/>
              </a:lnSpc>
              <a:spcBef>
                <a:spcPts val="1000"/>
              </a:spcBef>
              <a:spcAft>
                <a:spcPts val="0"/>
              </a:spcAft>
              <a:buClr>
                <a:schemeClr val="dk1"/>
              </a:buClr>
              <a:buSzPts val="2170"/>
              <a:buChar char="•"/>
            </a:pPr>
            <a:r>
              <a:rPr lang="en" sz="2170"/>
              <a:t>Proposal description</a:t>
            </a:r>
            <a:endParaRPr/>
          </a:p>
          <a:p>
            <a:pPr indent="-228600" lvl="0" marL="228600" rtl="0" algn="l">
              <a:lnSpc>
                <a:spcPct val="70000"/>
              </a:lnSpc>
              <a:spcBef>
                <a:spcPts val="1000"/>
              </a:spcBef>
              <a:spcAft>
                <a:spcPts val="0"/>
              </a:spcAft>
              <a:buClr>
                <a:schemeClr val="dk1"/>
              </a:buClr>
              <a:buSzPts val="2170"/>
              <a:buChar char="•"/>
            </a:pPr>
            <a:r>
              <a:rPr lang="en" sz="2170"/>
              <a:t>References</a:t>
            </a:r>
            <a:endParaRPr/>
          </a:p>
          <a:p>
            <a:pPr indent="-228600" lvl="0" marL="228600" rtl="0" algn="l">
              <a:lnSpc>
                <a:spcPct val="70000"/>
              </a:lnSpc>
              <a:spcBef>
                <a:spcPts val="1000"/>
              </a:spcBef>
              <a:spcAft>
                <a:spcPts val="0"/>
              </a:spcAft>
              <a:buClr>
                <a:schemeClr val="dk1"/>
              </a:buClr>
              <a:buSzPts val="2170"/>
              <a:buChar char="•"/>
            </a:pPr>
            <a:r>
              <a:rPr lang="en" sz="2170"/>
              <a:t>Biosketches or CV of essential investigators</a:t>
            </a:r>
            <a:endParaRPr/>
          </a:p>
          <a:p>
            <a:pPr indent="0" lvl="0" marL="0" rtl="0" algn="l">
              <a:lnSpc>
                <a:spcPct val="70000"/>
              </a:lnSpc>
              <a:spcBef>
                <a:spcPts val="1000"/>
              </a:spcBef>
              <a:spcAft>
                <a:spcPts val="0"/>
              </a:spcAft>
              <a:buClr>
                <a:schemeClr val="dk1"/>
              </a:buClr>
              <a:buSzPts val="2170"/>
              <a:buNone/>
            </a:pPr>
            <a:r>
              <a:t/>
            </a:r>
            <a:endParaRPr sz="2170"/>
          </a:p>
          <a:p>
            <a:pPr indent="0" lvl="0" marL="0" rtl="0" algn="l">
              <a:lnSpc>
                <a:spcPct val="70000"/>
              </a:lnSpc>
              <a:spcBef>
                <a:spcPts val="1000"/>
              </a:spcBef>
              <a:spcAft>
                <a:spcPts val="0"/>
              </a:spcAft>
              <a:buClr>
                <a:schemeClr val="dk1"/>
              </a:buClr>
              <a:buSzPts val="2170"/>
              <a:buNone/>
            </a:pPr>
            <a:r>
              <a:rPr b="1" lang="en" sz="2170"/>
              <a:t>Result: an Approval Letter</a:t>
            </a:r>
            <a:endParaRPr/>
          </a:p>
          <a:p>
            <a:pPr indent="0" lvl="0" marL="0" rtl="0" algn="l">
              <a:lnSpc>
                <a:spcPct val="70000"/>
              </a:lnSpc>
              <a:spcBef>
                <a:spcPts val="1000"/>
              </a:spcBef>
              <a:spcAft>
                <a:spcPts val="0"/>
              </a:spcAft>
              <a:buClr>
                <a:schemeClr val="dk1"/>
              </a:buClr>
              <a:buSzPts val="2170"/>
              <a:buNone/>
            </a:pPr>
            <a:r>
              <a:t/>
            </a:r>
            <a:endParaRPr b="1" sz="2170"/>
          </a:p>
          <a:p>
            <a:pPr indent="0" lvl="0" marL="0" rtl="0" algn="l">
              <a:lnSpc>
                <a:spcPct val="70000"/>
              </a:lnSpc>
              <a:spcBef>
                <a:spcPts val="1000"/>
              </a:spcBef>
              <a:spcAft>
                <a:spcPts val="0"/>
              </a:spcAft>
              <a:buClr>
                <a:schemeClr val="dk1"/>
              </a:buClr>
              <a:buSzPts val="2170"/>
              <a:buNone/>
            </a:pPr>
            <a:r>
              <a:rPr b="1" lang="en" sz="2170"/>
              <a:t>Timing: </a:t>
            </a:r>
            <a:r>
              <a:rPr lang="en" sz="2170"/>
              <a:t>Can occur at same time as IRB application, or before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609" name="Shape 609"/>
        <p:cNvGrpSpPr/>
        <p:nvPr/>
      </p:nvGrpSpPr>
      <p:grpSpPr>
        <a:xfrm>
          <a:off x="0" y="0"/>
          <a:ext cx="0" cy="0"/>
          <a:chOff x="0" y="0"/>
          <a:chExt cx="0" cy="0"/>
        </a:xfrm>
      </p:grpSpPr>
      <p:pic>
        <p:nvPicPr>
          <p:cNvPr descr="A close up of a persons hand&#10;&#10;Description automatically generated" id="610" name="Google Shape;610;p109"/>
          <p:cNvPicPr preferRelativeResize="0"/>
          <p:nvPr/>
        </p:nvPicPr>
        <p:blipFill rotWithShape="1">
          <a:blip r:embed="rId3">
            <a:alphaModFix amt="35000"/>
          </a:blip>
          <a:srcRect b="0" l="1497" r="2505" t="0"/>
          <a:stretch/>
        </p:blipFill>
        <p:spPr>
          <a:xfrm>
            <a:off x="-59121" y="848683"/>
            <a:ext cx="9144002" cy="5143493"/>
          </a:xfrm>
          <a:prstGeom prst="rect">
            <a:avLst/>
          </a:prstGeom>
          <a:noFill/>
          <a:ln>
            <a:noFill/>
          </a:ln>
        </p:spPr>
      </p:pic>
      <p:sp>
        <p:nvSpPr>
          <p:cNvPr id="611" name="Google Shape;611;p109"/>
          <p:cNvSpPr txBox="1"/>
          <p:nvPr>
            <p:ph type="title"/>
          </p:nvPr>
        </p:nvSpPr>
        <p:spPr>
          <a:xfrm>
            <a:off x="628651" y="1656647"/>
            <a:ext cx="2484900" cy="35448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FFFFFF"/>
              </a:buClr>
              <a:buSzPts val="3000"/>
              <a:buFont typeface="Calibri"/>
              <a:buNone/>
            </a:pPr>
            <a:r>
              <a:rPr b="1" lang="en" sz="3000">
                <a:solidFill>
                  <a:srgbClr val="FFFFFF"/>
                </a:solidFill>
              </a:rPr>
              <a:t>Coordination with IRB Review</a:t>
            </a:r>
            <a:endParaRPr/>
          </a:p>
        </p:txBody>
      </p:sp>
      <p:sp>
        <p:nvSpPr>
          <p:cNvPr id="612" name="Google Shape;612;p109"/>
          <p:cNvSpPr txBox="1"/>
          <p:nvPr>
            <p:ph idx="1" type="body"/>
          </p:nvPr>
        </p:nvSpPr>
        <p:spPr>
          <a:xfrm>
            <a:off x="3866534" y="1450583"/>
            <a:ext cx="4571100" cy="375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2400"/>
              <a:buNone/>
            </a:pPr>
            <a:r>
              <a:rPr lang="en" sz="2400">
                <a:solidFill>
                  <a:srgbClr val="FFFFFF"/>
                </a:solidFill>
              </a:rPr>
              <a:t>Ensure that the research is of high quality and high priority</a:t>
            </a:r>
            <a:endParaRPr/>
          </a:p>
          <a:p>
            <a:pPr indent="0" lvl="0" marL="0" rtl="0" algn="l">
              <a:lnSpc>
                <a:spcPct val="90000"/>
              </a:lnSpc>
              <a:spcBef>
                <a:spcPts val="1000"/>
              </a:spcBef>
              <a:spcAft>
                <a:spcPts val="0"/>
              </a:spcAft>
              <a:buClr>
                <a:schemeClr val="lt1"/>
              </a:buClr>
              <a:buSzPts val="2400"/>
              <a:buNone/>
            </a:pPr>
            <a:r>
              <a:t/>
            </a:r>
            <a:endParaRPr sz="2400">
              <a:solidFill>
                <a:srgbClr val="FFFFFF"/>
              </a:solidFill>
            </a:endParaRPr>
          </a:p>
          <a:p>
            <a:pPr indent="0" lvl="0" marL="0" rtl="0" algn="l">
              <a:lnSpc>
                <a:spcPct val="90000"/>
              </a:lnSpc>
              <a:spcBef>
                <a:spcPts val="1000"/>
              </a:spcBef>
              <a:spcAft>
                <a:spcPts val="0"/>
              </a:spcAft>
              <a:buClr>
                <a:srgbClr val="FFFFFF"/>
              </a:buClr>
              <a:buSzPts val="2400"/>
              <a:buNone/>
            </a:pPr>
            <a:r>
              <a:rPr lang="en" sz="2400">
                <a:solidFill>
                  <a:srgbClr val="FFFFFF"/>
                </a:solidFill>
              </a:rPr>
              <a:t>This vetting is valuable information for the IRB</a:t>
            </a:r>
            <a:endParaRPr/>
          </a:p>
          <a:p>
            <a:pPr indent="0" lvl="0" marL="0" rtl="0" algn="l">
              <a:lnSpc>
                <a:spcPct val="90000"/>
              </a:lnSpc>
              <a:spcBef>
                <a:spcPts val="1000"/>
              </a:spcBef>
              <a:spcAft>
                <a:spcPts val="0"/>
              </a:spcAft>
              <a:buClr>
                <a:schemeClr val="lt1"/>
              </a:buClr>
              <a:buSzPts val="2400"/>
              <a:buNone/>
            </a:pPr>
            <a:r>
              <a:t/>
            </a:r>
            <a:endParaRPr sz="2400">
              <a:solidFill>
                <a:srgbClr val="FFFFFF"/>
              </a:solidFill>
            </a:endParaRPr>
          </a:p>
          <a:p>
            <a:pPr indent="0" lvl="0" marL="0" rtl="0" algn="l">
              <a:lnSpc>
                <a:spcPct val="90000"/>
              </a:lnSpc>
              <a:spcBef>
                <a:spcPts val="1000"/>
              </a:spcBef>
              <a:spcAft>
                <a:spcPts val="0"/>
              </a:spcAft>
              <a:buClr>
                <a:srgbClr val="FFFFFF"/>
              </a:buClr>
              <a:buSzPts val="2400"/>
              <a:buNone/>
            </a:pPr>
            <a:r>
              <a:rPr lang="en" sz="2400">
                <a:solidFill>
                  <a:srgbClr val="FFFFFF"/>
                </a:solidFill>
              </a:rPr>
              <a:t>Manages cumulative burden of research participation on the patients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6" name="Shape 616"/>
        <p:cNvGrpSpPr/>
        <p:nvPr/>
      </p:nvGrpSpPr>
      <p:grpSpPr>
        <a:xfrm>
          <a:off x="0" y="0"/>
          <a:ext cx="0" cy="0"/>
          <a:chOff x="0" y="0"/>
          <a:chExt cx="0" cy="0"/>
        </a:xfrm>
      </p:grpSpPr>
      <p:sp>
        <p:nvSpPr>
          <p:cNvPr id="617" name="Google Shape;617;p110"/>
          <p:cNvSpPr txBox="1"/>
          <p:nvPr>
            <p:ph type="title"/>
          </p:nvPr>
        </p:nvSpPr>
        <p:spPr>
          <a:xfrm>
            <a:off x="628650" y="1262090"/>
            <a:ext cx="7886700" cy="589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59"/>
              <a:buFont typeface="Calibri"/>
              <a:buNone/>
            </a:pPr>
            <a:r>
              <a:rPr lang="en" sz="3959"/>
              <a:t>HSD Coordination Process </a:t>
            </a:r>
            <a:endParaRPr/>
          </a:p>
        </p:txBody>
      </p:sp>
      <p:grpSp>
        <p:nvGrpSpPr>
          <p:cNvPr id="618" name="Google Shape;618;p110"/>
          <p:cNvGrpSpPr/>
          <p:nvPr/>
        </p:nvGrpSpPr>
        <p:grpSpPr>
          <a:xfrm>
            <a:off x="636348" y="2275084"/>
            <a:ext cx="7871182" cy="2042100"/>
            <a:chOff x="7698" y="0"/>
            <a:chExt cx="7871182" cy="2042100"/>
          </a:xfrm>
        </p:grpSpPr>
        <p:sp>
          <p:nvSpPr>
            <p:cNvPr id="619" name="Google Shape;619;p110"/>
            <p:cNvSpPr/>
            <p:nvPr/>
          </p:nvSpPr>
          <p:spPr>
            <a:xfrm>
              <a:off x="7698" y="0"/>
              <a:ext cx="1192500" cy="2042100"/>
            </a:xfrm>
            <a:prstGeom prst="roundRect">
              <a:avLst>
                <a:gd fmla="val 10000"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10"/>
            <p:cNvSpPr txBox="1"/>
            <p:nvPr/>
          </p:nvSpPr>
          <p:spPr>
            <a:xfrm>
              <a:off x="42629" y="34931"/>
              <a:ext cx="1122900" cy="19722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b="1" i="0" lang="en" sz="1800" u="none" cap="none" strike="noStrike">
                  <a:solidFill>
                    <a:schemeClr val="lt1"/>
                  </a:solidFill>
                  <a:latin typeface="Calibri"/>
                  <a:ea typeface="Calibri"/>
                  <a:cs typeface="Calibri"/>
                  <a:sym typeface="Calibri"/>
                </a:rPr>
                <a:t>HSD: Does it need ITHS COVID-19 review?	</a:t>
              </a:r>
              <a:endParaRPr sz="1800"/>
            </a:p>
          </p:txBody>
        </p:sp>
        <p:sp>
          <p:nvSpPr>
            <p:cNvPr id="621" name="Google Shape;621;p110"/>
            <p:cNvSpPr/>
            <p:nvPr/>
          </p:nvSpPr>
          <p:spPr>
            <a:xfrm>
              <a:off x="1319582" y="873108"/>
              <a:ext cx="252900" cy="295800"/>
            </a:xfrm>
            <a:prstGeom prst="rightArrow">
              <a:avLst>
                <a:gd fmla="val 6000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10"/>
            <p:cNvSpPr txBox="1"/>
            <p:nvPr/>
          </p:nvSpPr>
          <p:spPr>
            <a:xfrm>
              <a:off x="1319582" y="932262"/>
              <a:ext cx="177000" cy="177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623" name="Google Shape;623;p110"/>
            <p:cNvSpPr/>
            <p:nvPr/>
          </p:nvSpPr>
          <p:spPr>
            <a:xfrm>
              <a:off x="1677368" y="0"/>
              <a:ext cx="1192500" cy="2042100"/>
            </a:xfrm>
            <a:prstGeom prst="roundRect">
              <a:avLst>
                <a:gd fmla="val 10000" name="adj"/>
              </a:avLst>
            </a:prstGeom>
            <a:solidFill>
              <a:srgbClr val="B3828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10"/>
            <p:cNvSpPr txBox="1"/>
            <p:nvPr/>
          </p:nvSpPr>
          <p:spPr>
            <a:xfrm>
              <a:off x="1712299" y="34931"/>
              <a:ext cx="1122900" cy="19722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b="1" i="0" lang="en" sz="1800" u="none" cap="none" strike="noStrike">
                  <a:solidFill>
                    <a:schemeClr val="lt1"/>
                  </a:solidFill>
                  <a:latin typeface="Calibri"/>
                  <a:ea typeface="Calibri"/>
                  <a:cs typeface="Calibri"/>
                  <a:sym typeface="Calibri"/>
                </a:rPr>
                <a:t>Has the PI uploaded an ITHS Approval Letter ?</a:t>
              </a:r>
              <a:endParaRPr sz="1800"/>
            </a:p>
          </p:txBody>
        </p:sp>
        <p:sp>
          <p:nvSpPr>
            <p:cNvPr id="625" name="Google Shape;625;p110"/>
            <p:cNvSpPr/>
            <p:nvPr/>
          </p:nvSpPr>
          <p:spPr>
            <a:xfrm>
              <a:off x="2989252" y="873108"/>
              <a:ext cx="252900" cy="295800"/>
            </a:xfrm>
            <a:prstGeom prst="rightArrow">
              <a:avLst>
                <a:gd fmla="val 60000" name="adj1"/>
                <a:gd fmla="val 50000" name="adj2"/>
              </a:avLst>
            </a:prstGeom>
            <a:solidFill>
              <a:srgbClr val="B976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10"/>
            <p:cNvSpPr txBox="1"/>
            <p:nvPr/>
          </p:nvSpPr>
          <p:spPr>
            <a:xfrm>
              <a:off x="2989252" y="932262"/>
              <a:ext cx="177000" cy="177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627" name="Google Shape;627;p110"/>
            <p:cNvSpPr/>
            <p:nvPr/>
          </p:nvSpPr>
          <p:spPr>
            <a:xfrm>
              <a:off x="3347039" y="0"/>
              <a:ext cx="1192500" cy="2042100"/>
            </a:xfrm>
            <a:prstGeom prst="roundRect">
              <a:avLst>
                <a:gd fmla="val 10000" name="adj"/>
              </a:avLst>
            </a:prstGeom>
            <a:solidFill>
              <a:srgbClr val="C85B5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10"/>
            <p:cNvSpPr txBox="1"/>
            <p:nvPr/>
          </p:nvSpPr>
          <p:spPr>
            <a:xfrm>
              <a:off x="3381970" y="34931"/>
              <a:ext cx="1122900" cy="19722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b="1" i="0" lang="en" sz="1800" u="sng" cap="none" strike="noStrike">
                  <a:solidFill>
                    <a:schemeClr val="lt1"/>
                  </a:solidFill>
                  <a:latin typeface="Calibri"/>
                  <a:ea typeface="Calibri"/>
                  <a:cs typeface="Calibri"/>
                  <a:sym typeface="Calibri"/>
                </a:rPr>
                <a:t>If NO</a:t>
              </a:r>
              <a:r>
                <a:rPr b="1" i="0" lang="en" sz="1800" u="none" cap="none" strike="noStrike">
                  <a:solidFill>
                    <a:schemeClr val="lt1"/>
                  </a:solidFill>
                  <a:latin typeface="Calibri"/>
                  <a:ea typeface="Calibri"/>
                  <a:cs typeface="Calibri"/>
                  <a:sym typeface="Calibri"/>
                </a:rPr>
                <a:t>: Ask PI for the ITHS Approval Letter</a:t>
              </a:r>
              <a:endParaRPr sz="1800"/>
            </a:p>
          </p:txBody>
        </p:sp>
        <p:sp>
          <p:nvSpPr>
            <p:cNvPr id="629" name="Google Shape;629;p110"/>
            <p:cNvSpPr/>
            <p:nvPr/>
          </p:nvSpPr>
          <p:spPr>
            <a:xfrm>
              <a:off x="4659605" y="873108"/>
              <a:ext cx="254400" cy="295800"/>
            </a:xfrm>
            <a:prstGeom prst="rightArrow">
              <a:avLst>
                <a:gd fmla="val 60000" name="adj1"/>
                <a:gd fmla="val 50000" name="adj2"/>
              </a:avLst>
            </a:prstGeom>
            <a:solidFill>
              <a:srgbClr val="D83E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10"/>
            <p:cNvSpPr txBox="1"/>
            <p:nvPr/>
          </p:nvSpPr>
          <p:spPr>
            <a:xfrm>
              <a:off x="4659605" y="932262"/>
              <a:ext cx="177900" cy="177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631" name="Google Shape;631;p110"/>
            <p:cNvSpPr/>
            <p:nvPr/>
          </p:nvSpPr>
          <p:spPr>
            <a:xfrm>
              <a:off x="5019438" y="0"/>
              <a:ext cx="1192500" cy="2042100"/>
            </a:xfrm>
            <a:prstGeom prst="roundRect">
              <a:avLst>
                <a:gd fmla="val 10000" name="adj"/>
              </a:avLst>
            </a:prstGeom>
            <a:solidFill>
              <a:srgbClr val="E02F2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10"/>
            <p:cNvSpPr txBox="1"/>
            <p:nvPr/>
          </p:nvSpPr>
          <p:spPr>
            <a:xfrm>
              <a:off x="5054369" y="34931"/>
              <a:ext cx="1122900" cy="19722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b="1" i="0" lang="en" sz="1800" u="none" cap="none" strike="noStrike">
                  <a:solidFill>
                    <a:schemeClr val="lt1"/>
                  </a:solidFill>
                  <a:latin typeface="Calibri"/>
                  <a:ea typeface="Calibri"/>
                  <a:cs typeface="Calibri"/>
                  <a:sym typeface="Calibri"/>
                </a:rPr>
                <a:t>PI uploads Approval Letter</a:t>
              </a:r>
              <a:endParaRPr sz="1800"/>
            </a:p>
          </p:txBody>
        </p:sp>
        <p:sp>
          <p:nvSpPr>
            <p:cNvPr id="633" name="Google Shape;633;p110"/>
            <p:cNvSpPr/>
            <p:nvPr/>
          </p:nvSpPr>
          <p:spPr>
            <a:xfrm>
              <a:off x="6330640" y="873108"/>
              <a:ext cx="251400" cy="295800"/>
            </a:xfrm>
            <a:prstGeom prst="rightArrow">
              <a:avLst>
                <a:gd fmla="val 60000" name="adj1"/>
                <a:gd fmla="val 50000" name="adj2"/>
              </a:avLst>
            </a:prstGeom>
            <a:solidFill>
              <a:srgbClr val="FE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10"/>
            <p:cNvSpPr txBox="1"/>
            <p:nvPr/>
          </p:nvSpPr>
          <p:spPr>
            <a:xfrm>
              <a:off x="6330640" y="932262"/>
              <a:ext cx="176100" cy="177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635" name="Google Shape;635;p110"/>
            <p:cNvSpPr/>
            <p:nvPr/>
          </p:nvSpPr>
          <p:spPr>
            <a:xfrm>
              <a:off x="6686380" y="0"/>
              <a:ext cx="1192500" cy="2042100"/>
            </a:xfrm>
            <a:prstGeom prst="roundRect">
              <a:avLst>
                <a:gd fmla="val 10000" name="adj"/>
              </a:avLst>
            </a:prstGeom>
            <a:solidFill>
              <a:srgbClr val="FE0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10"/>
            <p:cNvSpPr txBox="1"/>
            <p:nvPr/>
          </p:nvSpPr>
          <p:spPr>
            <a:xfrm>
              <a:off x="6721311" y="34931"/>
              <a:ext cx="1122900" cy="19722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b="1" i="0" lang="en" sz="1800" u="none" cap="none" strike="noStrike">
                  <a:solidFill>
                    <a:schemeClr val="lt1"/>
                  </a:solidFill>
                  <a:latin typeface="Calibri"/>
                  <a:ea typeface="Calibri"/>
                  <a:cs typeface="Calibri"/>
                  <a:sym typeface="Calibri"/>
                </a:rPr>
                <a:t>Complete the HSD/IRB review</a:t>
              </a:r>
              <a:endParaRPr sz="1800"/>
            </a:p>
          </p:txBody>
        </p:sp>
      </p:grpSp>
      <p:sp>
        <p:nvSpPr>
          <p:cNvPr id="637" name="Google Shape;637;p110"/>
          <p:cNvSpPr/>
          <p:nvPr/>
        </p:nvSpPr>
        <p:spPr>
          <a:xfrm>
            <a:off x="1453472" y="4846629"/>
            <a:ext cx="6237000" cy="674100"/>
          </a:xfrm>
          <a:prstGeom prst="rect">
            <a:avLst/>
          </a:prstGeom>
          <a:no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0" i="0" lang="en" sz="2100" u="none" cap="none" strike="noStrike">
                <a:solidFill>
                  <a:schemeClr val="dk1"/>
                </a:solidFill>
                <a:latin typeface="Calibri"/>
                <a:ea typeface="Calibri"/>
                <a:cs typeface="Calibri"/>
                <a:sym typeface="Calibri"/>
              </a:rPr>
              <a:t>In the meantime, HSD/IRB review will continue except for the last completion step</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1" name="Shape 641"/>
        <p:cNvGrpSpPr/>
        <p:nvPr/>
      </p:nvGrpSpPr>
      <p:grpSpPr>
        <a:xfrm>
          <a:off x="0" y="0"/>
          <a:ext cx="0" cy="0"/>
          <a:chOff x="0" y="0"/>
          <a:chExt cx="0" cy="0"/>
        </a:xfrm>
      </p:grpSpPr>
      <p:sp>
        <p:nvSpPr>
          <p:cNvPr id="642" name="Google Shape;642;p111"/>
          <p:cNvSpPr txBox="1"/>
          <p:nvPr>
            <p:ph type="title"/>
          </p:nvPr>
        </p:nvSpPr>
        <p:spPr>
          <a:xfrm>
            <a:off x="628650" y="1358533"/>
            <a:ext cx="7886700" cy="994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091DE"/>
              </a:buClr>
              <a:buSzPts val="3959"/>
              <a:buFont typeface="Calibri"/>
              <a:buNone/>
            </a:pPr>
            <a:r>
              <a:rPr b="1" lang="en" sz="3959">
                <a:solidFill>
                  <a:srgbClr val="2091DE"/>
                </a:solidFill>
              </a:rPr>
              <a:t>Unlikely to slow down study start-up </a:t>
            </a:r>
            <a:endParaRPr/>
          </a:p>
        </p:txBody>
      </p:sp>
      <p:sp>
        <p:nvSpPr>
          <p:cNvPr id="643" name="Google Shape;643;p111"/>
          <p:cNvSpPr txBox="1"/>
          <p:nvPr>
            <p:ph idx="1" type="body"/>
          </p:nvPr>
        </p:nvSpPr>
        <p:spPr>
          <a:xfrm>
            <a:off x="628650" y="2490342"/>
            <a:ext cx="7516200" cy="2846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
              <a:t>Because</a:t>
            </a:r>
            <a:endParaRPr/>
          </a:p>
          <a:p>
            <a:pPr indent="-228600" lvl="0" marL="228600" rtl="0" algn="l">
              <a:lnSpc>
                <a:spcPct val="90000"/>
              </a:lnSpc>
              <a:spcBef>
                <a:spcPts val="1000"/>
              </a:spcBef>
              <a:spcAft>
                <a:spcPts val="0"/>
              </a:spcAft>
              <a:buClr>
                <a:schemeClr val="dk1"/>
              </a:buClr>
              <a:buSzPts val="2800"/>
              <a:buChar char="•"/>
            </a:pPr>
            <a:r>
              <a:rPr lang="en"/>
              <a:t>IRB review can continue except for last step, while PI goes through COVID-19 review</a:t>
            </a:r>
            <a:endParaRPr/>
          </a:p>
          <a:p>
            <a:pPr indent="-228600" lvl="0" marL="228600" rtl="0" algn="l">
              <a:lnSpc>
                <a:spcPct val="90000"/>
              </a:lnSpc>
              <a:spcBef>
                <a:spcPts val="1000"/>
              </a:spcBef>
              <a:spcAft>
                <a:spcPts val="0"/>
              </a:spcAft>
              <a:buClr>
                <a:schemeClr val="dk1"/>
              </a:buClr>
              <a:buSzPts val="2800"/>
              <a:buChar char="•"/>
            </a:pPr>
            <a:r>
              <a:rPr lang="en"/>
              <a:t>The COVID-19 review occurs quickly</a:t>
            </a:r>
            <a:endParaRPr/>
          </a:p>
          <a:p>
            <a:pPr indent="-114300" lvl="0" marL="22860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p:txBody>
      </p:sp>
      <p:pic>
        <p:nvPicPr>
          <p:cNvPr descr="A picture containing indoor, table, toy, child&#10;&#10;Description automatically generated" id="644" name="Google Shape;644;p111"/>
          <p:cNvPicPr preferRelativeResize="0"/>
          <p:nvPr/>
        </p:nvPicPr>
        <p:blipFill rotWithShape="1">
          <a:blip r:embed="rId3">
            <a:alphaModFix/>
          </a:blip>
          <a:srcRect b="0" l="0" r="0" t="0"/>
          <a:stretch/>
        </p:blipFill>
        <p:spPr>
          <a:xfrm>
            <a:off x="5761692" y="4607004"/>
            <a:ext cx="2480653" cy="186049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48" name="Shape 648"/>
        <p:cNvGrpSpPr/>
        <p:nvPr/>
      </p:nvGrpSpPr>
      <p:grpSpPr>
        <a:xfrm>
          <a:off x="0" y="0"/>
          <a:ext cx="0" cy="0"/>
          <a:chOff x="0" y="0"/>
          <a:chExt cx="0" cy="0"/>
        </a:xfrm>
      </p:grpSpPr>
      <p:sp>
        <p:nvSpPr>
          <p:cNvPr id="649" name="Google Shape;649;p112"/>
          <p:cNvSpPr txBox="1"/>
          <p:nvPr>
            <p:ph type="title"/>
          </p:nvPr>
        </p:nvSpPr>
        <p:spPr>
          <a:xfrm>
            <a:off x="834390" y="4123640"/>
            <a:ext cx="7475100" cy="11181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rgbClr val="94280C"/>
              </a:buClr>
              <a:buSzPts val="4350"/>
              <a:buFont typeface="Calibri"/>
              <a:buNone/>
            </a:pPr>
            <a:r>
              <a:rPr lang="en" sz="4350">
                <a:solidFill>
                  <a:srgbClr val="94280C"/>
                </a:solidFill>
              </a:rPr>
              <a:t>Questions?</a:t>
            </a:r>
            <a:br>
              <a:rPr lang="en" sz="4350">
                <a:solidFill>
                  <a:srgbClr val="94280C"/>
                </a:solidFill>
              </a:rPr>
            </a:br>
            <a:r>
              <a:rPr lang="en" sz="1500" u="sng">
                <a:solidFill>
                  <a:srgbClr val="94280C"/>
                </a:solidFill>
                <a:hlinkClick r:id="rId3"/>
              </a:rPr>
              <a:t>hsdinfo@uw.edu</a:t>
            </a:r>
            <a:r>
              <a:rPr lang="en" sz="1500">
                <a:solidFill>
                  <a:srgbClr val="94280C"/>
                </a:solidFill>
              </a:rPr>
              <a:t>                   </a:t>
            </a:r>
            <a:br>
              <a:rPr lang="en" sz="1500">
                <a:solidFill>
                  <a:srgbClr val="94280C"/>
                </a:solidFill>
              </a:rPr>
            </a:br>
            <a:r>
              <a:rPr lang="en" sz="1500">
                <a:solidFill>
                  <a:srgbClr val="94280C"/>
                </a:solidFill>
              </a:rPr>
              <a:t> </a:t>
            </a:r>
            <a:r>
              <a:rPr lang="en" sz="1500" u="sng">
                <a:solidFill>
                  <a:srgbClr val="94280C"/>
                </a:solidFill>
                <a:hlinkClick r:id="rId4"/>
              </a:rPr>
              <a:t>https://www.washington.edu/research/hsd/covid-19/</a:t>
            </a:r>
            <a:r>
              <a:rPr lang="en" sz="1500">
                <a:solidFill>
                  <a:srgbClr val="94280C"/>
                </a:solidFill>
              </a:rPr>
              <a:t> </a:t>
            </a:r>
            <a:endParaRPr sz="4350">
              <a:solidFill>
                <a:srgbClr val="94280C"/>
              </a:solidFill>
            </a:endParaRPr>
          </a:p>
        </p:txBody>
      </p:sp>
      <p:pic>
        <p:nvPicPr>
          <p:cNvPr descr="A picture containing orange, holding, food, ball&#10;&#10;Description automatically generated" id="650" name="Google Shape;650;p112"/>
          <p:cNvPicPr preferRelativeResize="0"/>
          <p:nvPr/>
        </p:nvPicPr>
        <p:blipFill rotWithShape="1">
          <a:blip r:embed="rId5">
            <a:alphaModFix/>
          </a:blip>
          <a:srcRect b="5" l="0" r="0" t="44305"/>
          <a:stretch/>
        </p:blipFill>
        <p:spPr>
          <a:xfrm>
            <a:off x="182880" y="1049655"/>
            <a:ext cx="8778240" cy="28232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4" name="Shape 514"/>
        <p:cNvGrpSpPr/>
        <p:nvPr/>
      </p:nvGrpSpPr>
      <p:grpSpPr>
        <a:xfrm>
          <a:off x="0" y="0"/>
          <a:ext cx="0" cy="0"/>
          <a:chOff x="0" y="0"/>
          <a:chExt cx="0" cy="0"/>
        </a:xfrm>
      </p:grpSpPr>
      <p:sp>
        <p:nvSpPr>
          <p:cNvPr id="515" name="Google Shape;515;p95"/>
          <p:cNvSpPr txBox="1"/>
          <p:nvPr>
            <p:ph idx="1" type="body"/>
          </p:nvPr>
        </p:nvSpPr>
        <p:spPr>
          <a:xfrm>
            <a:off x="692029" y="1640263"/>
            <a:ext cx="6972300" cy="1593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3"/>
              </a:buClr>
              <a:buSzPts val="5000"/>
              <a:buNone/>
            </a:pPr>
            <a:r>
              <a:rPr lang="en">
                <a:latin typeface="Arial"/>
                <a:ea typeface="Arial"/>
                <a:cs typeface="Arial"/>
                <a:sym typeface="Arial"/>
              </a:rPr>
              <a:t>RCO Operations Update</a:t>
            </a:r>
            <a:endParaRPr/>
          </a:p>
        </p:txBody>
      </p:sp>
      <p:sp>
        <p:nvSpPr>
          <p:cNvPr id="516" name="Google Shape;516;p95"/>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April 2020</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Kirsten DeFries</a:t>
            </a:r>
            <a:endParaRPr b="0" i="0" sz="1600" u="none" cap="none" strike="noStrike">
              <a:solidFill>
                <a:schemeClr val="lt2"/>
              </a:solidFill>
              <a:latin typeface="Arial"/>
              <a:ea typeface="Arial"/>
              <a:cs typeface="Arial"/>
              <a:sym typeface="Arial"/>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Research Compliance &amp; Operations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4" name="Shape 654"/>
        <p:cNvGrpSpPr/>
        <p:nvPr/>
      </p:nvGrpSpPr>
      <p:grpSpPr>
        <a:xfrm>
          <a:off x="0" y="0"/>
          <a:ext cx="0" cy="0"/>
          <a:chOff x="0" y="0"/>
          <a:chExt cx="0" cy="0"/>
        </a:xfrm>
      </p:grpSpPr>
      <p:sp>
        <p:nvSpPr>
          <p:cNvPr id="655" name="Google Shape;655;p113"/>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1500"/>
              <a:buFont typeface="Arial"/>
              <a:buNone/>
            </a:pPr>
            <a:r>
              <a:rPr lang="en" sz="4200"/>
              <a:t>COVID-19: OSP Update </a:t>
            </a:r>
            <a:endParaRPr sz="4200"/>
          </a:p>
        </p:txBody>
      </p:sp>
      <p:sp>
        <p:nvSpPr>
          <p:cNvPr id="656" name="Google Shape;656;p113"/>
          <p:cNvSpPr txBox="1"/>
          <p:nvPr/>
        </p:nvSpPr>
        <p:spPr>
          <a:xfrm>
            <a:off x="692029" y="4736699"/>
            <a:ext cx="6656700" cy="13101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April 2020 </a:t>
            </a:r>
            <a:r>
              <a:rPr b="0" i="0" lang="en" sz="1600" u="none" cap="none" strike="noStrike">
                <a:solidFill>
                  <a:srgbClr val="33006F"/>
                </a:solidFill>
                <a:latin typeface="Open Sans"/>
                <a:ea typeface="Open Sans"/>
                <a:cs typeface="Open Sans"/>
                <a:sym typeface="Open Sans"/>
              </a:rPr>
              <a:t>MRAM</a:t>
            </a:r>
            <a:endParaRPr/>
          </a:p>
          <a:p>
            <a:pPr indent="0" lvl="0" marL="0" marR="0" rtl="0" algn="l">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Carol Rhodes</a:t>
            </a:r>
            <a:endParaRPr/>
          </a:p>
          <a:p>
            <a:pPr indent="0" lvl="0" marL="0" marR="0" rtl="0" algn="l">
              <a:lnSpc>
                <a:spcPct val="150000"/>
              </a:lnSpc>
              <a:spcBef>
                <a:spcPts val="320"/>
              </a:spcBef>
              <a:spcAft>
                <a:spcPts val="0"/>
              </a:spcAft>
              <a:buClr>
                <a:srgbClr val="33006F"/>
              </a:buClr>
              <a:buSzPts val="400"/>
              <a:buFont typeface="Arial"/>
              <a:buNone/>
            </a:pPr>
            <a:r>
              <a:rPr b="0" i="0" lang="en" sz="1600" u="none" cap="none" strike="noStrike">
                <a:solidFill>
                  <a:srgbClr val="33006F"/>
                </a:solidFill>
                <a:latin typeface="Open Sans"/>
                <a:ea typeface="Open Sans"/>
                <a:cs typeface="Open Sans"/>
                <a:sym typeface="Open Sans"/>
              </a:rPr>
              <a:t>Office of Sponsored Programs</a:t>
            </a:r>
            <a:endParaRPr/>
          </a:p>
        </p:txBody>
      </p:sp>
      <p:pic>
        <p:nvPicPr>
          <p:cNvPr id="657" name="Google Shape;657;p113"/>
          <p:cNvPicPr preferRelativeResize="0"/>
          <p:nvPr/>
        </p:nvPicPr>
        <p:blipFill>
          <a:blip r:embed="rId3">
            <a:alphaModFix/>
          </a:blip>
          <a:stretch>
            <a:fillRect/>
          </a:stretch>
        </p:blipFill>
        <p:spPr>
          <a:xfrm>
            <a:off x="389550" y="300367"/>
            <a:ext cx="8364900" cy="2019316"/>
          </a:xfrm>
          <a:prstGeom prst="rect">
            <a:avLst/>
          </a:prstGeom>
          <a:noFill/>
          <a:ln>
            <a:noFill/>
          </a:ln>
        </p:spPr>
      </p:pic>
      <p:pic>
        <p:nvPicPr>
          <p:cNvPr id="658" name="Google Shape;658;p113"/>
          <p:cNvPicPr preferRelativeResize="0"/>
          <p:nvPr/>
        </p:nvPicPr>
        <p:blipFill>
          <a:blip r:embed="rId4">
            <a:alphaModFix/>
          </a:blip>
          <a:stretch>
            <a:fillRect/>
          </a:stretch>
        </p:blipFill>
        <p:spPr>
          <a:xfrm>
            <a:off x="389549" y="300366"/>
            <a:ext cx="2037800" cy="2037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3" name="Shape 663"/>
        <p:cNvGrpSpPr/>
        <p:nvPr/>
      </p:nvGrpSpPr>
      <p:grpSpPr>
        <a:xfrm>
          <a:off x="0" y="0"/>
          <a:ext cx="0" cy="0"/>
          <a:chOff x="0" y="0"/>
          <a:chExt cx="0" cy="0"/>
        </a:xfrm>
      </p:grpSpPr>
      <p:sp>
        <p:nvSpPr>
          <p:cNvPr id="664" name="Google Shape;664;p114"/>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COVID-19: Check UW Guidance</a:t>
            </a:r>
            <a:endParaRPr/>
          </a:p>
        </p:txBody>
      </p:sp>
      <p:sp>
        <p:nvSpPr>
          <p:cNvPr id="665" name="Google Shape;665;p114"/>
          <p:cNvSpPr txBox="1"/>
          <p:nvPr>
            <p:ph idx="2" type="body"/>
          </p:nvPr>
        </p:nvSpPr>
        <p:spPr>
          <a:xfrm>
            <a:off x="445350" y="1431925"/>
            <a:ext cx="8463300" cy="4015500"/>
          </a:xfrm>
          <a:prstGeom prst="rect">
            <a:avLst/>
          </a:prstGeom>
        </p:spPr>
        <p:txBody>
          <a:bodyPr anchorCtr="0" anchor="t" bIns="91425" lIns="91425" spcFirstLastPara="1" rIns="91425" wrap="square" tIns="91425">
            <a:noAutofit/>
          </a:bodyPr>
          <a:lstStyle/>
          <a:p>
            <a:pPr indent="0" lvl="0" marL="0" rtl="0" algn="l">
              <a:lnSpc>
                <a:spcPct val="150000"/>
              </a:lnSpc>
              <a:spcBef>
                <a:spcPts val="480"/>
              </a:spcBef>
              <a:spcAft>
                <a:spcPts val="0"/>
              </a:spcAft>
              <a:buNone/>
            </a:pPr>
            <a:r>
              <a:t/>
            </a:r>
            <a:endParaRPr b="1"/>
          </a:p>
          <a:p>
            <a:pPr indent="0" lvl="0" marL="0" rtl="0" algn="l">
              <a:lnSpc>
                <a:spcPct val="150000"/>
              </a:lnSpc>
              <a:spcBef>
                <a:spcPts val="480"/>
              </a:spcBef>
              <a:spcAft>
                <a:spcPts val="0"/>
              </a:spcAft>
              <a:buNone/>
            </a:pPr>
            <a:r>
              <a:rPr b="1" lang="en"/>
              <a:t>Is the charge to my grant allowable? </a:t>
            </a:r>
            <a:endParaRPr b="1"/>
          </a:p>
          <a:p>
            <a:pPr indent="-381000" lvl="0" marL="457200" rtl="0" algn="l">
              <a:lnSpc>
                <a:spcPct val="150000"/>
              </a:lnSpc>
              <a:spcBef>
                <a:spcPts val="480"/>
              </a:spcBef>
              <a:spcAft>
                <a:spcPts val="0"/>
              </a:spcAft>
              <a:buSzPts val="2400"/>
              <a:buAutoNum type="arabicPeriod"/>
            </a:pPr>
            <a:r>
              <a:rPr lang="en"/>
              <a:t>Check </a:t>
            </a:r>
            <a:r>
              <a:rPr lang="en" u="sng">
                <a:solidFill>
                  <a:schemeClr val="hlink"/>
                </a:solidFill>
                <a:hlinkClick r:id="rId3"/>
              </a:rPr>
              <a:t>Post Award Fiscal Compliance COVID-19</a:t>
            </a:r>
            <a:r>
              <a:rPr lang="en"/>
              <a:t> page. </a:t>
            </a:r>
            <a:endParaRPr/>
          </a:p>
          <a:p>
            <a:pPr indent="0" lvl="0" marL="457200" rtl="0" algn="l">
              <a:lnSpc>
                <a:spcPct val="150000"/>
              </a:lnSpc>
              <a:spcBef>
                <a:spcPts val="480"/>
              </a:spcBef>
              <a:spcAft>
                <a:spcPts val="0"/>
              </a:spcAft>
              <a:buNone/>
            </a:pPr>
            <a:r>
              <a:rPr lang="en"/>
              <a:t> </a:t>
            </a:r>
            <a:endParaRPr/>
          </a:p>
          <a:p>
            <a:pPr indent="-381000" lvl="0" marL="457200" rtl="0" algn="l">
              <a:lnSpc>
                <a:spcPct val="150000"/>
              </a:lnSpc>
              <a:spcBef>
                <a:spcPts val="480"/>
              </a:spcBef>
              <a:spcAft>
                <a:spcPts val="0"/>
              </a:spcAft>
              <a:buSzPts val="2400"/>
              <a:buAutoNum type="arabicPeriod"/>
            </a:pPr>
            <a:r>
              <a:rPr lang="en"/>
              <a:t>If Sponsor permission is needed, follow </a:t>
            </a:r>
            <a:r>
              <a:rPr lang="en" u="sng">
                <a:solidFill>
                  <a:schemeClr val="hlink"/>
                </a:solidFill>
                <a:hlinkClick r:id="rId4"/>
              </a:rPr>
              <a:t>OSP’s COVID-19 communication instructions</a:t>
            </a:r>
            <a:r>
              <a:rPr lang="en"/>
              <a:t>.</a:t>
            </a:r>
            <a:endParaRPr/>
          </a:p>
          <a:p>
            <a:pPr indent="0" lvl="0" marL="45720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0" name="Shape 670"/>
        <p:cNvGrpSpPr/>
        <p:nvPr/>
      </p:nvGrpSpPr>
      <p:grpSpPr>
        <a:xfrm>
          <a:off x="0" y="0"/>
          <a:ext cx="0" cy="0"/>
          <a:chOff x="0" y="0"/>
          <a:chExt cx="0" cy="0"/>
        </a:xfrm>
      </p:grpSpPr>
      <p:sp>
        <p:nvSpPr>
          <p:cNvPr id="671" name="Google Shape;671;p115"/>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COVID-19: </a:t>
            </a:r>
            <a:endParaRPr/>
          </a:p>
          <a:p>
            <a:pPr indent="0" lvl="0" marL="0" rtl="0" algn="l">
              <a:spcBef>
                <a:spcPts val="600"/>
              </a:spcBef>
              <a:spcAft>
                <a:spcPts val="0"/>
              </a:spcAft>
              <a:buNone/>
            </a:pPr>
            <a:r>
              <a:rPr lang="en"/>
              <a:t>Communicating with your Sponsor &amp; OSP</a:t>
            </a:r>
            <a:endParaRPr/>
          </a:p>
        </p:txBody>
      </p:sp>
      <p:sp>
        <p:nvSpPr>
          <p:cNvPr id="672" name="Google Shape;672;p115"/>
          <p:cNvSpPr txBox="1"/>
          <p:nvPr>
            <p:ph idx="2" type="body"/>
          </p:nvPr>
        </p:nvSpPr>
        <p:spPr>
          <a:xfrm>
            <a:off x="369150" y="1508125"/>
            <a:ext cx="8463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b="1" lang="en" sz="2200"/>
              <a:t>Communicate with Sponsors</a:t>
            </a:r>
            <a:r>
              <a:rPr b="1" lang="en" sz="2000"/>
              <a:t> Early! </a:t>
            </a:r>
            <a:endParaRPr b="1" sz="2200"/>
          </a:p>
          <a:p>
            <a:pPr indent="0" lvl="0" marL="0" rtl="0" algn="l">
              <a:spcBef>
                <a:spcPts val="480"/>
              </a:spcBef>
              <a:spcAft>
                <a:spcPts val="0"/>
              </a:spcAft>
              <a:buNone/>
            </a:pPr>
            <a:r>
              <a:rPr lang="en" sz="2000"/>
              <a:t>Delays? Changes in scope? Taking advantage of flexibilities granted?</a:t>
            </a:r>
            <a:endParaRPr sz="2000"/>
          </a:p>
          <a:p>
            <a:pPr indent="457200" lvl="0" marL="1371600" rtl="0" algn="l">
              <a:spcBef>
                <a:spcPts val="480"/>
              </a:spcBef>
              <a:spcAft>
                <a:spcPts val="0"/>
              </a:spcAft>
              <a:buNone/>
            </a:pPr>
            <a:r>
              <a:t/>
            </a:r>
            <a:endParaRPr b="1" sz="2000"/>
          </a:p>
          <a:p>
            <a:pPr indent="-355600" lvl="0" marL="2743200" rtl="0" algn="l">
              <a:spcBef>
                <a:spcPts val="480"/>
              </a:spcBef>
              <a:spcAft>
                <a:spcPts val="0"/>
              </a:spcAft>
              <a:buSzPts val="2000"/>
              <a:buChar char="&gt;"/>
            </a:pPr>
            <a:r>
              <a:rPr lang="en" sz="2000"/>
              <a:t>Use: “</a:t>
            </a:r>
            <a:r>
              <a:rPr b="1" lang="en" sz="2000"/>
              <a:t>C19</a:t>
            </a:r>
            <a:r>
              <a:rPr lang="en" sz="2000"/>
              <a:t>” as a prefix in the subject line</a:t>
            </a:r>
            <a:endParaRPr sz="2000"/>
          </a:p>
          <a:p>
            <a:pPr indent="-355600" lvl="0" marL="2743200" rtl="0" algn="l">
              <a:spcBef>
                <a:spcPts val="0"/>
              </a:spcBef>
              <a:spcAft>
                <a:spcPts val="0"/>
              </a:spcAft>
              <a:buSzPts val="2000"/>
              <a:buChar char="&gt;"/>
            </a:pPr>
            <a:r>
              <a:rPr lang="en" sz="2000"/>
              <a:t>CC: grant or contract administrative rep, e.g.:</a:t>
            </a:r>
            <a:endParaRPr sz="2000"/>
          </a:p>
          <a:p>
            <a:pPr indent="-355600" lvl="1" marL="3200400" rtl="0" algn="l">
              <a:spcBef>
                <a:spcPts val="0"/>
              </a:spcBef>
              <a:spcAft>
                <a:spcPts val="0"/>
              </a:spcAft>
              <a:buSzPts val="2000"/>
              <a:buChar char="–"/>
            </a:pPr>
            <a:r>
              <a:rPr lang="en"/>
              <a:t>Grants Management Specialist (NIH)</a:t>
            </a:r>
            <a:endParaRPr/>
          </a:p>
          <a:p>
            <a:pPr indent="-355600" lvl="1" marL="3200400" rtl="0" algn="l">
              <a:spcBef>
                <a:spcPts val="0"/>
              </a:spcBef>
              <a:spcAft>
                <a:spcPts val="0"/>
              </a:spcAft>
              <a:buSzPts val="2000"/>
              <a:buChar char="–"/>
            </a:pPr>
            <a:r>
              <a:rPr lang="en"/>
              <a:t>Grant Officer (other federal grants)</a:t>
            </a:r>
            <a:endParaRPr/>
          </a:p>
          <a:p>
            <a:pPr indent="-355600" lvl="1" marL="3200400" rtl="0" algn="l">
              <a:spcBef>
                <a:spcPts val="0"/>
              </a:spcBef>
              <a:spcAft>
                <a:spcPts val="0"/>
              </a:spcAft>
              <a:buSzPts val="2000"/>
              <a:buChar char="–"/>
            </a:pPr>
            <a:r>
              <a:rPr lang="en"/>
              <a:t>Contracting Officer (federal contracts)</a:t>
            </a:r>
            <a:endParaRPr/>
          </a:p>
          <a:p>
            <a:pPr indent="-355600" lvl="0" marL="2743200" rtl="0" algn="l">
              <a:spcBef>
                <a:spcPts val="0"/>
              </a:spcBef>
              <a:spcAft>
                <a:spcPts val="0"/>
              </a:spcAft>
              <a:buSzPts val="2000"/>
              <a:buChar char="&gt;"/>
            </a:pPr>
            <a:r>
              <a:rPr lang="en" sz="2000"/>
              <a:t>CC: osp@uw.edu</a:t>
            </a:r>
            <a:endParaRPr sz="2000"/>
          </a:p>
          <a:p>
            <a:pPr indent="0" lvl="0" marL="0" rtl="0" algn="l">
              <a:spcBef>
                <a:spcPts val="480"/>
              </a:spcBef>
              <a:spcAft>
                <a:spcPts val="0"/>
              </a:spcAft>
              <a:buNone/>
            </a:pPr>
            <a:r>
              <a:t/>
            </a:r>
            <a:endParaRPr sz="2000"/>
          </a:p>
          <a:p>
            <a:pPr indent="0" lvl="0" marL="0" rtl="0" algn="l">
              <a:spcBef>
                <a:spcPts val="480"/>
              </a:spcBef>
              <a:spcAft>
                <a:spcPts val="0"/>
              </a:spcAft>
              <a:buNone/>
            </a:pPr>
            <a:r>
              <a:rPr b="1" lang="en" sz="2200"/>
              <a:t>Communicating with OSP?</a:t>
            </a:r>
            <a:endParaRPr b="1" sz="2200"/>
          </a:p>
          <a:p>
            <a:pPr indent="0" lvl="0" marL="0" rtl="0" algn="l">
              <a:spcBef>
                <a:spcPts val="480"/>
              </a:spcBef>
              <a:spcAft>
                <a:spcPts val="0"/>
              </a:spcAft>
              <a:buNone/>
            </a:pPr>
            <a:r>
              <a:rPr lang="en" sz="2000"/>
              <a:t>Use “</a:t>
            </a:r>
            <a:r>
              <a:rPr b="1" lang="en" sz="2000"/>
              <a:t>C19</a:t>
            </a:r>
            <a:r>
              <a:rPr lang="en" sz="2000"/>
              <a:t>” as a prefix in your short titles and email subject lines to let OSP know it is COVID-19 related!</a:t>
            </a:r>
            <a:endParaRPr sz="2000"/>
          </a:p>
          <a:p>
            <a:pPr indent="0" lvl="0" marL="0" rtl="0" algn="l">
              <a:spcBef>
                <a:spcPts val="480"/>
              </a:spcBef>
              <a:spcAft>
                <a:spcPts val="0"/>
              </a:spcAft>
              <a:buNone/>
            </a:pPr>
            <a:r>
              <a:t/>
            </a:r>
            <a:endParaRPr b="1" sz="1800"/>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sp>
        <p:nvSpPr>
          <p:cNvPr id="673" name="Google Shape;673;p115"/>
          <p:cNvSpPr/>
          <p:nvPr/>
        </p:nvSpPr>
        <p:spPr>
          <a:xfrm>
            <a:off x="77400" y="2677650"/>
            <a:ext cx="2950938" cy="2242026"/>
          </a:xfrm>
          <a:prstGeom prst="irregularSeal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457200">
            <a:noAutofit/>
          </a:bodyPr>
          <a:lstStyle/>
          <a:p>
            <a:pPr indent="0" lvl="0" marL="91440" rtl="0" algn="ctr">
              <a:lnSpc>
                <a:spcPct val="115000"/>
              </a:lnSpc>
              <a:spcBef>
                <a:spcPts val="0"/>
              </a:spcBef>
              <a:spcAft>
                <a:spcPts val="1600"/>
              </a:spcAft>
              <a:buNone/>
            </a:pPr>
            <a:r>
              <a:rPr b="1" lang="en" sz="1800">
                <a:solidFill>
                  <a:srgbClr val="4B2E83"/>
                </a:solidFill>
              </a:rPr>
              <a:t> </a:t>
            </a:r>
            <a:r>
              <a:rPr b="1" lang="en" sz="1600">
                <a:solidFill>
                  <a:srgbClr val="4B2E83"/>
                </a:solidFill>
                <a:latin typeface="Open Sans"/>
                <a:ea typeface="Open Sans"/>
                <a:cs typeface="Open Sans"/>
                <a:sym typeface="Open Sans"/>
              </a:rPr>
              <a:t>All COVID-19 items are prioritized!</a:t>
            </a:r>
            <a:endParaRPr b="1" sz="1600">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7" name="Shape 677"/>
        <p:cNvGrpSpPr/>
        <p:nvPr/>
      </p:nvGrpSpPr>
      <p:grpSpPr>
        <a:xfrm>
          <a:off x="0" y="0"/>
          <a:ext cx="0" cy="0"/>
          <a:chOff x="0" y="0"/>
          <a:chExt cx="0" cy="0"/>
        </a:xfrm>
      </p:grpSpPr>
      <p:sp>
        <p:nvSpPr>
          <p:cNvPr id="678" name="Google Shape;678;p116"/>
          <p:cNvSpPr txBox="1"/>
          <p:nvPr>
            <p:ph type="title"/>
          </p:nvPr>
        </p:nvSpPr>
        <p:spPr>
          <a:xfrm>
            <a:off x="311700" y="593367"/>
            <a:ext cx="85206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33006F"/>
                </a:solidFill>
                <a:latin typeface="Open Sans"/>
                <a:ea typeface="Open Sans"/>
                <a:cs typeface="Open Sans"/>
                <a:sym typeface="Open Sans"/>
              </a:rPr>
              <a:t>C19 by the Numbers - March 2020</a:t>
            </a:r>
            <a:endParaRPr sz="3000">
              <a:solidFill>
                <a:srgbClr val="33006F"/>
              </a:solidFill>
              <a:latin typeface="Open Sans"/>
              <a:ea typeface="Open Sans"/>
              <a:cs typeface="Open Sans"/>
              <a:sym typeface="Open Sans"/>
            </a:endParaRPr>
          </a:p>
          <a:p>
            <a:pPr indent="457200" lvl="0" marL="0" rtl="0" algn="l">
              <a:spcBef>
                <a:spcPts val="0"/>
              </a:spcBef>
              <a:spcAft>
                <a:spcPts val="0"/>
              </a:spcAft>
              <a:buClr>
                <a:schemeClr val="dk1"/>
              </a:buClr>
              <a:buSzPts val="1100"/>
              <a:buFont typeface="Arial"/>
              <a:buNone/>
            </a:pPr>
            <a:r>
              <a:rPr lang="en" sz="2400">
                <a:solidFill>
                  <a:srgbClr val="33006F"/>
                </a:solidFill>
                <a:latin typeface="Open Sans"/>
                <a:ea typeface="Open Sans"/>
                <a:cs typeface="Open Sans"/>
                <a:sym typeface="Open Sans"/>
              </a:rPr>
              <a:t>GIM 19 Waivers, Proposals, &amp; Agreements </a:t>
            </a:r>
            <a:endParaRPr sz="2400">
              <a:solidFill>
                <a:srgbClr val="33006F"/>
              </a:solidFill>
              <a:latin typeface="Open Sans"/>
              <a:ea typeface="Open Sans"/>
              <a:cs typeface="Open Sans"/>
              <a:sym typeface="Open Sans"/>
            </a:endParaRPr>
          </a:p>
        </p:txBody>
      </p:sp>
      <p:pic>
        <p:nvPicPr>
          <p:cNvPr id="679" name="Google Shape;679;p116"/>
          <p:cNvPicPr preferRelativeResize="0"/>
          <p:nvPr/>
        </p:nvPicPr>
        <p:blipFill rotWithShape="1">
          <a:blip r:embed="rId3">
            <a:alphaModFix/>
          </a:blip>
          <a:srcRect b="4808" l="5347" r="11236" t="1637"/>
          <a:stretch/>
        </p:blipFill>
        <p:spPr>
          <a:xfrm>
            <a:off x="2885200" y="1889375"/>
            <a:ext cx="6192850" cy="4820275"/>
          </a:xfrm>
          <a:prstGeom prst="rect">
            <a:avLst/>
          </a:prstGeom>
          <a:noFill/>
          <a:ln>
            <a:noFill/>
          </a:ln>
        </p:spPr>
      </p:pic>
      <p:sp>
        <p:nvSpPr>
          <p:cNvPr id="680" name="Google Shape;680;p116"/>
          <p:cNvSpPr txBox="1"/>
          <p:nvPr>
            <p:ph idx="1" type="body"/>
          </p:nvPr>
        </p:nvSpPr>
        <p:spPr>
          <a:xfrm>
            <a:off x="311700" y="1979350"/>
            <a:ext cx="3909000" cy="3987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pen Sans"/>
                <a:ea typeface="Open Sans"/>
                <a:cs typeface="Open Sans"/>
                <a:sym typeface="Open Sans"/>
              </a:rPr>
              <a:t>COVID-19 Related</a:t>
            </a:r>
            <a:endParaRPr b="1" sz="2400">
              <a:solidFill>
                <a:schemeClr val="dk1"/>
              </a:solidFill>
              <a:latin typeface="Open Sans"/>
              <a:ea typeface="Open Sans"/>
              <a:cs typeface="Open Sans"/>
              <a:sym typeface="Open Sans"/>
            </a:endParaRPr>
          </a:p>
          <a:p>
            <a:pPr indent="-381000" lvl="0" marL="457200" rtl="0" algn="l">
              <a:spcBef>
                <a:spcPts val="480"/>
              </a:spcBef>
              <a:spcAft>
                <a:spcPts val="0"/>
              </a:spcAft>
              <a:buClr>
                <a:srgbClr val="4B2E83"/>
              </a:buClr>
              <a:buSzPts val="2400"/>
              <a:buFont typeface="Merriweather Sans"/>
              <a:buChar char="&gt;"/>
            </a:pPr>
            <a:r>
              <a:rPr lang="en" sz="2400">
                <a:solidFill>
                  <a:srgbClr val="4B2E83"/>
                </a:solidFill>
                <a:latin typeface="Open Sans"/>
                <a:ea typeface="Open Sans"/>
                <a:cs typeface="Open Sans"/>
                <a:sym typeface="Open Sans"/>
              </a:rPr>
              <a:t>GIM 19 Waivers: 18</a:t>
            </a:r>
            <a:endParaRPr sz="2400">
              <a:solidFill>
                <a:srgbClr val="4B2E83"/>
              </a:solidFill>
              <a:latin typeface="Open Sans"/>
              <a:ea typeface="Open Sans"/>
              <a:cs typeface="Open Sans"/>
              <a:sym typeface="Open Sans"/>
            </a:endParaRPr>
          </a:p>
          <a:p>
            <a:pPr indent="-381000" lvl="0" marL="457200" rtl="0" algn="l">
              <a:spcBef>
                <a:spcPts val="0"/>
              </a:spcBef>
              <a:spcAft>
                <a:spcPts val="0"/>
              </a:spcAft>
              <a:buClr>
                <a:srgbClr val="4B2E83"/>
              </a:buClr>
              <a:buSzPts val="2400"/>
              <a:buFont typeface="Open Sans"/>
              <a:buChar char="&gt;"/>
            </a:pPr>
            <a:r>
              <a:rPr lang="en" sz="2400">
                <a:solidFill>
                  <a:srgbClr val="4B2E83"/>
                </a:solidFill>
                <a:latin typeface="Open Sans"/>
                <a:ea typeface="Open Sans"/>
                <a:cs typeface="Open Sans"/>
                <a:sym typeface="Open Sans"/>
              </a:rPr>
              <a:t>Proposals: 38</a:t>
            </a:r>
            <a:endParaRPr sz="2400">
              <a:solidFill>
                <a:srgbClr val="4B2E83"/>
              </a:solidFill>
              <a:latin typeface="Open Sans"/>
              <a:ea typeface="Open Sans"/>
              <a:cs typeface="Open Sans"/>
              <a:sym typeface="Open Sans"/>
            </a:endParaRPr>
          </a:p>
          <a:p>
            <a:pPr indent="-381000" lvl="0" marL="457200" rtl="0" algn="l">
              <a:spcBef>
                <a:spcPts val="0"/>
              </a:spcBef>
              <a:spcAft>
                <a:spcPts val="0"/>
              </a:spcAft>
              <a:buClr>
                <a:srgbClr val="4B2E83"/>
              </a:buClr>
              <a:buSzPts val="2400"/>
              <a:buFont typeface="Open Sans"/>
              <a:buChar char="&gt;"/>
            </a:pPr>
            <a:r>
              <a:rPr lang="en" sz="2400">
                <a:solidFill>
                  <a:srgbClr val="4B2E83"/>
                </a:solidFill>
                <a:latin typeface="Open Sans"/>
                <a:ea typeface="Open Sans"/>
                <a:cs typeface="Open Sans"/>
                <a:sym typeface="Open Sans"/>
              </a:rPr>
              <a:t>Agreements: 10 </a:t>
            </a:r>
            <a:endParaRPr sz="2400">
              <a:solidFill>
                <a:srgbClr val="4B2E83"/>
              </a:solidFill>
              <a:latin typeface="Open Sans"/>
              <a:ea typeface="Open Sans"/>
              <a:cs typeface="Open Sans"/>
              <a:sym typeface="Open Sans"/>
            </a:endParaRPr>
          </a:p>
          <a:p>
            <a:pPr indent="0" lvl="0" marL="457200" rtl="0" algn="l">
              <a:spcBef>
                <a:spcPts val="0"/>
              </a:spcBef>
              <a:spcAft>
                <a:spcPts val="0"/>
              </a:spcAft>
              <a:buNone/>
            </a:pPr>
            <a:r>
              <a:t/>
            </a:r>
            <a:endParaRPr sz="2400">
              <a:solidFill>
                <a:schemeClr val="accent1"/>
              </a:solidFill>
              <a:latin typeface="Open Sans"/>
              <a:ea typeface="Open Sans"/>
              <a:cs typeface="Open Sans"/>
              <a:sym typeface="Open Sans"/>
            </a:endParaRPr>
          </a:p>
          <a:p>
            <a:pPr indent="0" lvl="0" marL="914400" rtl="0" algn="l">
              <a:spcBef>
                <a:spcPts val="0"/>
              </a:spcBef>
              <a:spcAft>
                <a:spcPts val="0"/>
              </a:spcAft>
              <a:buNone/>
            </a:pPr>
            <a:r>
              <a:t/>
            </a:r>
            <a:endParaRPr/>
          </a:p>
          <a:p>
            <a:pPr indent="0" lvl="0" marL="914400" rtl="0" algn="l">
              <a:spcBef>
                <a:spcPts val="0"/>
              </a:spcBef>
              <a:spcAft>
                <a:spcPts val="0"/>
              </a:spcAft>
              <a:buNone/>
            </a:pPr>
            <a:r>
              <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5" name="Shape 685"/>
        <p:cNvGrpSpPr/>
        <p:nvPr/>
      </p:nvGrpSpPr>
      <p:grpSpPr>
        <a:xfrm>
          <a:off x="0" y="0"/>
          <a:ext cx="0" cy="0"/>
          <a:chOff x="0" y="0"/>
          <a:chExt cx="0" cy="0"/>
        </a:xfrm>
      </p:grpSpPr>
      <p:sp>
        <p:nvSpPr>
          <p:cNvPr id="686" name="Google Shape;686;p117"/>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t/>
            </a:r>
            <a:endParaRPr/>
          </a:p>
          <a:p>
            <a:pPr indent="0" lvl="0" marL="0" rtl="0" algn="l">
              <a:spcBef>
                <a:spcPts val="600"/>
              </a:spcBef>
              <a:spcAft>
                <a:spcPts val="0"/>
              </a:spcAft>
              <a:buNone/>
            </a:pPr>
            <a:r>
              <a:rPr lang="en"/>
              <a:t>Outgoing Subawards &amp; C19: Proposals and Managing the Award Impacts</a:t>
            </a:r>
            <a:endParaRPr/>
          </a:p>
        </p:txBody>
      </p:sp>
      <p:sp>
        <p:nvSpPr>
          <p:cNvPr id="687" name="Google Shape;687;p117"/>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b="1" lang="en"/>
              <a:t>Proposals: </a:t>
            </a:r>
            <a:endParaRPr b="1"/>
          </a:p>
          <a:p>
            <a:pPr indent="0" lvl="0" marL="0" rtl="0" algn="l">
              <a:spcBef>
                <a:spcPts val="480"/>
              </a:spcBef>
              <a:spcAft>
                <a:spcPts val="0"/>
              </a:spcAft>
              <a:buNone/>
            </a:pPr>
            <a:r>
              <a:rPr lang="en" sz="2200"/>
              <a:t>If there will be a delay in obtaining subrecipient documents, please seek a GIM 19 waiver as early as possible.</a:t>
            </a:r>
            <a:endParaRPr sz="2200"/>
          </a:p>
          <a:p>
            <a:pPr indent="0" lvl="0" marL="0" rtl="0" algn="l">
              <a:spcBef>
                <a:spcPts val="480"/>
              </a:spcBef>
              <a:spcAft>
                <a:spcPts val="0"/>
              </a:spcAft>
              <a:buNone/>
            </a:pPr>
            <a:r>
              <a:t/>
            </a:r>
            <a:endParaRPr sz="2200"/>
          </a:p>
          <a:p>
            <a:pPr indent="0" lvl="0" marL="0" rtl="0" algn="l">
              <a:spcBef>
                <a:spcPts val="480"/>
              </a:spcBef>
              <a:spcAft>
                <a:spcPts val="0"/>
              </a:spcAft>
              <a:buNone/>
            </a:pPr>
            <a:r>
              <a:rPr b="1" lang="en"/>
              <a:t>When a subrecipient reports impacts:</a:t>
            </a:r>
            <a:endParaRPr b="1"/>
          </a:p>
          <a:p>
            <a:pPr indent="-381000" lvl="0" marL="914400" rtl="0" algn="l">
              <a:lnSpc>
                <a:spcPct val="115000"/>
              </a:lnSpc>
              <a:spcBef>
                <a:spcPts val="480"/>
              </a:spcBef>
              <a:spcAft>
                <a:spcPts val="0"/>
              </a:spcAft>
              <a:buSzPts val="2400"/>
              <a:buChar char="&gt;"/>
            </a:pPr>
            <a:r>
              <a:rPr lang="en"/>
              <a:t>Determine impacts to the overall project.</a:t>
            </a:r>
            <a:endParaRPr>
              <a:solidFill>
                <a:srgbClr val="3D3D3D"/>
              </a:solidFill>
            </a:endParaRPr>
          </a:p>
          <a:p>
            <a:pPr indent="-381000" lvl="0" marL="914400" rtl="0" algn="l">
              <a:lnSpc>
                <a:spcPct val="115000"/>
              </a:lnSpc>
              <a:spcBef>
                <a:spcPts val="0"/>
              </a:spcBef>
              <a:spcAft>
                <a:spcPts val="0"/>
              </a:spcAft>
              <a:buSzPts val="2400"/>
              <a:buChar char="&gt;"/>
            </a:pPr>
            <a:r>
              <a:rPr lang="en"/>
              <a:t>Follow the OSP instructions for</a:t>
            </a:r>
            <a:r>
              <a:rPr lang="en">
                <a:solidFill>
                  <a:srgbClr val="3D3D3D"/>
                </a:solidFill>
                <a:uFill>
                  <a:noFill/>
                </a:uFill>
                <a:hlinkClick r:id="rId3"/>
              </a:rPr>
              <a:t> </a:t>
            </a:r>
            <a:r>
              <a:rPr lang="en" u="sng">
                <a:solidFill>
                  <a:schemeClr val="accent5"/>
                </a:solidFill>
                <a:hlinkClick r:id="rId4"/>
              </a:rPr>
              <a:t>communicating COVID-19 impacts to your sponsor</a:t>
            </a:r>
            <a:r>
              <a:rPr lang="en"/>
              <a:t>.</a:t>
            </a:r>
            <a:endParaRPr/>
          </a:p>
          <a:p>
            <a:pPr indent="-381000" lvl="0" marL="914400" rtl="0" algn="l">
              <a:lnSpc>
                <a:spcPct val="115000"/>
              </a:lnSpc>
              <a:spcBef>
                <a:spcPts val="0"/>
              </a:spcBef>
              <a:spcAft>
                <a:spcPts val="0"/>
              </a:spcAft>
              <a:buSzPts val="2400"/>
              <a:buChar char="&gt;"/>
            </a:pPr>
            <a:r>
              <a:rPr lang="en" u="sng">
                <a:solidFill>
                  <a:schemeClr val="accent5"/>
                </a:solidFill>
                <a:hlinkClick r:id="rId5"/>
              </a:rPr>
              <a:t>Request modifications</a:t>
            </a:r>
            <a:r>
              <a:rPr lang="en">
                <a:solidFill>
                  <a:srgbClr val="3D3D3D"/>
                </a:solidFill>
              </a:rPr>
              <a:t> </a:t>
            </a:r>
            <a:r>
              <a:rPr lang="en"/>
              <a:t>to the subaward, as appropriate.</a:t>
            </a:r>
            <a:endParaRPr>
              <a:solidFill>
                <a:srgbClr val="3D3D3D"/>
              </a:solidFill>
            </a:endParaRPr>
          </a:p>
          <a:p>
            <a:pPr indent="0" lvl="0" marL="0" rtl="0" algn="l">
              <a:lnSpc>
                <a:spcPct val="150000"/>
              </a:lnSpc>
              <a:spcBef>
                <a:spcPts val="1200"/>
              </a:spcBef>
              <a:spcAft>
                <a:spcPts val="0"/>
              </a:spcAft>
              <a:buNone/>
            </a:pPr>
            <a:r>
              <a:rPr lang="en"/>
              <a:t>Questions? Send an email to</a:t>
            </a:r>
            <a:r>
              <a:rPr lang="en">
                <a:solidFill>
                  <a:srgbClr val="3D3D3D"/>
                </a:solidFill>
                <a:uFill>
                  <a:noFill/>
                </a:uFill>
                <a:hlinkClick r:id="rId6"/>
              </a:rPr>
              <a:t> </a:t>
            </a:r>
            <a:r>
              <a:rPr lang="en" u="sng">
                <a:solidFill>
                  <a:schemeClr val="accent5"/>
                </a:solidFill>
                <a:hlinkClick r:id="rId7"/>
              </a:rPr>
              <a:t>ospsubs@uw.edu</a:t>
            </a:r>
            <a:endParaRPr sz="2200"/>
          </a:p>
          <a:p>
            <a:pPr indent="0" lvl="0" marL="457200" marR="0" rtl="0" algn="l">
              <a:lnSpc>
                <a:spcPct val="115000"/>
              </a:lnSpc>
              <a:spcBef>
                <a:spcPts val="1200"/>
              </a:spcBef>
              <a:spcAft>
                <a:spcPts val="0"/>
              </a:spcAft>
              <a:buNone/>
            </a:pPr>
            <a:r>
              <a:t/>
            </a:r>
            <a:endParaRPr sz="2000"/>
          </a:p>
          <a:p>
            <a:pPr indent="0" lvl="0" marL="457200" rtl="0" algn="l">
              <a:spcBef>
                <a:spcPts val="480"/>
              </a:spcBef>
              <a:spcAft>
                <a:spcPts val="0"/>
              </a:spcAft>
              <a:buNone/>
            </a:pPr>
            <a:r>
              <a:t/>
            </a:r>
            <a:endParaRPr sz="1400"/>
          </a:p>
          <a:p>
            <a:pPr indent="0" lvl="0" marL="457200" rtl="0" algn="l">
              <a:spcBef>
                <a:spcPts val="480"/>
              </a:spcBef>
              <a:spcAft>
                <a:spcPts val="0"/>
              </a:spcAft>
              <a:buNone/>
            </a:pPr>
            <a:r>
              <a:t/>
            </a:r>
            <a:endParaRPr/>
          </a:p>
          <a:p>
            <a:pPr indent="0" lvl="0" marL="0" rtl="0" algn="l">
              <a:spcBef>
                <a:spcPts val="48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1" name="Shape 691"/>
        <p:cNvGrpSpPr/>
        <p:nvPr/>
      </p:nvGrpSpPr>
      <p:grpSpPr>
        <a:xfrm>
          <a:off x="0" y="0"/>
          <a:ext cx="0" cy="0"/>
          <a:chOff x="0" y="0"/>
          <a:chExt cx="0" cy="0"/>
        </a:xfrm>
      </p:grpSpPr>
      <p:sp>
        <p:nvSpPr>
          <p:cNvPr id="692" name="Google Shape;692;p118"/>
          <p:cNvSpPr txBox="1"/>
          <p:nvPr>
            <p:ph type="title"/>
          </p:nvPr>
        </p:nvSpPr>
        <p:spPr>
          <a:xfrm>
            <a:off x="222250" y="1131094"/>
            <a:ext cx="8598000" cy="2120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lang="en" sz="3959"/>
              <a:t>Compliance Corner</a:t>
            </a:r>
            <a:br>
              <a:rPr lang="en" sz="3959"/>
            </a:br>
            <a:r>
              <a:rPr lang="en" sz="3959"/>
              <a:t>MRAM April 2020</a:t>
            </a:r>
            <a:br>
              <a:rPr lang="en" sz="3959"/>
            </a:br>
            <a:br>
              <a:rPr lang="en" sz="3959"/>
            </a:br>
            <a:r>
              <a:rPr lang="en" sz="2092"/>
              <a:t>Post Award Fiscal Compliance</a:t>
            </a:r>
            <a:br>
              <a:rPr lang="en" sz="2092"/>
            </a:br>
            <a:r>
              <a:rPr lang="en" sz="2092"/>
              <a:t>Andra Sawyer &amp; Matt Gardner</a:t>
            </a:r>
            <a:br>
              <a:rPr lang="en" sz="2092"/>
            </a:br>
            <a:r>
              <a:rPr lang="en" sz="2092" u="sng">
                <a:solidFill>
                  <a:schemeClr val="hlink"/>
                </a:solidFill>
                <a:hlinkClick r:id="rId3"/>
              </a:rPr>
              <a:t>gcafco@uw.edu</a:t>
            </a:r>
            <a:br>
              <a:rPr lang="en" sz="2092"/>
            </a:br>
            <a:endParaRPr sz="2092"/>
          </a:p>
        </p:txBody>
      </p:sp>
      <p:sp>
        <p:nvSpPr>
          <p:cNvPr id="693" name="Google Shape;693;p118"/>
          <p:cNvSpPr txBox="1"/>
          <p:nvPr>
            <p:ph idx="1" type="body"/>
          </p:nvPr>
        </p:nvSpPr>
        <p:spPr>
          <a:xfrm>
            <a:off x="4387851" y="2876550"/>
            <a:ext cx="4432200" cy="28956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2170"/>
              <a:buNone/>
            </a:pPr>
            <a:r>
              <a:rPr lang="en" sz="2170"/>
              <a:t>Topics:</a:t>
            </a:r>
            <a:endParaRPr/>
          </a:p>
          <a:p>
            <a:pPr indent="-228600" lvl="0" marL="228600" rtl="0" algn="l">
              <a:lnSpc>
                <a:spcPct val="70000"/>
              </a:lnSpc>
              <a:spcBef>
                <a:spcPts val="1000"/>
              </a:spcBef>
              <a:spcAft>
                <a:spcPts val="0"/>
              </a:spcAft>
              <a:buClr>
                <a:schemeClr val="dk1"/>
              </a:buClr>
              <a:buSzPts val="2170"/>
              <a:buChar char="•"/>
            </a:pPr>
            <a:r>
              <a:rPr lang="en" sz="2170"/>
              <a:t>Donating supplies purchased on Sponsored Awards</a:t>
            </a:r>
            <a:endParaRPr/>
          </a:p>
          <a:p>
            <a:pPr indent="-228600" lvl="0" marL="228600" rtl="0" algn="l">
              <a:lnSpc>
                <a:spcPct val="70000"/>
              </a:lnSpc>
              <a:spcBef>
                <a:spcPts val="1000"/>
              </a:spcBef>
              <a:spcAft>
                <a:spcPts val="0"/>
              </a:spcAft>
              <a:buClr>
                <a:schemeClr val="dk1"/>
              </a:buClr>
              <a:buSzPts val="2170"/>
              <a:buChar char="•"/>
            </a:pPr>
            <a:r>
              <a:rPr lang="en" sz="2170"/>
              <a:t>Sponsor Policies related to COVID-19</a:t>
            </a:r>
            <a:endParaRPr/>
          </a:p>
          <a:p>
            <a:pPr indent="-228600" lvl="1" marL="685800" rtl="0" algn="l">
              <a:lnSpc>
                <a:spcPct val="70000"/>
              </a:lnSpc>
              <a:spcBef>
                <a:spcPts val="500"/>
              </a:spcBef>
              <a:spcAft>
                <a:spcPts val="0"/>
              </a:spcAft>
              <a:buClr>
                <a:schemeClr val="dk1"/>
              </a:buClr>
              <a:buSzPts val="1860"/>
              <a:buChar char="•"/>
            </a:pPr>
            <a:r>
              <a:rPr lang="en" sz="1860"/>
              <a:t>Federal Government’s Policy Framework</a:t>
            </a:r>
            <a:endParaRPr/>
          </a:p>
          <a:p>
            <a:pPr indent="-228600" lvl="0" marL="228600" rtl="0" algn="l">
              <a:lnSpc>
                <a:spcPct val="70000"/>
              </a:lnSpc>
              <a:spcBef>
                <a:spcPts val="1000"/>
              </a:spcBef>
              <a:spcAft>
                <a:spcPts val="0"/>
              </a:spcAft>
              <a:buClr>
                <a:schemeClr val="dk1"/>
              </a:buClr>
              <a:buSzPts val="2170"/>
              <a:buChar char="•"/>
            </a:pPr>
            <a:r>
              <a:rPr lang="en" sz="2170"/>
              <a:t>Explain the types of “Administrative Relief” allowed by some Federal Agencies</a:t>
            </a:r>
            <a:endParaRPr/>
          </a:p>
          <a:p>
            <a:pPr indent="-90804" lvl="0" marL="228600" rtl="0" algn="l">
              <a:lnSpc>
                <a:spcPct val="70000"/>
              </a:lnSpc>
              <a:spcBef>
                <a:spcPts val="1000"/>
              </a:spcBef>
              <a:spcAft>
                <a:spcPts val="0"/>
              </a:spcAft>
              <a:buClr>
                <a:schemeClr val="dk1"/>
              </a:buClr>
              <a:buSzPts val="2170"/>
              <a:buNone/>
            </a:pPr>
            <a:r>
              <a:t/>
            </a:r>
            <a:endParaRPr sz="2170"/>
          </a:p>
          <a:p>
            <a:pPr indent="-90804" lvl="0" marL="228600" rtl="0" algn="l">
              <a:lnSpc>
                <a:spcPct val="70000"/>
              </a:lnSpc>
              <a:spcBef>
                <a:spcPts val="1000"/>
              </a:spcBef>
              <a:spcAft>
                <a:spcPts val="0"/>
              </a:spcAft>
              <a:buClr>
                <a:schemeClr val="dk1"/>
              </a:buClr>
              <a:buSzPts val="2170"/>
              <a:buNone/>
            </a:pPr>
            <a:r>
              <a:t/>
            </a:r>
            <a:endParaRPr sz="2170"/>
          </a:p>
        </p:txBody>
      </p:sp>
      <p:pic>
        <p:nvPicPr>
          <p:cNvPr id="694" name="Google Shape;694;p118"/>
          <p:cNvPicPr preferRelativeResize="0"/>
          <p:nvPr/>
        </p:nvPicPr>
        <p:blipFill rotWithShape="1">
          <a:blip r:embed="rId4">
            <a:alphaModFix/>
          </a:blip>
          <a:srcRect b="0" l="0" r="0" t="0"/>
          <a:stretch/>
        </p:blipFill>
        <p:spPr>
          <a:xfrm>
            <a:off x="395039" y="3494346"/>
            <a:ext cx="3146324" cy="23697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8" name="Shape 698"/>
        <p:cNvGrpSpPr/>
        <p:nvPr/>
      </p:nvGrpSpPr>
      <p:grpSpPr>
        <a:xfrm>
          <a:off x="0" y="0"/>
          <a:ext cx="0" cy="0"/>
          <a:chOff x="0" y="0"/>
          <a:chExt cx="0" cy="0"/>
        </a:xfrm>
      </p:grpSpPr>
      <p:sp>
        <p:nvSpPr>
          <p:cNvPr id="699" name="Google Shape;699;p11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
              <a:t>Donating Supplies Purchased on Sponsored Awards</a:t>
            </a:r>
            <a:endParaRPr/>
          </a:p>
        </p:txBody>
      </p:sp>
      <p:sp>
        <p:nvSpPr>
          <p:cNvPr id="700" name="Google Shape;700;p11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
              <a:t>No UW policy, up to each Sponsor</a:t>
            </a:r>
            <a:endParaRPr/>
          </a:p>
          <a:p>
            <a:pPr indent="-228600" lvl="0" marL="228600" rtl="0" algn="l">
              <a:lnSpc>
                <a:spcPct val="90000"/>
              </a:lnSpc>
              <a:spcBef>
                <a:spcPts val="1000"/>
              </a:spcBef>
              <a:spcAft>
                <a:spcPts val="0"/>
              </a:spcAft>
              <a:buClr>
                <a:schemeClr val="dk1"/>
              </a:buClr>
              <a:buSzPts val="2800"/>
              <a:buChar char="•"/>
            </a:pPr>
            <a:r>
              <a:rPr lang="en"/>
              <a:t>Federal government left it up to each federal agency; NIH has allowed for donations</a:t>
            </a:r>
            <a:endParaRPr/>
          </a:p>
          <a:p>
            <a:pPr indent="-228600" lvl="0" marL="228600" rtl="0" algn="l">
              <a:lnSpc>
                <a:spcPct val="90000"/>
              </a:lnSpc>
              <a:spcBef>
                <a:spcPts val="1000"/>
              </a:spcBef>
              <a:spcAft>
                <a:spcPts val="0"/>
              </a:spcAft>
              <a:buClr>
                <a:schemeClr val="dk1"/>
              </a:buClr>
              <a:buSzPts val="2800"/>
              <a:buChar char="•"/>
            </a:pPr>
            <a:r>
              <a:rPr lang="en"/>
              <a:t>See PAFC webpage for more information and how to account for donated supplies:</a:t>
            </a:r>
            <a:endParaRPr/>
          </a:p>
          <a:p>
            <a:pPr indent="0" lvl="0" marL="0" rtl="0" algn="l">
              <a:lnSpc>
                <a:spcPct val="90000"/>
              </a:lnSpc>
              <a:spcBef>
                <a:spcPts val="1000"/>
              </a:spcBef>
              <a:spcAft>
                <a:spcPts val="0"/>
              </a:spcAft>
              <a:buClr>
                <a:schemeClr val="dk1"/>
              </a:buClr>
              <a:buSzPts val="2800"/>
              <a:buNone/>
            </a:pPr>
            <a:r>
              <a:rPr lang="en" u="sng">
                <a:solidFill>
                  <a:schemeClr val="hlink"/>
                </a:solidFill>
                <a:hlinkClick r:id="rId3"/>
              </a:rPr>
              <a:t>https://finance.uw.edu/pafc/Other_Costs_COVID-19#Donating_Supplies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4" name="Shape 704"/>
        <p:cNvGrpSpPr/>
        <p:nvPr/>
      </p:nvGrpSpPr>
      <p:grpSpPr>
        <a:xfrm>
          <a:off x="0" y="0"/>
          <a:ext cx="0" cy="0"/>
          <a:chOff x="0" y="0"/>
          <a:chExt cx="0" cy="0"/>
        </a:xfrm>
      </p:grpSpPr>
      <p:sp>
        <p:nvSpPr>
          <p:cNvPr id="705" name="Google Shape;705;p12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
              <a:t>Post Award Fiscal Compliance (PAFC) under COVID-19</a:t>
            </a:r>
            <a:endParaRPr/>
          </a:p>
        </p:txBody>
      </p:sp>
      <p:sp>
        <p:nvSpPr>
          <p:cNvPr id="706" name="Google Shape;706;p12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800"/>
              <a:buChar char="•"/>
            </a:pPr>
            <a:r>
              <a:rPr lang="en"/>
              <a:t>Sponsors allowing for flexibility due to COVID-19 disruptions</a:t>
            </a:r>
            <a:endParaRPr/>
          </a:p>
          <a:p>
            <a:pPr indent="-228600" lvl="0" marL="228600" rtl="0" algn="l">
              <a:lnSpc>
                <a:spcPct val="80000"/>
              </a:lnSpc>
              <a:spcBef>
                <a:spcPts val="1000"/>
              </a:spcBef>
              <a:spcAft>
                <a:spcPts val="0"/>
              </a:spcAft>
              <a:buClr>
                <a:schemeClr val="dk1"/>
              </a:buClr>
              <a:buSzPts val="2800"/>
              <a:buChar char="•"/>
            </a:pPr>
            <a:r>
              <a:rPr lang="en"/>
              <a:t>Non-Federal, check with your Sponsor</a:t>
            </a:r>
            <a:endParaRPr/>
          </a:p>
          <a:p>
            <a:pPr indent="-228600" lvl="0" marL="228600" rtl="0" algn="l">
              <a:lnSpc>
                <a:spcPct val="80000"/>
              </a:lnSpc>
              <a:spcBef>
                <a:spcPts val="1000"/>
              </a:spcBef>
              <a:spcAft>
                <a:spcPts val="0"/>
              </a:spcAft>
              <a:buClr>
                <a:schemeClr val="dk1"/>
              </a:buClr>
              <a:buSzPts val="2800"/>
              <a:buChar char="•"/>
            </a:pPr>
            <a:r>
              <a:rPr lang="en"/>
              <a:t>For Federal…. Rest of this presentation will be on the Federal Government’s response</a:t>
            </a:r>
            <a:endParaRPr/>
          </a:p>
          <a:p>
            <a:pPr indent="-50800" lvl="0" marL="228600" rtl="0" algn="l">
              <a:lnSpc>
                <a:spcPct val="80000"/>
              </a:lnSpc>
              <a:spcBef>
                <a:spcPts val="1000"/>
              </a:spcBef>
              <a:spcAft>
                <a:spcPts val="0"/>
              </a:spcAft>
              <a:buClr>
                <a:schemeClr val="dk1"/>
              </a:buClr>
              <a:buSzPts val="2800"/>
              <a:buNone/>
            </a:pPr>
            <a:r>
              <a:t/>
            </a:r>
            <a:endParaRPr/>
          </a:p>
          <a:p>
            <a:pPr indent="-228600" lvl="0" marL="228600" rtl="0" algn="l">
              <a:lnSpc>
                <a:spcPct val="80000"/>
              </a:lnSpc>
              <a:spcBef>
                <a:spcPts val="1000"/>
              </a:spcBef>
              <a:spcAft>
                <a:spcPts val="0"/>
              </a:spcAft>
              <a:buClr>
                <a:schemeClr val="dk1"/>
              </a:buClr>
              <a:buSzPts val="2800"/>
              <a:buChar char="•"/>
            </a:pPr>
            <a:r>
              <a:rPr lang="en"/>
              <a:t>Everything in this presentation is on the PAFC website:</a:t>
            </a:r>
            <a:endParaRPr/>
          </a:p>
          <a:p>
            <a:pPr indent="0" lvl="0" marL="0" rtl="0" algn="l">
              <a:lnSpc>
                <a:spcPct val="80000"/>
              </a:lnSpc>
              <a:spcBef>
                <a:spcPts val="1000"/>
              </a:spcBef>
              <a:spcAft>
                <a:spcPts val="0"/>
              </a:spcAft>
              <a:buClr>
                <a:schemeClr val="dk1"/>
              </a:buClr>
              <a:buSzPts val="2800"/>
              <a:buNone/>
            </a:pPr>
            <a:r>
              <a:rPr lang="en" u="sng">
                <a:solidFill>
                  <a:schemeClr val="hlink"/>
                </a:solidFill>
                <a:hlinkClick r:id="rId3"/>
              </a:rPr>
              <a:t>https://finance.uw.edu/pafc/covid19-information-sponsored-awards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0" name="Shape 710"/>
        <p:cNvGrpSpPr/>
        <p:nvPr/>
      </p:nvGrpSpPr>
      <p:grpSpPr>
        <a:xfrm>
          <a:off x="0" y="0"/>
          <a:ext cx="0" cy="0"/>
          <a:chOff x="0" y="0"/>
          <a:chExt cx="0" cy="0"/>
        </a:xfrm>
      </p:grpSpPr>
      <p:sp>
        <p:nvSpPr>
          <p:cNvPr id="711" name="Google Shape;711;p12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
              <a:t>Federal Sponsors &amp; COVID: No Single Policy</a:t>
            </a:r>
            <a:endParaRPr/>
          </a:p>
        </p:txBody>
      </p:sp>
      <p:sp>
        <p:nvSpPr>
          <p:cNvPr id="712" name="Google Shape;712;p12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
              <a:t>Federal Office of Management and Budget (OMB) issued a Memo that provides a Framework for Federal Agencies (not recipients) to provide “administrative relief” due to COVID-19 disruptions.</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
              <a:t>Federal Agencies can: </a:t>
            </a:r>
            <a:endParaRPr/>
          </a:p>
          <a:p>
            <a:pPr indent="-228600" lvl="1" marL="685800" rtl="0" algn="l">
              <a:lnSpc>
                <a:spcPct val="90000"/>
              </a:lnSpc>
              <a:spcBef>
                <a:spcPts val="500"/>
              </a:spcBef>
              <a:spcAft>
                <a:spcPts val="0"/>
              </a:spcAft>
              <a:buClr>
                <a:schemeClr val="dk1"/>
              </a:buClr>
              <a:buSzPts val="2400"/>
              <a:buChar char="•"/>
            </a:pPr>
            <a:r>
              <a:rPr lang="en"/>
              <a:t>Implement some or all of the “Administrative Relief” outlined in the Memo/Framework by issuing a notice; or</a:t>
            </a:r>
            <a:endParaRPr/>
          </a:p>
          <a:p>
            <a:pPr indent="-228600" lvl="1" marL="685800" rtl="0" algn="l">
              <a:lnSpc>
                <a:spcPct val="90000"/>
              </a:lnSpc>
              <a:spcBef>
                <a:spcPts val="500"/>
              </a:spcBef>
              <a:spcAft>
                <a:spcPts val="0"/>
              </a:spcAft>
              <a:buClr>
                <a:schemeClr val="dk1"/>
              </a:buClr>
              <a:buSzPts val="2400"/>
              <a:buChar char="•"/>
            </a:pPr>
            <a:r>
              <a:rPr lang="en"/>
              <a:t>Do nothing, which means no changes in any of the Award requirements.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1" marL="342900" rtl="0" algn="l">
              <a:lnSpc>
                <a:spcPct val="90000"/>
              </a:lnSpc>
              <a:spcBef>
                <a:spcPts val="5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sp>
        <p:nvSpPr>
          <p:cNvPr id="717" name="Google Shape;717;p12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
              <a:t>OMB Memo/Framework: Agency Listing &amp; Analysis</a:t>
            </a:r>
            <a:endParaRPr/>
          </a:p>
        </p:txBody>
      </p:sp>
      <p:sp>
        <p:nvSpPr>
          <p:cNvPr id="718" name="Google Shape;718;p12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87630" lvl="1" marL="685800" rtl="0" algn="l">
              <a:lnSpc>
                <a:spcPct val="80000"/>
              </a:lnSpc>
              <a:spcBef>
                <a:spcPts val="0"/>
              </a:spcBef>
              <a:spcAft>
                <a:spcPts val="0"/>
              </a:spcAft>
              <a:buClr>
                <a:schemeClr val="dk1"/>
              </a:buClr>
              <a:buSzPts val="2220"/>
              <a:buNone/>
            </a:pPr>
            <a:r>
              <a:t/>
            </a:r>
            <a:endParaRPr sz="2220"/>
          </a:p>
          <a:p>
            <a:pPr indent="-228600" lvl="0" marL="228600" rtl="0" algn="l">
              <a:lnSpc>
                <a:spcPct val="80000"/>
              </a:lnSpc>
              <a:spcBef>
                <a:spcPts val="1000"/>
              </a:spcBef>
              <a:spcAft>
                <a:spcPts val="0"/>
              </a:spcAft>
              <a:buClr>
                <a:schemeClr val="dk1"/>
              </a:buClr>
              <a:buSzPts val="2590"/>
              <a:buChar char="•"/>
            </a:pPr>
            <a:r>
              <a:rPr lang="en" sz="2590"/>
              <a:t>List of Federal Agencies who have implemented at least some of the OMB Memo/Framework: </a:t>
            </a:r>
            <a:endParaRPr/>
          </a:p>
          <a:p>
            <a:pPr indent="0" lvl="0" marL="0" rtl="0" algn="l">
              <a:lnSpc>
                <a:spcPct val="80000"/>
              </a:lnSpc>
              <a:spcBef>
                <a:spcPts val="1000"/>
              </a:spcBef>
              <a:spcAft>
                <a:spcPts val="0"/>
              </a:spcAft>
              <a:buClr>
                <a:schemeClr val="dk1"/>
              </a:buClr>
              <a:buSzPts val="2590"/>
              <a:buNone/>
            </a:pPr>
            <a:r>
              <a:rPr lang="en" sz="2590" u="sng">
                <a:solidFill>
                  <a:schemeClr val="hlink"/>
                </a:solidFill>
                <a:hlinkClick r:id="rId3"/>
              </a:rPr>
              <a:t>https://www.cogr.edu/institutional-and-agency-responses-covid-19-and-additional-resources</a:t>
            </a:r>
            <a:endParaRPr sz="2590"/>
          </a:p>
          <a:p>
            <a:pPr indent="0" lvl="0" marL="0" rtl="0" algn="l">
              <a:lnSpc>
                <a:spcPct val="80000"/>
              </a:lnSpc>
              <a:spcBef>
                <a:spcPts val="1000"/>
              </a:spcBef>
              <a:spcAft>
                <a:spcPts val="0"/>
              </a:spcAft>
              <a:buClr>
                <a:schemeClr val="dk1"/>
              </a:buClr>
              <a:buSzPts val="2590"/>
              <a:buNone/>
            </a:pPr>
            <a:r>
              <a:t/>
            </a:r>
            <a:endParaRPr sz="2590"/>
          </a:p>
          <a:p>
            <a:pPr indent="0" lvl="0" marL="0" rtl="0" algn="l">
              <a:lnSpc>
                <a:spcPct val="80000"/>
              </a:lnSpc>
              <a:spcBef>
                <a:spcPts val="1000"/>
              </a:spcBef>
              <a:spcAft>
                <a:spcPts val="0"/>
              </a:spcAft>
              <a:buClr>
                <a:schemeClr val="dk1"/>
              </a:buClr>
              <a:buSzPts val="2590"/>
              <a:buNone/>
            </a:pPr>
            <a:r>
              <a:t/>
            </a:r>
            <a:endParaRPr sz="2590"/>
          </a:p>
          <a:p>
            <a:pPr indent="-228600" lvl="0" marL="228600" rtl="0" algn="l">
              <a:lnSpc>
                <a:spcPct val="80000"/>
              </a:lnSpc>
              <a:spcBef>
                <a:spcPts val="1000"/>
              </a:spcBef>
              <a:spcAft>
                <a:spcPts val="0"/>
              </a:spcAft>
              <a:buClr>
                <a:schemeClr val="dk1"/>
              </a:buClr>
              <a:buSzPts val="2590"/>
              <a:buChar char="•"/>
            </a:pPr>
            <a:r>
              <a:rPr lang="en" sz="2590"/>
              <a:t>PAFC completed an analysis of the OMB Memo/Framework, grouped them by 3 types of action:</a:t>
            </a:r>
            <a:endParaRPr/>
          </a:p>
          <a:p>
            <a:pPr indent="0" lvl="0" marL="0" rtl="0" algn="l">
              <a:lnSpc>
                <a:spcPct val="80000"/>
              </a:lnSpc>
              <a:spcBef>
                <a:spcPts val="1000"/>
              </a:spcBef>
              <a:spcAft>
                <a:spcPts val="0"/>
              </a:spcAft>
              <a:buClr>
                <a:schemeClr val="dk1"/>
              </a:buClr>
              <a:buSzPts val="2590"/>
              <a:buNone/>
            </a:pPr>
            <a:r>
              <a:rPr lang="en" sz="2590" u="sng">
                <a:solidFill>
                  <a:schemeClr val="hlink"/>
                </a:solidFill>
                <a:hlinkClick r:id="rId4"/>
              </a:rPr>
              <a:t>https://finance.uw.edu/pafc/OMB_Memo_COVID-19</a:t>
            </a:r>
            <a:endParaRPr sz="2590"/>
          </a:p>
          <a:p>
            <a:pPr indent="0" lvl="1" marL="342900" rtl="0" algn="l">
              <a:lnSpc>
                <a:spcPct val="80000"/>
              </a:lnSpc>
              <a:spcBef>
                <a:spcPts val="500"/>
              </a:spcBef>
              <a:spcAft>
                <a:spcPts val="0"/>
              </a:spcAft>
              <a:buClr>
                <a:schemeClr val="dk1"/>
              </a:buClr>
              <a:buSzPts val="2220"/>
              <a:buNone/>
            </a:pPr>
            <a:r>
              <a:t/>
            </a:r>
            <a:endParaRPr sz="2220"/>
          </a:p>
          <a:p>
            <a:pPr indent="0" lvl="0" marL="0" rtl="0" algn="l">
              <a:lnSpc>
                <a:spcPct val="80000"/>
              </a:lnSpc>
              <a:spcBef>
                <a:spcPts val="1000"/>
              </a:spcBef>
              <a:spcAft>
                <a:spcPts val="0"/>
              </a:spcAft>
              <a:buClr>
                <a:schemeClr val="dk1"/>
              </a:buClr>
              <a:buSzPts val="2590"/>
              <a:buNone/>
            </a:pPr>
            <a:r>
              <a:t/>
            </a:r>
            <a:endParaRPr sz="2590"/>
          </a:p>
          <a:p>
            <a:pPr indent="-64135" lvl="0" marL="228600" rtl="0" algn="l">
              <a:lnSpc>
                <a:spcPct val="80000"/>
              </a:lnSpc>
              <a:spcBef>
                <a:spcPts val="1000"/>
              </a:spcBef>
              <a:spcAft>
                <a:spcPts val="0"/>
              </a:spcAft>
              <a:buClr>
                <a:schemeClr val="dk1"/>
              </a:buClr>
              <a:buSzPts val="2590"/>
              <a:buNone/>
            </a:pPr>
            <a:r>
              <a:t/>
            </a:r>
            <a:endParaRPr sz="259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0" name="Shape 520"/>
        <p:cNvGrpSpPr/>
        <p:nvPr/>
      </p:nvGrpSpPr>
      <p:grpSpPr>
        <a:xfrm>
          <a:off x="0" y="0"/>
          <a:ext cx="0" cy="0"/>
          <a:chOff x="0" y="0"/>
          <a:chExt cx="0" cy="0"/>
        </a:xfrm>
      </p:grpSpPr>
      <p:sp>
        <p:nvSpPr>
          <p:cNvPr id="521" name="Google Shape;521;p9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UPDATE</a:t>
            </a:r>
            <a:endParaRPr/>
          </a:p>
        </p:txBody>
      </p:sp>
      <p:sp>
        <p:nvSpPr>
          <p:cNvPr id="522" name="Google Shape;522;p9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Noto Sans Symbols"/>
              <a:buChar char="⮚"/>
            </a:pPr>
            <a:r>
              <a:rPr b="0" lang="en"/>
              <a:t>Staff are working from home and operations continue as normal.</a:t>
            </a:r>
            <a:endParaRPr b="0"/>
          </a:p>
          <a:p>
            <a:pPr indent="-342900" lvl="0" marL="342900" rtl="0" algn="l">
              <a:spcBef>
                <a:spcPts val="480"/>
              </a:spcBef>
              <a:spcAft>
                <a:spcPts val="0"/>
              </a:spcAft>
              <a:buClr>
                <a:srgbClr val="4B2E83"/>
              </a:buClr>
              <a:buSzPts val="2400"/>
              <a:buFont typeface="Noto Sans Symbols"/>
              <a:buChar char="⮚"/>
            </a:pPr>
            <a:r>
              <a:rPr b="0" lang="en"/>
              <a:t>GCA main phone line is closed. Please email </a:t>
            </a:r>
            <a:r>
              <a:rPr b="0" lang="en" u="sng">
                <a:solidFill>
                  <a:schemeClr val="hlink"/>
                </a:solidFill>
                <a:hlinkClick r:id="rId3"/>
              </a:rPr>
              <a:t>gcahelp@uw.edu</a:t>
            </a:r>
            <a:r>
              <a:rPr b="0" lang="en"/>
              <a:t> if you’d like to speak to a Grant Analyst. Calls will be returned promptly.</a:t>
            </a:r>
            <a:endParaRPr b="0"/>
          </a:p>
          <a:p>
            <a:pPr indent="-342900" lvl="0" marL="342900" rtl="0" algn="l">
              <a:spcBef>
                <a:spcPts val="480"/>
              </a:spcBef>
              <a:spcAft>
                <a:spcPts val="0"/>
              </a:spcAft>
              <a:buClr>
                <a:srgbClr val="4B2E83"/>
              </a:buClr>
              <a:buSzPts val="2400"/>
              <a:buFont typeface="Noto Sans Symbols"/>
              <a:buChar char="⮚"/>
            </a:pPr>
            <a:r>
              <a:rPr b="0" lang="en"/>
              <a:t>Urgent requests will be triaged appropriately.</a:t>
            </a:r>
            <a:endParaRPr b="0"/>
          </a:p>
          <a:p>
            <a:pPr indent="-342900" lvl="0" marL="342900" rtl="0" algn="l">
              <a:spcBef>
                <a:spcPts val="480"/>
              </a:spcBef>
              <a:spcAft>
                <a:spcPts val="0"/>
              </a:spcAft>
              <a:buClr>
                <a:srgbClr val="4B2E83"/>
              </a:buClr>
              <a:buSzPts val="2400"/>
              <a:buFont typeface="Noto Sans Symbols"/>
              <a:buChar char="⮚"/>
            </a:pPr>
            <a:r>
              <a:rPr b="0" lang="en"/>
              <a:t>Minimal staff are on-site several times a week to mail physical documents to sponsors and to process checks.</a:t>
            </a:r>
            <a:endParaRPr b="0"/>
          </a:p>
          <a:p>
            <a:pPr indent="-342900" lvl="0" marL="342900" rtl="0" algn="l">
              <a:spcBef>
                <a:spcPts val="480"/>
              </a:spcBef>
              <a:spcAft>
                <a:spcPts val="0"/>
              </a:spcAft>
              <a:buClr>
                <a:srgbClr val="4B2E83"/>
              </a:buClr>
              <a:buSzPts val="2400"/>
              <a:buChar char="&gt;"/>
            </a:pPr>
            <a:r>
              <a:rPr b="0" lang="en"/>
              <a:t>Please send checks to GCA Lockbox</a:t>
            </a:r>
            <a:endParaRPr b="0"/>
          </a:p>
          <a:p>
            <a:pPr indent="-285750" lvl="1" marL="742950" rtl="0" algn="l">
              <a:spcBef>
                <a:spcPts val="400"/>
              </a:spcBef>
              <a:spcAft>
                <a:spcPts val="0"/>
              </a:spcAft>
              <a:buClr>
                <a:srgbClr val="4B2E83"/>
              </a:buClr>
              <a:buSzPts val="2000"/>
              <a:buChar char="–"/>
            </a:pPr>
            <a:r>
              <a:rPr b="0" lang="en"/>
              <a:t>	More information is available on our </a:t>
            </a:r>
            <a:r>
              <a:rPr b="0" lang="en" u="sng">
                <a:solidFill>
                  <a:schemeClr val="hlink"/>
                </a:solidFill>
                <a:hlinkClick r:id="rId4"/>
              </a:rPr>
              <a:t>website</a:t>
            </a:r>
            <a:endParaRPr b="0"/>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523" name="Google Shape;523;p96"/>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a:t>
            </a:r>
            <a:r>
              <a:rPr b="0" i="0" lang="en" sz="1200" u="none" cap="none" strike="noStrike">
                <a:solidFill>
                  <a:schemeClr val="dk2"/>
                </a:solidFill>
                <a:latin typeface="Arial"/>
                <a:ea typeface="Arial"/>
                <a:cs typeface="Arial"/>
                <a:sym typeface="Arial"/>
              </a:rPr>
              <a:t>Kirsten DeFries</a:t>
            </a:r>
            <a:r>
              <a:rPr b="1" i="0" lang="en" sz="1200" u="none" cap="none" strike="noStrike">
                <a:solidFill>
                  <a:srgbClr val="4B2E83"/>
                </a:solidFill>
                <a:latin typeface="Arial"/>
                <a:ea typeface="Arial"/>
                <a:cs typeface="Arial"/>
                <a:sym typeface="Arial"/>
              </a:rPr>
              <a:t> – </a:t>
            </a:r>
            <a:r>
              <a:rPr b="0" i="0" lang="en" sz="1200" u="none" cap="none" strike="noStrike">
                <a:solidFill>
                  <a:schemeClr val="dk2"/>
                </a:solidFill>
                <a:latin typeface="Arial"/>
                <a:ea typeface="Arial"/>
                <a:cs typeface="Arial"/>
                <a:sym typeface="Arial"/>
              </a:rPr>
              <a:t>Research Compliance &amp; Operations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2" name="Shape 722"/>
        <p:cNvGrpSpPr/>
        <p:nvPr/>
      </p:nvGrpSpPr>
      <p:grpSpPr>
        <a:xfrm>
          <a:off x="0" y="0"/>
          <a:ext cx="0" cy="0"/>
          <a:chOff x="0" y="0"/>
          <a:chExt cx="0" cy="0"/>
        </a:xfrm>
      </p:grpSpPr>
      <p:sp>
        <p:nvSpPr>
          <p:cNvPr id="723" name="Google Shape;723;p12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
              <a:t>OMB Memo/Framework: Groups 1 &amp; 2</a:t>
            </a:r>
            <a:endParaRPr/>
          </a:p>
        </p:txBody>
      </p:sp>
      <p:sp>
        <p:nvSpPr>
          <p:cNvPr id="724" name="Google Shape;724;p12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85762" lvl="0" marL="385762" rtl="0" algn="l">
              <a:lnSpc>
                <a:spcPct val="70000"/>
              </a:lnSpc>
              <a:spcBef>
                <a:spcPts val="0"/>
              </a:spcBef>
              <a:spcAft>
                <a:spcPts val="0"/>
              </a:spcAft>
              <a:buClr>
                <a:schemeClr val="dk1"/>
              </a:buClr>
              <a:buSzPts val="2590"/>
              <a:buFont typeface="Calibri"/>
              <a:buAutoNum type="arabicPeriod"/>
            </a:pPr>
            <a:r>
              <a:rPr lang="en" sz="2590"/>
              <a:t>Actions that can be taken by Federal Agencies and UW Central Offices:</a:t>
            </a:r>
            <a:endParaRPr/>
          </a:p>
          <a:p>
            <a:pPr indent="-228600" lvl="1" marL="685800" rtl="0" algn="l">
              <a:lnSpc>
                <a:spcPct val="70000"/>
              </a:lnSpc>
              <a:spcBef>
                <a:spcPts val="500"/>
              </a:spcBef>
              <a:spcAft>
                <a:spcPts val="0"/>
              </a:spcAft>
              <a:buClr>
                <a:schemeClr val="dk1"/>
              </a:buClr>
              <a:buSzPts val="2220"/>
              <a:buChar char="•"/>
            </a:pPr>
            <a:r>
              <a:rPr lang="en" sz="2220"/>
              <a:t>Continuation Awards</a:t>
            </a:r>
            <a:endParaRPr/>
          </a:p>
          <a:p>
            <a:pPr indent="-228600" lvl="1" marL="685800" rtl="0" algn="l">
              <a:lnSpc>
                <a:spcPct val="70000"/>
              </a:lnSpc>
              <a:spcBef>
                <a:spcPts val="500"/>
              </a:spcBef>
              <a:spcAft>
                <a:spcPts val="0"/>
              </a:spcAft>
              <a:buClr>
                <a:schemeClr val="dk1"/>
              </a:buClr>
              <a:buSzPts val="2220"/>
              <a:buChar char="•"/>
            </a:pPr>
            <a:r>
              <a:rPr lang="en" sz="2220"/>
              <a:t>F&amp;A Rates</a:t>
            </a:r>
            <a:endParaRPr/>
          </a:p>
          <a:p>
            <a:pPr indent="-228600" lvl="1" marL="685800" rtl="0" algn="l">
              <a:lnSpc>
                <a:spcPct val="70000"/>
              </a:lnSpc>
              <a:spcBef>
                <a:spcPts val="500"/>
              </a:spcBef>
              <a:spcAft>
                <a:spcPts val="0"/>
              </a:spcAft>
              <a:buClr>
                <a:schemeClr val="dk1"/>
              </a:buClr>
              <a:buSzPts val="2220"/>
              <a:buChar char="•"/>
            </a:pPr>
            <a:r>
              <a:rPr lang="en" sz="2220"/>
              <a:t>Single Audit due dates</a:t>
            </a:r>
            <a:endParaRPr/>
          </a:p>
          <a:p>
            <a:pPr indent="0" lvl="0" marL="0" rtl="0" algn="l">
              <a:lnSpc>
                <a:spcPct val="70000"/>
              </a:lnSpc>
              <a:spcBef>
                <a:spcPts val="1000"/>
              </a:spcBef>
              <a:spcAft>
                <a:spcPts val="0"/>
              </a:spcAft>
              <a:buClr>
                <a:schemeClr val="dk1"/>
              </a:buClr>
              <a:buSzPts val="2590"/>
              <a:buNone/>
            </a:pPr>
            <a:r>
              <a:t/>
            </a:r>
            <a:endParaRPr sz="2590"/>
          </a:p>
          <a:p>
            <a:pPr indent="-385762" lvl="0" marL="385762" rtl="0" algn="l">
              <a:lnSpc>
                <a:spcPct val="70000"/>
              </a:lnSpc>
              <a:spcBef>
                <a:spcPts val="1000"/>
              </a:spcBef>
              <a:spcAft>
                <a:spcPts val="0"/>
              </a:spcAft>
              <a:buClr>
                <a:schemeClr val="dk1"/>
              </a:buClr>
              <a:buSzPts val="2590"/>
              <a:buFont typeface="Calibri"/>
              <a:buAutoNum type="arabicPeriod"/>
            </a:pPr>
            <a:r>
              <a:rPr lang="en" sz="2590"/>
              <a:t>Department Administrative Actions:</a:t>
            </a:r>
            <a:endParaRPr/>
          </a:p>
          <a:p>
            <a:pPr indent="-228600" lvl="1" marL="685800" rtl="0" algn="l">
              <a:lnSpc>
                <a:spcPct val="70000"/>
              </a:lnSpc>
              <a:spcBef>
                <a:spcPts val="500"/>
              </a:spcBef>
              <a:spcAft>
                <a:spcPts val="0"/>
              </a:spcAft>
              <a:buClr>
                <a:schemeClr val="dk1"/>
              </a:buClr>
              <a:buSzPts val="2220"/>
              <a:buChar char="•"/>
            </a:pPr>
            <a:r>
              <a:rPr lang="en" sz="2220"/>
              <a:t>Proposal Registration/Deadlines </a:t>
            </a:r>
            <a:endParaRPr/>
          </a:p>
          <a:p>
            <a:pPr indent="-228600" lvl="1" marL="685800" rtl="0" algn="l">
              <a:lnSpc>
                <a:spcPct val="70000"/>
              </a:lnSpc>
              <a:spcBef>
                <a:spcPts val="500"/>
              </a:spcBef>
              <a:spcAft>
                <a:spcPts val="0"/>
              </a:spcAft>
              <a:buClr>
                <a:schemeClr val="dk1"/>
              </a:buClr>
              <a:buSzPts val="2220"/>
              <a:buChar char="•"/>
            </a:pPr>
            <a:r>
              <a:rPr lang="en" sz="2220"/>
              <a:t>Prior Approvals</a:t>
            </a:r>
            <a:endParaRPr/>
          </a:p>
          <a:p>
            <a:pPr indent="-228600" lvl="1" marL="685800" rtl="0" algn="l">
              <a:lnSpc>
                <a:spcPct val="70000"/>
              </a:lnSpc>
              <a:spcBef>
                <a:spcPts val="500"/>
              </a:spcBef>
              <a:spcAft>
                <a:spcPts val="0"/>
              </a:spcAft>
              <a:buClr>
                <a:schemeClr val="dk1"/>
              </a:buClr>
              <a:buSzPts val="2220"/>
              <a:buChar char="•"/>
            </a:pPr>
            <a:r>
              <a:rPr lang="en" sz="2220"/>
              <a:t>Procurement</a:t>
            </a:r>
            <a:endParaRPr/>
          </a:p>
          <a:p>
            <a:pPr indent="-228600" lvl="1" marL="685800" rtl="0" algn="l">
              <a:lnSpc>
                <a:spcPct val="70000"/>
              </a:lnSpc>
              <a:spcBef>
                <a:spcPts val="500"/>
              </a:spcBef>
              <a:spcAft>
                <a:spcPts val="0"/>
              </a:spcAft>
              <a:buClr>
                <a:schemeClr val="dk1"/>
              </a:buClr>
              <a:buSzPts val="2220"/>
              <a:buChar char="•"/>
            </a:pPr>
            <a:r>
              <a:rPr lang="en" sz="2220"/>
              <a:t>No Cost Extensions</a:t>
            </a:r>
            <a:endParaRPr/>
          </a:p>
          <a:p>
            <a:pPr indent="-228600" lvl="1" marL="685800" rtl="0" algn="l">
              <a:lnSpc>
                <a:spcPct val="70000"/>
              </a:lnSpc>
              <a:spcBef>
                <a:spcPts val="500"/>
              </a:spcBef>
              <a:spcAft>
                <a:spcPts val="0"/>
              </a:spcAft>
              <a:buClr>
                <a:schemeClr val="dk1"/>
              </a:buClr>
              <a:buSzPts val="2220"/>
              <a:buChar char="•"/>
            </a:pPr>
            <a:r>
              <a:rPr lang="en" sz="2220"/>
              <a:t>Financial Reporting</a:t>
            </a:r>
            <a:endParaRPr/>
          </a:p>
          <a:p>
            <a:pPr indent="-228600" lvl="1" marL="685800" rtl="0" algn="l">
              <a:lnSpc>
                <a:spcPct val="70000"/>
              </a:lnSpc>
              <a:spcBef>
                <a:spcPts val="500"/>
              </a:spcBef>
              <a:spcAft>
                <a:spcPts val="0"/>
              </a:spcAft>
              <a:buClr>
                <a:schemeClr val="dk1"/>
              </a:buClr>
              <a:buSzPts val="2220"/>
              <a:buChar char="•"/>
            </a:pPr>
            <a:r>
              <a:rPr lang="en" sz="2220"/>
              <a:t>Close Out Deadlines</a:t>
            </a:r>
            <a:endParaRPr/>
          </a:p>
          <a:p>
            <a:pPr indent="-64135" lvl="0" marL="228600" rtl="0" algn="l">
              <a:lnSpc>
                <a:spcPct val="70000"/>
              </a:lnSpc>
              <a:spcBef>
                <a:spcPts val="1000"/>
              </a:spcBef>
              <a:spcAft>
                <a:spcPts val="0"/>
              </a:spcAft>
              <a:buClr>
                <a:schemeClr val="dk1"/>
              </a:buClr>
              <a:buSzPts val="2590"/>
              <a:buNone/>
            </a:pPr>
            <a:r>
              <a:t/>
            </a:r>
            <a:endParaRPr sz="259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8" name="Shape 728"/>
        <p:cNvGrpSpPr/>
        <p:nvPr/>
      </p:nvGrpSpPr>
      <p:grpSpPr>
        <a:xfrm>
          <a:off x="0" y="0"/>
          <a:ext cx="0" cy="0"/>
          <a:chOff x="0" y="0"/>
          <a:chExt cx="0" cy="0"/>
        </a:xfrm>
      </p:grpSpPr>
      <p:sp>
        <p:nvSpPr>
          <p:cNvPr id="729" name="Google Shape;729;p12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
              <a:t>OMB Memo/Framework: Group 3</a:t>
            </a:r>
            <a:endParaRPr/>
          </a:p>
        </p:txBody>
      </p:sp>
      <p:sp>
        <p:nvSpPr>
          <p:cNvPr id="730" name="Google Shape;730;p12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85762" lvl="0" marL="385762" rtl="0" algn="l">
              <a:lnSpc>
                <a:spcPct val="80000"/>
              </a:lnSpc>
              <a:spcBef>
                <a:spcPts val="0"/>
              </a:spcBef>
              <a:spcAft>
                <a:spcPts val="0"/>
              </a:spcAft>
              <a:buClr>
                <a:schemeClr val="dk1"/>
              </a:buClr>
              <a:buSzPts val="2800"/>
              <a:buFont typeface="Calibri"/>
              <a:buAutoNum type="arabicPeriod" startAt="3"/>
            </a:pPr>
            <a:r>
              <a:rPr lang="en"/>
              <a:t>Certain expenses that would not normally be allowable:</a:t>
            </a:r>
            <a:endParaRPr/>
          </a:p>
          <a:p>
            <a:pPr indent="0" lvl="0" marL="0" rtl="0" algn="l">
              <a:lnSpc>
                <a:spcPct val="80000"/>
              </a:lnSpc>
              <a:spcBef>
                <a:spcPts val="1000"/>
              </a:spcBef>
              <a:spcAft>
                <a:spcPts val="0"/>
              </a:spcAft>
              <a:buClr>
                <a:schemeClr val="dk1"/>
              </a:buClr>
              <a:buSzPts val="2800"/>
              <a:buNone/>
            </a:pPr>
            <a:r>
              <a:t/>
            </a:r>
            <a:endParaRPr/>
          </a:p>
          <a:p>
            <a:pPr indent="-385762" lvl="1" marL="728662" rtl="0" algn="l">
              <a:lnSpc>
                <a:spcPct val="80000"/>
              </a:lnSpc>
              <a:spcBef>
                <a:spcPts val="500"/>
              </a:spcBef>
              <a:spcAft>
                <a:spcPts val="0"/>
              </a:spcAft>
              <a:buClr>
                <a:schemeClr val="dk1"/>
              </a:buClr>
              <a:buSzPts val="2100"/>
              <a:buFont typeface="Calibri"/>
              <a:buAutoNum type="alphaUcPeriod"/>
            </a:pPr>
            <a:r>
              <a:rPr lang="en" sz="2100"/>
              <a:t>Costs related to activities cancelled due to COVID-19</a:t>
            </a:r>
            <a:endParaRPr/>
          </a:p>
          <a:p>
            <a:pPr indent="-385762" lvl="2" marL="1071562" rtl="0" algn="l">
              <a:lnSpc>
                <a:spcPct val="80000"/>
              </a:lnSpc>
              <a:spcBef>
                <a:spcPts val="500"/>
              </a:spcBef>
              <a:spcAft>
                <a:spcPts val="0"/>
              </a:spcAft>
              <a:buClr>
                <a:schemeClr val="dk1"/>
              </a:buClr>
              <a:buSzPts val="2100"/>
              <a:buFont typeface="Calibri"/>
              <a:buAutoNum type="alphaUcPeriod"/>
            </a:pPr>
            <a:r>
              <a:rPr lang="en" sz="2100"/>
              <a:t>Travel – PAFC web: </a:t>
            </a:r>
            <a:r>
              <a:rPr lang="en" sz="2100" u="sng">
                <a:solidFill>
                  <a:schemeClr val="hlink"/>
                </a:solidFill>
                <a:hlinkClick r:id="rId3"/>
              </a:rPr>
              <a:t>https://finance.uw.edu/pafc/Travel_COVID-19</a:t>
            </a:r>
            <a:endParaRPr sz="2100"/>
          </a:p>
          <a:p>
            <a:pPr indent="-385762" lvl="2" marL="1071562" rtl="0" algn="l">
              <a:lnSpc>
                <a:spcPct val="80000"/>
              </a:lnSpc>
              <a:spcBef>
                <a:spcPts val="500"/>
              </a:spcBef>
              <a:spcAft>
                <a:spcPts val="0"/>
              </a:spcAft>
              <a:buClr>
                <a:schemeClr val="dk1"/>
              </a:buClr>
              <a:buSzPts val="2100"/>
              <a:buFont typeface="Calibri"/>
              <a:buAutoNum type="alphaUcPeriod"/>
            </a:pPr>
            <a:r>
              <a:rPr lang="en" sz="2100"/>
              <a:t>Workshops, Conferences</a:t>
            </a:r>
            <a:endParaRPr/>
          </a:p>
          <a:p>
            <a:pPr indent="-385762" lvl="2" marL="1071562" rtl="0" algn="l">
              <a:lnSpc>
                <a:spcPct val="80000"/>
              </a:lnSpc>
              <a:spcBef>
                <a:spcPts val="500"/>
              </a:spcBef>
              <a:spcAft>
                <a:spcPts val="0"/>
              </a:spcAft>
              <a:buClr>
                <a:schemeClr val="dk1"/>
              </a:buClr>
              <a:buSzPts val="2100"/>
              <a:buFont typeface="Calibri"/>
              <a:buAutoNum type="alphaUcPeriod"/>
            </a:pPr>
            <a:r>
              <a:rPr lang="en" sz="2100"/>
              <a:t>Research Costs</a:t>
            </a:r>
            <a:endParaRPr/>
          </a:p>
          <a:p>
            <a:pPr indent="-252412" lvl="2" marL="1071562" rtl="0" algn="l">
              <a:lnSpc>
                <a:spcPct val="80000"/>
              </a:lnSpc>
              <a:spcBef>
                <a:spcPts val="500"/>
              </a:spcBef>
              <a:spcAft>
                <a:spcPts val="0"/>
              </a:spcAft>
              <a:buClr>
                <a:schemeClr val="dk1"/>
              </a:buClr>
              <a:buSzPts val="2100"/>
              <a:buFont typeface="Calibri"/>
              <a:buNone/>
            </a:pPr>
            <a:r>
              <a:t/>
            </a:r>
            <a:endParaRPr sz="2100"/>
          </a:p>
          <a:p>
            <a:pPr indent="-385762" lvl="1" marL="728662" rtl="0" algn="l">
              <a:lnSpc>
                <a:spcPct val="80000"/>
              </a:lnSpc>
              <a:spcBef>
                <a:spcPts val="500"/>
              </a:spcBef>
              <a:spcAft>
                <a:spcPts val="0"/>
              </a:spcAft>
              <a:buClr>
                <a:schemeClr val="dk1"/>
              </a:buClr>
              <a:buSzPts val="2100"/>
              <a:buFont typeface="Calibri"/>
              <a:buAutoNum type="alphaUcPeriod"/>
            </a:pPr>
            <a:r>
              <a:rPr lang="en" sz="2100"/>
              <a:t>Costs incurred to resume activities post-COVID-19</a:t>
            </a:r>
            <a:endParaRPr/>
          </a:p>
          <a:p>
            <a:pPr indent="0" lvl="1" marL="342900" rtl="0" algn="l">
              <a:lnSpc>
                <a:spcPct val="80000"/>
              </a:lnSpc>
              <a:spcBef>
                <a:spcPts val="500"/>
              </a:spcBef>
              <a:spcAft>
                <a:spcPts val="0"/>
              </a:spcAft>
              <a:buClr>
                <a:schemeClr val="dk1"/>
              </a:buClr>
              <a:buSzPts val="2100"/>
              <a:buNone/>
            </a:pPr>
            <a:r>
              <a:t/>
            </a:r>
            <a:endParaRPr sz="2100"/>
          </a:p>
          <a:p>
            <a:pPr indent="-385762" lvl="1" marL="728662" rtl="0" algn="l">
              <a:lnSpc>
                <a:spcPct val="80000"/>
              </a:lnSpc>
              <a:spcBef>
                <a:spcPts val="500"/>
              </a:spcBef>
              <a:spcAft>
                <a:spcPts val="0"/>
              </a:spcAft>
              <a:buClr>
                <a:schemeClr val="dk1"/>
              </a:buClr>
              <a:buSzPts val="2100"/>
              <a:buFont typeface="Calibri"/>
              <a:buAutoNum type="alphaUcPeriod"/>
            </a:pPr>
            <a:r>
              <a:rPr lang="en" sz="2100"/>
              <a:t>Salaries…. Covered at the end of this presentation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4" name="Shape 734"/>
        <p:cNvGrpSpPr/>
        <p:nvPr/>
      </p:nvGrpSpPr>
      <p:grpSpPr>
        <a:xfrm>
          <a:off x="0" y="0"/>
          <a:ext cx="0" cy="0"/>
          <a:chOff x="0" y="0"/>
          <a:chExt cx="0" cy="0"/>
        </a:xfrm>
      </p:grpSpPr>
      <p:sp>
        <p:nvSpPr>
          <p:cNvPr id="735" name="Google Shape;735;p12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
              <a:t>Allowable Costs: Before you get too Excited..</a:t>
            </a:r>
            <a:endParaRPr/>
          </a:p>
        </p:txBody>
      </p:sp>
      <p:sp>
        <p:nvSpPr>
          <p:cNvPr id="736" name="Google Shape;736;p12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2590"/>
              <a:buNone/>
            </a:pPr>
            <a:r>
              <a:rPr lang="en" sz="2590"/>
              <a:t>OMB &amp; Federal Agencies have been very clear about the following:</a:t>
            </a:r>
            <a:endParaRPr/>
          </a:p>
          <a:p>
            <a:pPr indent="0" lvl="0" marL="0" rtl="0" algn="l">
              <a:lnSpc>
                <a:spcPct val="70000"/>
              </a:lnSpc>
              <a:spcBef>
                <a:spcPts val="1000"/>
              </a:spcBef>
              <a:spcAft>
                <a:spcPts val="0"/>
              </a:spcAft>
              <a:buClr>
                <a:schemeClr val="dk1"/>
              </a:buClr>
              <a:buSzPts val="2590"/>
              <a:buNone/>
            </a:pPr>
            <a:r>
              <a:t/>
            </a:r>
            <a:endParaRPr sz="2590"/>
          </a:p>
          <a:p>
            <a:pPr indent="-385762" lvl="0" marL="385762" rtl="0" algn="l">
              <a:lnSpc>
                <a:spcPct val="70000"/>
              </a:lnSpc>
              <a:spcBef>
                <a:spcPts val="1000"/>
              </a:spcBef>
              <a:spcAft>
                <a:spcPts val="0"/>
              </a:spcAft>
              <a:buClr>
                <a:schemeClr val="dk1"/>
              </a:buClr>
              <a:buSzPts val="2590"/>
              <a:buFont typeface="Calibri"/>
              <a:buAutoNum type="arabicPeriod"/>
            </a:pPr>
            <a:r>
              <a:rPr lang="en" sz="2590"/>
              <a:t>Be Reasonable</a:t>
            </a:r>
            <a:endParaRPr/>
          </a:p>
          <a:p>
            <a:pPr indent="-221297" lvl="0" marL="385762" rtl="0" algn="l">
              <a:lnSpc>
                <a:spcPct val="70000"/>
              </a:lnSpc>
              <a:spcBef>
                <a:spcPts val="1000"/>
              </a:spcBef>
              <a:spcAft>
                <a:spcPts val="0"/>
              </a:spcAft>
              <a:buClr>
                <a:schemeClr val="dk1"/>
              </a:buClr>
              <a:buSzPts val="2590"/>
              <a:buFont typeface="Calibri"/>
              <a:buNone/>
            </a:pPr>
            <a:r>
              <a:t/>
            </a:r>
            <a:endParaRPr sz="2590"/>
          </a:p>
          <a:p>
            <a:pPr indent="-385762" lvl="0" marL="385762" rtl="0" algn="l">
              <a:lnSpc>
                <a:spcPct val="70000"/>
              </a:lnSpc>
              <a:spcBef>
                <a:spcPts val="1000"/>
              </a:spcBef>
              <a:spcAft>
                <a:spcPts val="0"/>
              </a:spcAft>
              <a:buClr>
                <a:schemeClr val="dk1"/>
              </a:buClr>
              <a:buSzPts val="2590"/>
              <a:buFont typeface="Calibri"/>
              <a:buAutoNum type="arabicPeriod"/>
            </a:pPr>
            <a:r>
              <a:rPr lang="en" sz="2590"/>
              <a:t>Communicate with your Sponsor</a:t>
            </a:r>
            <a:endParaRPr/>
          </a:p>
          <a:p>
            <a:pPr indent="-228600" lvl="1" marL="685800" rtl="0" algn="l">
              <a:lnSpc>
                <a:spcPct val="70000"/>
              </a:lnSpc>
              <a:spcBef>
                <a:spcPts val="500"/>
              </a:spcBef>
              <a:spcAft>
                <a:spcPts val="0"/>
              </a:spcAft>
              <a:buClr>
                <a:schemeClr val="dk1"/>
              </a:buClr>
              <a:buSzPts val="2220"/>
              <a:buChar char="•"/>
            </a:pPr>
            <a:r>
              <a:rPr lang="en" sz="2220"/>
              <a:t>Follow OSP’s guidance </a:t>
            </a:r>
            <a:r>
              <a:rPr lang="en" sz="2220" u="sng">
                <a:solidFill>
                  <a:schemeClr val="hlink"/>
                </a:solidFill>
                <a:hlinkClick r:id="rId3"/>
              </a:rPr>
              <a:t>https://www.washington.edu/research/osp/</a:t>
            </a:r>
            <a:endParaRPr sz="2220"/>
          </a:p>
          <a:p>
            <a:pPr indent="-228600" lvl="1" marL="685800" rtl="0" algn="l">
              <a:lnSpc>
                <a:spcPct val="70000"/>
              </a:lnSpc>
              <a:spcBef>
                <a:spcPts val="500"/>
              </a:spcBef>
              <a:spcAft>
                <a:spcPts val="0"/>
              </a:spcAft>
              <a:buClr>
                <a:schemeClr val="dk1"/>
              </a:buClr>
              <a:buSzPts val="2220"/>
              <a:buChar char="•"/>
            </a:pPr>
            <a:r>
              <a:rPr lang="en" sz="2220"/>
              <a:t>In writing</a:t>
            </a:r>
            <a:endParaRPr/>
          </a:p>
          <a:p>
            <a:pPr indent="-228600" lvl="1" marL="685800" rtl="0" algn="l">
              <a:lnSpc>
                <a:spcPct val="70000"/>
              </a:lnSpc>
              <a:spcBef>
                <a:spcPts val="500"/>
              </a:spcBef>
              <a:spcAft>
                <a:spcPts val="0"/>
              </a:spcAft>
              <a:buClr>
                <a:schemeClr val="dk1"/>
              </a:buClr>
              <a:buSzPts val="2220"/>
              <a:buChar char="•"/>
            </a:pPr>
            <a:r>
              <a:rPr lang="en" sz="2220"/>
              <a:t>If not in writing then follow up with a summary email</a:t>
            </a:r>
            <a:endParaRPr/>
          </a:p>
          <a:p>
            <a:pPr indent="-228600" lvl="1" marL="685800" rtl="0" algn="l">
              <a:lnSpc>
                <a:spcPct val="70000"/>
              </a:lnSpc>
              <a:spcBef>
                <a:spcPts val="500"/>
              </a:spcBef>
              <a:spcAft>
                <a:spcPts val="0"/>
              </a:spcAft>
              <a:buClr>
                <a:schemeClr val="dk1"/>
              </a:buClr>
              <a:buSzPts val="2220"/>
              <a:buChar char="•"/>
            </a:pPr>
            <a:r>
              <a:rPr lang="en" sz="2220"/>
              <a:t>Retain this documentation on file and where it can be found later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0" name="Shape 740"/>
        <p:cNvGrpSpPr/>
        <p:nvPr/>
      </p:nvGrpSpPr>
      <p:grpSpPr>
        <a:xfrm>
          <a:off x="0" y="0"/>
          <a:ext cx="0" cy="0"/>
          <a:chOff x="0" y="0"/>
          <a:chExt cx="0" cy="0"/>
        </a:xfrm>
      </p:grpSpPr>
      <p:sp>
        <p:nvSpPr>
          <p:cNvPr id="741" name="Google Shape;741;p12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
              <a:t>Allowable Costs: Before you get too Excited..</a:t>
            </a:r>
            <a:endParaRPr/>
          </a:p>
        </p:txBody>
      </p:sp>
      <p:sp>
        <p:nvSpPr>
          <p:cNvPr id="742" name="Google Shape;742;p12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85762" lvl="0" marL="385762" rtl="0" algn="l">
              <a:lnSpc>
                <a:spcPct val="90000"/>
              </a:lnSpc>
              <a:spcBef>
                <a:spcPts val="0"/>
              </a:spcBef>
              <a:spcAft>
                <a:spcPts val="0"/>
              </a:spcAft>
              <a:buClr>
                <a:schemeClr val="dk1"/>
              </a:buClr>
              <a:buSzPts val="2800"/>
              <a:buFont typeface="Calibri"/>
              <a:buAutoNum type="arabicPeriod" startAt="3"/>
            </a:pPr>
            <a:r>
              <a:rPr lang="en"/>
              <a:t>Document Everything</a:t>
            </a:r>
            <a:endParaRPr/>
          </a:p>
          <a:p>
            <a:pPr indent="-228600" lvl="1" marL="685800" rtl="0" algn="l">
              <a:lnSpc>
                <a:spcPct val="90000"/>
              </a:lnSpc>
              <a:spcBef>
                <a:spcPts val="500"/>
              </a:spcBef>
              <a:spcAft>
                <a:spcPts val="0"/>
              </a:spcAft>
              <a:buClr>
                <a:schemeClr val="dk1"/>
              </a:buClr>
              <a:buSzPts val="2400"/>
              <a:buChar char="•"/>
            </a:pPr>
            <a:r>
              <a:rPr lang="en"/>
              <a:t>Sponsor communication</a:t>
            </a:r>
            <a:endParaRPr/>
          </a:p>
          <a:p>
            <a:pPr indent="-228600" lvl="1" marL="685800" rtl="0" algn="l">
              <a:lnSpc>
                <a:spcPct val="90000"/>
              </a:lnSpc>
              <a:spcBef>
                <a:spcPts val="500"/>
              </a:spcBef>
              <a:spcAft>
                <a:spcPts val="0"/>
              </a:spcAft>
              <a:buClr>
                <a:schemeClr val="dk1"/>
              </a:buClr>
              <a:buSzPts val="2400"/>
              <a:buChar char="•"/>
            </a:pPr>
            <a:r>
              <a:rPr lang="en"/>
              <a:t>Decision making rationale</a:t>
            </a:r>
            <a:endParaRPr/>
          </a:p>
          <a:p>
            <a:pPr indent="-228600" lvl="1" marL="685800" rtl="0" algn="l">
              <a:lnSpc>
                <a:spcPct val="90000"/>
              </a:lnSpc>
              <a:spcBef>
                <a:spcPts val="500"/>
              </a:spcBef>
              <a:spcAft>
                <a:spcPts val="0"/>
              </a:spcAft>
              <a:buClr>
                <a:schemeClr val="dk1"/>
              </a:buClr>
              <a:buSzPts val="2400"/>
              <a:buChar char="•"/>
            </a:pPr>
            <a:r>
              <a:rPr lang="en"/>
              <a:t>Attempts to get vendor refunds</a:t>
            </a:r>
            <a:endParaRPr/>
          </a:p>
          <a:p>
            <a:pPr indent="-228600" lvl="1" marL="685800" rtl="0" algn="l">
              <a:lnSpc>
                <a:spcPct val="90000"/>
              </a:lnSpc>
              <a:spcBef>
                <a:spcPts val="500"/>
              </a:spcBef>
              <a:spcAft>
                <a:spcPts val="0"/>
              </a:spcAft>
              <a:buClr>
                <a:schemeClr val="dk1"/>
              </a:buClr>
              <a:buSzPts val="2400"/>
              <a:buChar char="•"/>
            </a:pPr>
            <a:r>
              <a:rPr lang="en"/>
              <a:t>Web Page information, do not just add the link as the link may come down..</a:t>
            </a:r>
            <a:endParaRPr/>
          </a:p>
          <a:p>
            <a:pPr indent="0" lvl="0" marL="0" rtl="0" algn="l">
              <a:lnSpc>
                <a:spcPct val="90000"/>
              </a:lnSpc>
              <a:spcBef>
                <a:spcPts val="1000"/>
              </a:spcBef>
              <a:spcAft>
                <a:spcPts val="0"/>
              </a:spcAft>
              <a:buClr>
                <a:schemeClr val="dk1"/>
              </a:buClr>
              <a:buSzPts val="1800"/>
              <a:buNone/>
            </a:pPr>
            <a:r>
              <a:rPr lang="en" sz="1800"/>
              <a:t>*Remember! Audits happen years after expenses have been incurred and – hopefully – COVID-19 will be but a distant memory when the auditors come.</a:t>
            </a:r>
            <a:endParaRPr/>
          </a:p>
          <a:p>
            <a:pPr indent="-76200" lvl="1" marL="685800" rtl="0" algn="l">
              <a:lnSpc>
                <a:spcPct val="90000"/>
              </a:lnSpc>
              <a:spcBef>
                <a:spcPts val="500"/>
              </a:spcBef>
              <a:spcAft>
                <a:spcPts val="0"/>
              </a:spcAft>
              <a:buClr>
                <a:schemeClr val="dk1"/>
              </a:buClr>
              <a:buSzPts val="2400"/>
              <a:buNone/>
            </a:pPr>
            <a:r>
              <a:t/>
            </a:r>
            <a:endParaRPr/>
          </a:p>
          <a:p>
            <a:pPr indent="-385762" lvl="0" marL="385762" rtl="0" algn="l">
              <a:lnSpc>
                <a:spcPct val="90000"/>
              </a:lnSpc>
              <a:spcBef>
                <a:spcPts val="1000"/>
              </a:spcBef>
              <a:spcAft>
                <a:spcPts val="0"/>
              </a:spcAft>
              <a:buClr>
                <a:schemeClr val="dk1"/>
              </a:buClr>
              <a:buSzPts val="1800"/>
              <a:buFont typeface="Calibri"/>
              <a:buAutoNum type="arabicPeriod" startAt="3"/>
            </a:pPr>
            <a:r>
              <a:rPr lang="en" sz="1800"/>
              <a:t>Do </a:t>
            </a:r>
            <a:r>
              <a:rPr lang="en" sz="1800" u="sng"/>
              <a:t>not</a:t>
            </a:r>
            <a:r>
              <a:rPr lang="en" sz="1800"/>
              <a:t> assume supplemental funding</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6" name="Shape 746"/>
        <p:cNvGrpSpPr/>
        <p:nvPr/>
      </p:nvGrpSpPr>
      <p:grpSpPr>
        <a:xfrm>
          <a:off x="0" y="0"/>
          <a:ext cx="0" cy="0"/>
          <a:chOff x="0" y="0"/>
          <a:chExt cx="0" cy="0"/>
        </a:xfrm>
      </p:grpSpPr>
      <p:sp>
        <p:nvSpPr>
          <p:cNvPr id="747" name="Google Shape;747;p12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
              <a:t>Example – Allowable/Reasonable</a:t>
            </a:r>
            <a:endParaRPr/>
          </a:p>
        </p:txBody>
      </p:sp>
      <p:sp>
        <p:nvSpPr>
          <p:cNvPr id="748" name="Google Shape;748;p12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
              <a:t>All airfare purchased on Federal Awards must be compliance with the Fly America Act (FAA):</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
              <a:t>Reasonable: A person was in Africa when the Administration shut down all travel </a:t>
            </a:r>
            <a:r>
              <a:rPr lang="en" sz="1950"/>
              <a:t>from</a:t>
            </a:r>
            <a:r>
              <a:rPr lang="en"/>
              <a:t> Europe (remember that?). Traveler was routed through Europe but feared getting stuck so changed their ticket so they flew home through the Middle East on a ticket that did not comply with the FAA.</a:t>
            </a:r>
            <a:endParaRPr/>
          </a:p>
          <a:p>
            <a:pPr indent="-76200" lvl="1" marL="685800" rtl="0" algn="l">
              <a:lnSpc>
                <a:spcPct val="90000"/>
              </a:lnSpc>
              <a:spcBef>
                <a:spcPts val="500"/>
              </a:spcBef>
              <a:spcAft>
                <a:spcPts val="0"/>
              </a:spcAft>
              <a:buClr>
                <a:schemeClr val="dk1"/>
              </a:buClr>
              <a:buSzPts val="24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2" name="Shape 752"/>
        <p:cNvGrpSpPr/>
        <p:nvPr/>
      </p:nvGrpSpPr>
      <p:grpSpPr>
        <a:xfrm>
          <a:off x="0" y="0"/>
          <a:ext cx="0" cy="0"/>
          <a:chOff x="0" y="0"/>
          <a:chExt cx="0" cy="0"/>
        </a:xfrm>
      </p:grpSpPr>
      <p:sp>
        <p:nvSpPr>
          <p:cNvPr id="753" name="Google Shape;753;p12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
              <a:t>Example – Unallowable/Unreasonable</a:t>
            </a:r>
            <a:endParaRPr/>
          </a:p>
        </p:txBody>
      </p:sp>
      <p:sp>
        <p:nvSpPr>
          <p:cNvPr id="754" name="Google Shape;754;p12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590"/>
              <a:buChar char="•"/>
            </a:pPr>
            <a:r>
              <a:rPr lang="en" sz="2590"/>
              <a:t>All airfare purchased on Federal Awards must be compliance with the Fly America Act (FAA):</a:t>
            </a:r>
            <a:endParaRPr/>
          </a:p>
          <a:p>
            <a:pPr indent="-64135" lvl="0" marL="228600" rtl="0" algn="l">
              <a:lnSpc>
                <a:spcPct val="90000"/>
              </a:lnSpc>
              <a:spcBef>
                <a:spcPts val="1000"/>
              </a:spcBef>
              <a:spcAft>
                <a:spcPts val="0"/>
              </a:spcAft>
              <a:buClr>
                <a:schemeClr val="dk1"/>
              </a:buClr>
              <a:buSzPts val="2590"/>
              <a:buNone/>
            </a:pPr>
            <a:r>
              <a:t/>
            </a:r>
            <a:endParaRPr sz="2590"/>
          </a:p>
          <a:p>
            <a:pPr indent="-228600" lvl="0" marL="228600" rtl="0" algn="l">
              <a:lnSpc>
                <a:spcPct val="90000"/>
              </a:lnSpc>
              <a:spcBef>
                <a:spcPts val="1000"/>
              </a:spcBef>
              <a:spcAft>
                <a:spcPts val="0"/>
              </a:spcAft>
              <a:buClr>
                <a:schemeClr val="dk1"/>
              </a:buClr>
              <a:buSzPts val="2590"/>
              <a:buChar char="•"/>
            </a:pPr>
            <a:r>
              <a:rPr lang="en" sz="2590"/>
              <a:t>Unreasonable: In December (pre-COVID-19) a ticket was purchased to Europe for a conference in April. The ticket did not comply with the FAA. The conference was cancelled due to COVID. The Sponsor says costs for cancelled travel due to COVID can be charged to the Award so long as it is an allowable cost. The cost of the ticket is not an allowable cost because it didn’t comply with the FAA.</a:t>
            </a:r>
            <a:endParaRPr/>
          </a:p>
          <a:p>
            <a:pPr indent="-87630" lvl="1" marL="685800" rtl="0" algn="l">
              <a:lnSpc>
                <a:spcPct val="90000"/>
              </a:lnSpc>
              <a:spcBef>
                <a:spcPts val="500"/>
              </a:spcBef>
              <a:spcAft>
                <a:spcPts val="0"/>
              </a:spcAft>
              <a:buClr>
                <a:schemeClr val="dk1"/>
              </a:buClr>
              <a:buSzPts val="2220"/>
              <a:buNone/>
            </a:pPr>
            <a:r>
              <a:t/>
            </a:r>
            <a:endParaRPr sz="222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8" name="Shape 758"/>
        <p:cNvGrpSpPr/>
        <p:nvPr/>
      </p:nvGrpSpPr>
      <p:grpSpPr>
        <a:xfrm>
          <a:off x="0" y="0"/>
          <a:ext cx="0" cy="0"/>
          <a:chOff x="0" y="0"/>
          <a:chExt cx="0" cy="0"/>
        </a:xfrm>
      </p:grpSpPr>
      <p:sp>
        <p:nvSpPr>
          <p:cNvPr id="759" name="Google Shape;759;p12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
              <a:t>Sponsored Award Salaries</a:t>
            </a:r>
            <a:endParaRPr i="1">
              <a:solidFill>
                <a:srgbClr val="FF0000"/>
              </a:solidFill>
            </a:endParaRPr>
          </a:p>
        </p:txBody>
      </p:sp>
      <p:sp>
        <p:nvSpPr>
          <p:cNvPr id="760" name="Google Shape;760;p12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590"/>
              <a:buChar char="•"/>
            </a:pPr>
            <a:r>
              <a:rPr lang="en" sz="2590"/>
              <a:t>OMB allows Federal Agencies to be flexible in covering salaries on Awards disrupted by COVID-19</a:t>
            </a:r>
            <a:endParaRPr/>
          </a:p>
          <a:p>
            <a:pPr indent="-228600" lvl="0" marL="228600" rtl="0" algn="l">
              <a:lnSpc>
                <a:spcPct val="80000"/>
              </a:lnSpc>
              <a:spcBef>
                <a:spcPts val="1000"/>
              </a:spcBef>
              <a:spcAft>
                <a:spcPts val="0"/>
              </a:spcAft>
              <a:buClr>
                <a:schemeClr val="dk1"/>
              </a:buClr>
              <a:buSzPts val="2590"/>
              <a:buChar char="•"/>
            </a:pPr>
            <a:r>
              <a:rPr lang="en" sz="2590"/>
              <a:t>Some Federal Agencies have adopted the OMB guidance</a:t>
            </a:r>
            <a:endParaRPr/>
          </a:p>
          <a:p>
            <a:pPr indent="-228600" lvl="0" marL="228600" rtl="0" algn="l">
              <a:lnSpc>
                <a:spcPct val="80000"/>
              </a:lnSpc>
              <a:spcBef>
                <a:spcPts val="1000"/>
              </a:spcBef>
              <a:spcAft>
                <a:spcPts val="0"/>
              </a:spcAft>
              <a:buClr>
                <a:schemeClr val="dk1"/>
              </a:buClr>
              <a:buSzPts val="2590"/>
              <a:buChar char="•"/>
            </a:pPr>
            <a:r>
              <a:rPr lang="en" sz="2590"/>
              <a:t>There are some complexities around this flexibility</a:t>
            </a:r>
            <a:endParaRPr/>
          </a:p>
          <a:p>
            <a:pPr indent="-228600" lvl="0" marL="228600" rtl="0" algn="l">
              <a:lnSpc>
                <a:spcPct val="80000"/>
              </a:lnSpc>
              <a:spcBef>
                <a:spcPts val="1000"/>
              </a:spcBef>
              <a:spcAft>
                <a:spcPts val="0"/>
              </a:spcAft>
              <a:buClr>
                <a:schemeClr val="dk1"/>
              </a:buClr>
              <a:buSzPts val="2590"/>
              <a:buChar char="•"/>
            </a:pPr>
            <a:r>
              <a:rPr lang="en" sz="2590"/>
              <a:t>UW is not yet able to exercise this flexibility but it is being worked on</a:t>
            </a:r>
            <a:endParaRPr/>
          </a:p>
          <a:p>
            <a:pPr indent="-228600" lvl="0" marL="228600" rtl="0" algn="l">
              <a:lnSpc>
                <a:spcPct val="80000"/>
              </a:lnSpc>
              <a:spcBef>
                <a:spcPts val="1000"/>
              </a:spcBef>
              <a:spcAft>
                <a:spcPts val="0"/>
              </a:spcAft>
              <a:buClr>
                <a:schemeClr val="dk1"/>
              </a:buClr>
              <a:buSzPts val="2590"/>
              <a:buChar char="•"/>
            </a:pPr>
            <a:r>
              <a:rPr lang="en" sz="2590"/>
              <a:t>Information will be posted to the PAFC webpage on Salaries/COVID:</a:t>
            </a:r>
            <a:endParaRPr/>
          </a:p>
          <a:p>
            <a:pPr indent="0" lvl="0" marL="0" rtl="0" algn="l">
              <a:lnSpc>
                <a:spcPct val="80000"/>
              </a:lnSpc>
              <a:spcBef>
                <a:spcPts val="1000"/>
              </a:spcBef>
              <a:spcAft>
                <a:spcPts val="0"/>
              </a:spcAft>
              <a:buClr>
                <a:schemeClr val="dk1"/>
              </a:buClr>
              <a:buSzPts val="2590"/>
              <a:buNone/>
            </a:pPr>
            <a:r>
              <a:t/>
            </a:r>
            <a:endParaRPr sz="2590"/>
          </a:p>
          <a:p>
            <a:pPr indent="0" lvl="0" marL="0" rtl="0" algn="l">
              <a:lnSpc>
                <a:spcPct val="80000"/>
              </a:lnSpc>
              <a:spcBef>
                <a:spcPts val="1000"/>
              </a:spcBef>
              <a:spcAft>
                <a:spcPts val="0"/>
              </a:spcAft>
              <a:buClr>
                <a:schemeClr val="dk1"/>
              </a:buClr>
              <a:buSzPts val="2590"/>
              <a:buNone/>
            </a:pPr>
            <a:r>
              <a:rPr lang="en" sz="2590" u="sng">
                <a:solidFill>
                  <a:schemeClr val="hlink"/>
                </a:solidFill>
                <a:hlinkClick r:id="rId3"/>
              </a:rPr>
              <a:t>https://finance.uw.edu/pafc/Salary_Expenses_COVID</a:t>
            </a:r>
            <a:endParaRPr sz="259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4" name="Shape 764"/>
        <p:cNvGrpSpPr/>
        <p:nvPr/>
      </p:nvGrpSpPr>
      <p:grpSpPr>
        <a:xfrm>
          <a:off x="0" y="0"/>
          <a:ext cx="0" cy="0"/>
          <a:chOff x="0" y="0"/>
          <a:chExt cx="0" cy="0"/>
        </a:xfrm>
      </p:grpSpPr>
      <p:sp>
        <p:nvSpPr>
          <p:cNvPr id="765" name="Google Shape;765;p13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
              <a:t>Ensuring Fiscal Compliance: Suggested Steps</a:t>
            </a:r>
            <a:endParaRPr/>
          </a:p>
        </p:txBody>
      </p:sp>
      <p:sp>
        <p:nvSpPr>
          <p:cNvPr id="766" name="Google Shape;766;p13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590"/>
              <a:buChar char="•"/>
            </a:pPr>
            <a:r>
              <a:rPr lang="en" sz="2590"/>
              <a:t>Assess the impact of disruptions on the Award </a:t>
            </a:r>
            <a:endParaRPr/>
          </a:p>
          <a:p>
            <a:pPr indent="-228600" lvl="0" marL="228600" rtl="0" algn="l">
              <a:lnSpc>
                <a:spcPct val="80000"/>
              </a:lnSpc>
              <a:spcBef>
                <a:spcPts val="1000"/>
              </a:spcBef>
              <a:spcAft>
                <a:spcPts val="0"/>
              </a:spcAft>
              <a:buClr>
                <a:schemeClr val="dk1"/>
              </a:buClr>
              <a:buSzPts val="2590"/>
              <a:buChar char="•"/>
            </a:pPr>
            <a:r>
              <a:rPr lang="en" sz="2590"/>
              <a:t>Monitor the Federal Agencies notifications: </a:t>
            </a:r>
            <a:r>
              <a:rPr lang="en" sz="2590" u="sng">
                <a:solidFill>
                  <a:schemeClr val="hlink"/>
                </a:solidFill>
                <a:hlinkClick r:id="rId3"/>
              </a:rPr>
              <a:t>https://www.cogr.edu/institutional-and-agency-responses-covid-19-and-additional-resources</a:t>
            </a:r>
            <a:endParaRPr sz="2590"/>
          </a:p>
          <a:p>
            <a:pPr indent="-228600" lvl="0" marL="228600" rtl="0" algn="l">
              <a:lnSpc>
                <a:spcPct val="80000"/>
              </a:lnSpc>
              <a:spcBef>
                <a:spcPts val="1000"/>
              </a:spcBef>
              <a:spcAft>
                <a:spcPts val="0"/>
              </a:spcAft>
              <a:buClr>
                <a:schemeClr val="dk1"/>
              </a:buClr>
              <a:buSzPts val="2590"/>
              <a:buChar char="•"/>
            </a:pPr>
            <a:r>
              <a:rPr lang="en" sz="2590"/>
              <a:t>If there is a cancellation, make every effort - and document it - to obtain a refund</a:t>
            </a:r>
            <a:endParaRPr/>
          </a:p>
          <a:p>
            <a:pPr indent="-228600" lvl="0" marL="228600" rtl="0" algn="l">
              <a:lnSpc>
                <a:spcPct val="80000"/>
              </a:lnSpc>
              <a:spcBef>
                <a:spcPts val="1000"/>
              </a:spcBef>
              <a:spcAft>
                <a:spcPts val="0"/>
              </a:spcAft>
              <a:buClr>
                <a:schemeClr val="dk1"/>
              </a:buClr>
              <a:buSzPts val="2590"/>
              <a:buChar char="•"/>
            </a:pPr>
            <a:r>
              <a:rPr lang="en" sz="2590"/>
              <a:t>Communicate with the Sponsor</a:t>
            </a:r>
            <a:endParaRPr/>
          </a:p>
          <a:p>
            <a:pPr indent="-228600" lvl="0" marL="228600" rtl="0" algn="l">
              <a:lnSpc>
                <a:spcPct val="80000"/>
              </a:lnSpc>
              <a:spcBef>
                <a:spcPts val="1000"/>
              </a:spcBef>
              <a:spcAft>
                <a:spcPts val="0"/>
              </a:spcAft>
              <a:buClr>
                <a:schemeClr val="dk1"/>
              </a:buClr>
              <a:buSzPts val="2590"/>
              <a:buChar char="•"/>
            </a:pPr>
            <a:r>
              <a:rPr lang="en" sz="2590"/>
              <a:t>Document, Document, Document!</a:t>
            </a:r>
            <a:endParaRPr/>
          </a:p>
          <a:p>
            <a:pPr indent="-228600" lvl="0" marL="228600" rtl="0" algn="l">
              <a:lnSpc>
                <a:spcPct val="80000"/>
              </a:lnSpc>
              <a:spcBef>
                <a:spcPts val="1000"/>
              </a:spcBef>
              <a:spcAft>
                <a:spcPts val="0"/>
              </a:spcAft>
              <a:buClr>
                <a:schemeClr val="dk1"/>
              </a:buClr>
              <a:buSzPts val="2590"/>
              <a:buChar char="•"/>
            </a:pPr>
            <a:r>
              <a:rPr lang="en" sz="2590"/>
              <a:t>Do not assume that additional or supplementary funds will be available</a:t>
            </a:r>
            <a:endParaRPr/>
          </a:p>
          <a:p>
            <a:pPr indent="-228600" lvl="0" marL="228600" rtl="0" algn="l">
              <a:lnSpc>
                <a:spcPct val="80000"/>
              </a:lnSpc>
              <a:spcBef>
                <a:spcPts val="1000"/>
              </a:spcBef>
              <a:spcAft>
                <a:spcPts val="0"/>
              </a:spcAft>
              <a:buClr>
                <a:schemeClr val="dk1"/>
              </a:buClr>
              <a:buSzPts val="2590"/>
              <a:buChar char="•"/>
            </a:pPr>
            <a:r>
              <a:rPr lang="en" sz="2590"/>
              <a:t>Ask PAFC for help: </a:t>
            </a:r>
            <a:r>
              <a:rPr lang="en" sz="2590" u="sng">
                <a:solidFill>
                  <a:schemeClr val="hlink"/>
                </a:solidFill>
                <a:hlinkClick r:id="rId4"/>
              </a:rPr>
              <a:t>gcafco@uw.edu</a:t>
            </a:r>
            <a:endParaRPr sz="2590"/>
          </a:p>
          <a:p>
            <a:pPr indent="-64135" lvl="0" marL="228600" rtl="0" algn="l">
              <a:lnSpc>
                <a:spcPct val="80000"/>
              </a:lnSpc>
              <a:spcBef>
                <a:spcPts val="1000"/>
              </a:spcBef>
              <a:spcAft>
                <a:spcPts val="0"/>
              </a:spcAft>
              <a:buClr>
                <a:schemeClr val="dk1"/>
              </a:buClr>
              <a:buSzPts val="2590"/>
              <a:buNone/>
            </a:pPr>
            <a:r>
              <a:t/>
            </a:r>
            <a:endParaRPr sz="259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0" name="Shape 770"/>
        <p:cNvGrpSpPr/>
        <p:nvPr/>
      </p:nvGrpSpPr>
      <p:grpSpPr>
        <a:xfrm>
          <a:off x="0" y="0"/>
          <a:ext cx="0" cy="0"/>
          <a:chOff x="0" y="0"/>
          <a:chExt cx="0" cy="0"/>
        </a:xfrm>
      </p:grpSpPr>
      <p:sp>
        <p:nvSpPr>
          <p:cNvPr id="771" name="Google Shape;771;p131"/>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1500"/>
              <a:buFont typeface="Arial"/>
              <a:buNone/>
            </a:pPr>
            <a:r>
              <a:rPr lang="en" sz="4200"/>
              <a:t>NSF Current and Pending Support</a:t>
            </a:r>
            <a:endParaRPr sz="4200"/>
          </a:p>
          <a:p>
            <a:pPr indent="0" lvl="0" marL="0" marR="0" rtl="0" algn="l">
              <a:lnSpc>
                <a:spcPct val="100000"/>
              </a:lnSpc>
              <a:spcBef>
                <a:spcPts val="0"/>
              </a:spcBef>
              <a:spcAft>
                <a:spcPts val="0"/>
              </a:spcAft>
              <a:buClr>
                <a:srgbClr val="4B2E83"/>
              </a:buClr>
              <a:buSzPts val="1500"/>
              <a:buFont typeface="Arial"/>
              <a:buNone/>
            </a:pPr>
            <a:r>
              <a:rPr lang="en" sz="4200"/>
              <a:t>NIH Other Support</a:t>
            </a:r>
            <a:endParaRPr sz="4200"/>
          </a:p>
        </p:txBody>
      </p:sp>
      <p:sp>
        <p:nvSpPr>
          <p:cNvPr id="772" name="Google Shape;772;p131"/>
          <p:cNvSpPr txBox="1"/>
          <p:nvPr/>
        </p:nvSpPr>
        <p:spPr>
          <a:xfrm>
            <a:off x="692029" y="4736699"/>
            <a:ext cx="6656700" cy="13101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April 2020 </a:t>
            </a:r>
            <a:r>
              <a:rPr b="0" i="0" lang="en" sz="1600" u="none" cap="none" strike="noStrike">
                <a:solidFill>
                  <a:srgbClr val="33006F"/>
                </a:solidFill>
                <a:latin typeface="Open Sans"/>
                <a:ea typeface="Open Sans"/>
                <a:cs typeface="Open Sans"/>
                <a:sym typeface="Open Sans"/>
              </a:rPr>
              <a:t>MRAM</a:t>
            </a:r>
            <a:endParaRPr/>
          </a:p>
          <a:p>
            <a:pPr indent="0" lvl="0" marL="0" marR="0" rtl="0" algn="l">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Carol Rhodes</a:t>
            </a:r>
            <a:endParaRPr/>
          </a:p>
          <a:p>
            <a:pPr indent="0" lvl="0" marL="0" marR="0" rtl="0" algn="l">
              <a:lnSpc>
                <a:spcPct val="150000"/>
              </a:lnSpc>
              <a:spcBef>
                <a:spcPts val="320"/>
              </a:spcBef>
              <a:spcAft>
                <a:spcPts val="0"/>
              </a:spcAft>
              <a:buClr>
                <a:srgbClr val="33006F"/>
              </a:buClr>
              <a:buSzPts val="400"/>
              <a:buFont typeface="Arial"/>
              <a:buNone/>
            </a:pPr>
            <a:r>
              <a:rPr b="0" i="0" lang="en" sz="1600" u="none" cap="none" strike="noStrike">
                <a:solidFill>
                  <a:srgbClr val="33006F"/>
                </a:solidFill>
                <a:latin typeface="Open Sans"/>
                <a:ea typeface="Open Sans"/>
                <a:cs typeface="Open Sans"/>
                <a:sym typeface="Open Sans"/>
              </a:rPr>
              <a:t>Office of Sponsored Programs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7" name="Shape 777"/>
        <p:cNvGrpSpPr/>
        <p:nvPr/>
      </p:nvGrpSpPr>
      <p:grpSpPr>
        <a:xfrm>
          <a:off x="0" y="0"/>
          <a:ext cx="0" cy="0"/>
          <a:chOff x="0" y="0"/>
          <a:chExt cx="0" cy="0"/>
        </a:xfrm>
      </p:grpSpPr>
      <p:sp>
        <p:nvSpPr>
          <p:cNvPr id="778" name="Google Shape;778;p132"/>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NSF-Approved Formats: Biographical Sketch &amp; Current and Pending Support</a:t>
            </a:r>
            <a:endParaRPr/>
          </a:p>
        </p:txBody>
      </p:sp>
      <p:sp>
        <p:nvSpPr>
          <p:cNvPr id="779" name="Google Shape;779;p132"/>
          <p:cNvSpPr txBox="1"/>
          <p:nvPr>
            <p:ph idx="2" type="body"/>
          </p:nvPr>
        </p:nvSpPr>
        <p:spPr>
          <a:xfrm>
            <a:off x="583105" y="1508125"/>
            <a:ext cx="8196300" cy="4015500"/>
          </a:xfrm>
          <a:prstGeom prst="rect">
            <a:avLst/>
          </a:prstGeom>
        </p:spPr>
        <p:txBody>
          <a:bodyPr anchorCtr="0" anchor="t" bIns="91425" lIns="91425" spcFirstLastPara="1" rIns="91425" wrap="square" tIns="91425">
            <a:noAutofit/>
          </a:bodyPr>
          <a:lstStyle/>
          <a:p>
            <a:pPr indent="0" lvl="0" marL="0" rtl="0" algn="l">
              <a:lnSpc>
                <a:spcPct val="115000"/>
              </a:lnSpc>
              <a:spcBef>
                <a:spcPts val="480"/>
              </a:spcBef>
              <a:spcAft>
                <a:spcPts val="0"/>
              </a:spcAft>
              <a:buNone/>
            </a:pPr>
            <a:r>
              <a:rPr lang="en" sz="2200"/>
              <a:t>NEW NSF-approved formats required with June 1st Proposal &amp; Award Policies &amp; Procedures Guide </a:t>
            </a:r>
            <a:r>
              <a:rPr lang="en" sz="2200" u="sng">
                <a:solidFill>
                  <a:schemeClr val="hlink"/>
                </a:solidFill>
                <a:hlinkClick r:id="rId3"/>
              </a:rPr>
              <a:t>(PAPPG) (NSF 20-1)</a:t>
            </a:r>
            <a:r>
              <a:rPr lang="en" sz="2200"/>
              <a:t>.</a:t>
            </a:r>
            <a:endParaRPr sz="2200"/>
          </a:p>
          <a:p>
            <a:pPr indent="0" lvl="0" marL="0" rtl="0" algn="l">
              <a:lnSpc>
                <a:spcPct val="115000"/>
              </a:lnSpc>
              <a:spcBef>
                <a:spcPts val="480"/>
              </a:spcBef>
              <a:spcAft>
                <a:spcPts val="0"/>
              </a:spcAft>
              <a:buNone/>
            </a:pPr>
            <a:r>
              <a:t/>
            </a:r>
            <a:endParaRPr sz="2200"/>
          </a:p>
          <a:p>
            <a:pPr indent="0" lvl="0" marL="0" rtl="0" algn="l">
              <a:lnSpc>
                <a:spcPct val="115000"/>
              </a:lnSpc>
              <a:spcBef>
                <a:spcPts val="480"/>
              </a:spcBef>
              <a:spcAft>
                <a:spcPts val="0"/>
              </a:spcAft>
              <a:buNone/>
            </a:pPr>
            <a:r>
              <a:rPr b="1" lang="en"/>
              <a:t>Two formats:</a:t>
            </a:r>
            <a:endParaRPr b="1"/>
          </a:p>
          <a:p>
            <a:pPr indent="-381000" lvl="0" marL="457200" rtl="0" algn="l">
              <a:lnSpc>
                <a:spcPct val="115000"/>
              </a:lnSpc>
              <a:spcBef>
                <a:spcPts val="480"/>
              </a:spcBef>
              <a:spcAft>
                <a:spcPts val="0"/>
              </a:spcAft>
              <a:buSzPts val="2400"/>
              <a:buChar char="&gt;"/>
            </a:pPr>
            <a:r>
              <a:rPr lang="en" u="sng">
                <a:solidFill>
                  <a:schemeClr val="hlink"/>
                </a:solidFill>
                <a:hlinkClick r:id="rId4"/>
              </a:rPr>
              <a:t>SciENcv</a:t>
            </a:r>
            <a:r>
              <a:rPr lang="en"/>
              <a:t>: Science Experts Network Curriculum Vitae </a:t>
            </a:r>
            <a:endParaRPr/>
          </a:p>
          <a:p>
            <a:pPr indent="-381000" lvl="0" marL="457200" rtl="0" algn="l">
              <a:lnSpc>
                <a:spcPct val="115000"/>
              </a:lnSpc>
              <a:spcBef>
                <a:spcPts val="0"/>
              </a:spcBef>
              <a:spcAft>
                <a:spcPts val="0"/>
              </a:spcAft>
              <a:buSzPts val="2400"/>
              <a:buChar char="&gt;"/>
            </a:pPr>
            <a:r>
              <a:rPr lang="en"/>
              <a:t>NSF-Approved Fillable PDFs</a:t>
            </a:r>
            <a:endParaRPr/>
          </a:p>
          <a:p>
            <a:pPr indent="-355600" lvl="1" marL="914400" rtl="0" algn="l">
              <a:lnSpc>
                <a:spcPct val="115000"/>
              </a:lnSpc>
              <a:spcBef>
                <a:spcPts val="0"/>
              </a:spcBef>
              <a:spcAft>
                <a:spcPts val="0"/>
              </a:spcAft>
              <a:buSzPts val="2000"/>
              <a:buChar char="–"/>
            </a:pPr>
            <a:r>
              <a:rPr lang="en" u="sng">
                <a:solidFill>
                  <a:schemeClr val="hlink"/>
                </a:solidFill>
                <a:hlinkClick r:id="rId5"/>
              </a:rPr>
              <a:t>Biographical Sketch</a:t>
            </a:r>
            <a:endParaRPr/>
          </a:p>
          <a:p>
            <a:pPr indent="-355600" lvl="1" marL="914400" rtl="0" algn="l">
              <a:lnSpc>
                <a:spcPct val="115000"/>
              </a:lnSpc>
              <a:spcBef>
                <a:spcPts val="0"/>
              </a:spcBef>
              <a:spcAft>
                <a:spcPts val="0"/>
              </a:spcAft>
              <a:buSzPts val="2000"/>
              <a:buChar char="–"/>
            </a:pPr>
            <a:r>
              <a:rPr lang="en" u="sng">
                <a:solidFill>
                  <a:schemeClr val="hlink"/>
                </a:solidFill>
                <a:hlinkClick r:id="rId6"/>
              </a:rPr>
              <a:t>Current &amp; Pending Support</a:t>
            </a:r>
            <a:endParaRPr/>
          </a:p>
          <a:p>
            <a:pPr indent="0" lvl="0" marL="0" rtl="0" algn="l">
              <a:lnSpc>
                <a:spcPct val="115000"/>
              </a:lnSpc>
              <a:spcBef>
                <a:spcPts val="480"/>
              </a:spcBef>
              <a:spcAft>
                <a:spcPts val="0"/>
              </a:spcAft>
              <a:buNone/>
            </a:pPr>
            <a:r>
              <a:t/>
            </a:r>
            <a:endParaRPr/>
          </a:p>
          <a:p>
            <a:pPr indent="0" lvl="0" marL="0" rtl="0" algn="l">
              <a:lnSpc>
                <a:spcPct val="115000"/>
              </a:lnSpc>
              <a:spcBef>
                <a:spcPts val="480"/>
              </a:spcBef>
              <a:spcAft>
                <a:spcPts val="0"/>
              </a:spcAft>
              <a:buNone/>
            </a:pPr>
            <a:r>
              <a:rPr lang="en"/>
              <a:t>Do not modify format of PDFs after download!</a:t>
            </a:r>
            <a:endParaRPr/>
          </a:p>
          <a:p>
            <a:pPr indent="0" lvl="0" marL="457200" rtl="0" algn="l">
              <a:lnSpc>
                <a:spcPct val="100000"/>
              </a:lnSpc>
              <a:spcBef>
                <a:spcPts val="480"/>
              </a:spcBef>
              <a:spcAft>
                <a:spcPts val="0"/>
              </a:spcAft>
              <a:buNone/>
            </a:pPr>
            <a:r>
              <a:rPr lang="en" sz="2000"/>
              <a:t>Compliance checks in Research.gov &amp; FastLane will</a:t>
            </a:r>
            <a:endParaRPr sz="2000"/>
          </a:p>
          <a:p>
            <a:pPr indent="0" lvl="0" marL="457200" rtl="0" algn="l">
              <a:lnSpc>
                <a:spcPct val="100000"/>
              </a:lnSpc>
              <a:spcBef>
                <a:spcPts val="480"/>
              </a:spcBef>
              <a:spcAft>
                <a:spcPts val="0"/>
              </a:spcAft>
              <a:buNone/>
            </a:pPr>
            <a:r>
              <a:rPr lang="en" sz="2000"/>
              <a:t>confirm approved format as of June 1st. </a:t>
            </a:r>
            <a:endParaRPr sz="2000"/>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rPr lang="en" sz="1100" u="sng">
                <a:solidFill>
                  <a:schemeClr val="hlink"/>
                </a:solidFill>
                <a:latin typeface="Arial"/>
                <a:ea typeface="Arial"/>
                <a:cs typeface="Arial"/>
                <a:sym typeface="Arial"/>
                <a:hlinkClick r:id="rId7"/>
              </a:rPr>
              <a:t>https://www.washington.edu/research/announcements/nsf-biosketch-cps-formats-avail/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Google Shape;528;p97"/>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QUESTIONS</a:t>
            </a:r>
            <a:endParaRPr/>
          </a:p>
        </p:txBody>
      </p:sp>
      <p:sp>
        <p:nvSpPr>
          <p:cNvPr id="529" name="Google Shape;529;p97"/>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Char char="&gt;"/>
            </a:pPr>
            <a:r>
              <a:rPr b="0" lang="en">
                <a:latin typeface="Arial"/>
                <a:ea typeface="Arial"/>
                <a:cs typeface="Arial"/>
                <a:sym typeface="Arial"/>
              </a:rPr>
              <a:t>Email </a:t>
            </a:r>
            <a:r>
              <a:rPr b="0" lang="en" u="sng">
                <a:solidFill>
                  <a:schemeClr val="hlink"/>
                </a:solidFill>
                <a:latin typeface="Arial"/>
                <a:ea typeface="Arial"/>
                <a:cs typeface="Arial"/>
                <a:sym typeface="Arial"/>
                <a:hlinkClick r:id="rId3"/>
              </a:rPr>
              <a:t>gcahelp@uw.edu</a:t>
            </a:r>
            <a:r>
              <a:rPr b="0" lang="en">
                <a:latin typeface="Arial"/>
                <a:ea typeface="Arial"/>
                <a:cs typeface="Arial"/>
                <a:sym typeface="Arial"/>
              </a:rPr>
              <a:t> </a:t>
            </a:r>
            <a:endParaRPr b="0">
              <a:latin typeface="Arial"/>
              <a:ea typeface="Arial"/>
              <a:cs typeface="Arial"/>
              <a:sym typeface="Arial"/>
            </a:endParaRPr>
          </a:p>
        </p:txBody>
      </p:sp>
      <p:sp>
        <p:nvSpPr>
          <p:cNvPr id="530" name="Google Shape;530;p97"/>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a:t>
            </a:r>
            <a:r>
              <a:rPr b="0" i="0" lang="en" sz="1200" u="none" cap="none" strike="noStrike">
                <a:solidFill>
                  <a:schemeClr val="dk2"/>
                </a:solidFill>
                <a:latin typeface="Arial"/>
                <a:ea typeface="Arial"/>
                <a:cs typeface="Arial"/>
                <a:sym typeface="Arial"/>
              </a:rPr>
              <a:t>Kirsten DeFries</a:t>
            </a:r>
            <a:r>
              <a:rPr b="1" i="0" lang="en" sz="1200" u="none" cap="none" strike="noStrike">
                <a:solidFill>
                  <a:srgbClr val="4B2E83"/>
                </a:solidFill>
                <a:latin typeface="Arial"/>
                <a:ea typeface="Arial"/>
                <a:cs typeface="Arial"/>
                <a:sym typeface="Arial"/>
              </a:rPr>
              <a:t> – </a:t>
            </a:r>
            <a:r>
              <a:rPr b="0" i="0" lang="en" sz="1200" u="none" cap="none" strike="noStrike">
                <a:solidFill>
                  <a:schemeClr val="dk2"/>
                </a:solidFill>
                <a:latin typeface="Arial"/>
                <a:ea typeface="Arial"/>
                <a:cs typeface="Arial"/>
                <a:sym typeface="Arial"/>
              </a:rPr>
              <a:t>Research Compliance &amp; Operations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4" name="Shape 784"/>
        <p:cNvGrpSpPr/>
        <p:nvPr/>
      </p:nvGrpSpPr>
      <p:grpSpPr>
        <a:xfrm>
          <a:off x="0" y="0"/>
          <a:ext cx="0" cy="0"/>
          <a:chOff x="0" y="0"/>
          <a:chExt cx="0" cy="0"/>
        </a:xfrm>
      </p:grpSpPr>
      <p:sp>
        <p:nvSpPr>
          <p:cNvPr id="785" name="Google Shape;785;p133"/>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NSF: </a:t>
            </a:r>
            <a:endParaRPr/>
          </a:p>
          <a:p>
            <a:pPr indent="0" lvl="0" marL="0" rtl="0" algn="l">
              <a:spcBef>
                <a:spcPts val="600"/>
              </a:spcBef>
              <a:spcAft>
                <a:spcPts val="0"/>
              </a:spcAft>
              <a:buNone/>
            </a:pPr>
            <a:r>
              <a:rPr lang="en"/>
              <a:t>Current and Pending Support (C/P) Content</a:t>
            </a:r>
            <a:endParaRPr/>
          </a:p>
        </p:txBody>
      </p:sp>
      <p:sp>
        <p:nvSpPr>
          <p:cNvPr id="786" name="Google Shape;786;p133"/>
          <p:cNvSpPr txBox="1"/>
          <p:nvPr>
            <p:ph idx="2" type="body"/>
          </p:nvPr>
        </p:nvSpPr>
        <p:spPr>
          <a:xfrm>
            <a:off x="659300" y="1439800"/>
            <a:ext cx="8196300" cy="43884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a:t>Use </a:t>
            </a:r>
            <a:r>
              <a:rPr lang="en" sz="2200" u="sng">
                <a:solidFill>
                  <a:schemeClr val="accent5"/>
                </a:solidFill>
                <a:hlinkClick r:id="rId3"/>
              </a:rPr>
              <a:t>(PAPPG) (NSF 20-1)</a:t>
            </a:r>
            <a:r>
              <a:rPr lang="en"/>
              <a:t> as official guidance. </a:t>
            </a:r>
            <a:endParaRPr/>
          </a:p>
          <a:p>
            <a:pPr indent="0" lvl="0" marL="0" rtl="0" algn="l">
              <a:spcBef>
                <a:spcPts val="480"/>
              </a:spcBef>
              <a:spcAft>
                <a:spcPts val="0"/>
              </a:spcAft>
              <a:buNone/>
            </a:pPr>
            <a:r>
              <a:t/>
            </a:r>
            <a:endParaRPr/>
          </a:p>
          <a:p>
            <a:pPr indent="0" lvl="0" marL="0" rtl="0" algn="l">
              <a:spcBef>
                <a:spcPts val="480"/>
              </a:spcBef>
              <a:spcAft>
                <a:spcPts val="0"/>
              </a:spcAft>
              <a:buNone/>
            </a:pPr>
            <a:r>
              <a:rPr lang="en"/>
              <a:t>All resources made available to senior personnel </a:t>
            </a:r>
            <a:r>
              <a:rPr b="1" lang="en"/>
              <a:t>in support of and/or related to all of their research efforts,</a:t>
            </a:r>
            <a:r>
              <a:rPr lang="en"/>
              <a:t> regardless of whether or not they have monetary value:</a:t>
            </a:r>
            <a:endParaRPr/>
          </a:p>
          <a:p>
            <a:pPr indent="-381000" lvl="0" marL="457200" marR="0" rtl="0" algn="l">
              <a:lnSpc>
                <a:spcPct val="115000"/>
              </a:lnSpc>
              <a:spcBef>
                <a:spcPts val="480"/>
              </a:spcBef>
              <a:spcAft>
                <a:spcPts val="0"/>
              </a:spcAft>
              <a:buSzPts val="2400"/>
              <a:buChar char="&gt;"/>
            </a:pPr>
            <a:r>
              <a:rPr lang="en" sz="2000"/>
              <a:t>In-kind contributions that involve a time commitment of senior personnel</a:t>
            </a:r>
            <a:endParaRPr sz="2000"/>
          </a:p>
          <a:p>
            <a:pPr indent="-355600" lvl="1" marL="914400" marR="0" rtl="0" algn="l">
              <a:lnSpc>
                <a:spcPct val="115000"/>
              </a:lnSpc>
              <a:spcBef>
                <a:spcPts val="0"/>
              </a:spcBef>
              <a:spcAft>
                <a:spcPts val="0"/>
              </a:spcAft>
              <a:buSzPts val="2000"/>
              <a:buChar char="–"/>
            </a:pPr>
            <a:r>
              <a:rPr lang="en" sz="2000"/>
              <a:t>In-kind contributions not intended for use on the project/proposal also must be reported, but in the Facilities, Equipment, and Other Resources sectio</a:t>
            </a:r>
            <a:r>
              <a:rPr lang="en"/>
              <a:t>n</a:t>
            </a:r>
            <a:endParaRPr sz="2000"/>
          </a:p>
          <a:p>
            <a:pPr indent="-381000" lvl="0" marL="457200" marR="0" rtl="0" algn="l">
              <a:lnSpc>
                <a:spcPct val="115000"/>
              </a:lnSpc>
              <a:spcBef>
                <a:spcPts val="0"/>
              </a:spcBef>
              <a:spcAft>
                <a:spcPts val="0"/>
              </a:spcAft>
              <a:buSzPts val="2400"/>
              <a:buChar char="&gt;"/>
            </a:pPr>
            <a:r>
              <a:rPr lang="en" sz="2000"/>
              <a:t>Gifts are not reportable</a:t>
            </a:r>
            <a:endParaRPr sz="2000"/>
          </a:p>
          <a:p>
            <a:pPr indent="-381000" lvl="0" marL="457200" marR="0" rtl="0" algn="l">
              <a:lnSpc>
                <a:spcPct val="115000"/>
              </a:lnSpc>
              <a:spcBef>
                <a:spcPts val="0"/>
              </a:spcBef>
              <a:spcAft>
                <a:spcPts val="0"/>
              </a:spcAft>
              <a:buSzPts val="2400"/>
              <a:buChar char="&gt;"/>
            </a:pPr>
            <a:r>
              <a:rPr lang="en" sz="2000"/>
              <a:t>Appointments are reported in</a:t>
            </a:r>
            <a:r>
              <a:rPr lang="en"/>
              <a:t> </a:t>
            </a:r>
            <a:r>
              <a:rPr lang="en" sz="2000"/>
              <a:t>Biosketch, not C/P.</a:t>
            </a:r>
            <a:endParaRPr sz="2000"/>
          </a:p>
          <a:p>
            <a:pPr indent="0" lvl="0" marL="457200" rtl="0" algn="l">
              <a:spcBef>
                <a:spcPts val="480"/>
              </a:spcBef>
              <a:spcAft>
                <a:spcPts val="0"/>
              </a:spcAft>
              <a:buNone/>
            </a:pPr>
            <a:r>
              <a:t/>
            </a:r>
            <a:endParaRPr/>
          </a:p>
          <a:p>
            <a:pPr indent="0" lvl="0" marL="0" rtl="0" algn="l">
              <a:spcBef>
                <a:spcPts val="48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1" name="Shape 791"/>
        <p:cNvGrpSpPr/>
        <p:nvPr/>
      </p:nvGrpSpPr>
      <p:grpSpPr>
        <a:xfrm>
          <a:off x="0" y="0"/>
          <a:ext cx="0" cy="0"/>
          <a:chOff x="0" y="0"/>
          <a:chExt cx="0" cy="0"/>
        </a:xfrm>
      </p:grpSpPr>
      <p:sp>
        <p:nvSpPr>
          <p:cNvPr id="792" name="Google Shape;792;p134"/>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NIH Other Support - How it Differs</a:t>
            </a:r>
            <a:endParaRPr/>
          </a:p>
        </p:txBody>
      </p:sp>
      <p:sp>
        <p:nvSpPr>
          <p:cNvPr id="793" name="Google Shape;793;p134"/>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a:t>List these as Other Support for NIH:</a:t>
            </a:r>
            <a:endParaRPr/>
          </a:p>
          <a:p>
            <a:pPr indent="-381000" lvl="0" marL="457200" marR="0" rtl="0" algn="l">
              <a:lnSpc>
                <a:spcPct val="115000"/>
              </a:lnSpc>
              <a:spcBef>
                <a:spcPts val="480"/>
              </a:spcBef>
              <a:spcAft>
                <a:spcPts val="0"/>
              </a:spcAft>
              <a:buSzPts val="2400"/>
              <a:buChar char="&gt;"/>
            </a:pPr>
            <a:r>
              <a:rPr lang="en" sz="2000"/>
              <a:t>All positions &amp; scientific appointments , domestic and foreign </a:t>
            </a:r>
            <a:endParaRPr sz="2000"/>
          </a:p>
          <a:p>
            <a:pPr indent="-355600" lvl="1" marL="914400" marR="0" rtl="0" algn="l">
              <a:lnSpc>
                <a:spcPct val="115000"/>
              </a:lnSpc>
              <a:spcBef>
                <a:spcPts val="0"/>
              </a:spcBef>
              <a:spcAft>
                <a:spcPts val="0"/>
              </a:spcAft>
              <a:buSzPts val="2000"/>
              <a:buChar char="–"/>
            </a:pPr>
            <a:r>
              <a:rPr lang="en" sz="2000"/>
              <a:t>NSF </a:t>
            </a:r>
            <a:r>
              <a:rPr lang="en"/>
              <a:t>wants these in</a:t>
            </a:r>
            <a:r>
              <a:rPr lang="en" sz="2000"/>
              <a:t> the Biosketch not C/P</a:t>
            </a:r>
            <a:endParaRPr sz="2000"/>
          </a:p>
          <a:p>
            <a:pPr indent="-381000" lvl="0" marL="457200" marR="0" rtl="0" algn="l">
              <a:lnSpc>
                <a:spcPct val="115000"/>
              </a:lnSpc>
              <a:spcBef>
                <a:spcPts val="0"/>
              </a:spcBef>
              <a:spcAft>
                <a:spcPts val="0"/>
              </a:spcAft>
              <a:buSzPts val="2400"/>
              <a:buChar char="&gt;"/>
            </a:pPr>
            <a:r>
              <a:rPr lang="en" sz="2000"/>
              <a:t>Report all current projects &amp; activities that involve senior/key personnel, even if the support received is only in-kind </a:t>
            </a:r>
            <a:endParaRPr sz="2000"/>
          </a:p>
          <a:p>
            <a:pPr indent="-355600" lvl="1" marL="914400" marR="0" rtl="0" algn="l">
              <a:lnSpc>
                <a:spcPct val="115000"/>
              </a:lnSpc>
              <a:spcBef>
                <a:spcPts val="0"/>
              </a:spcBef>
              <a:spcAft>
                <a:spcPts val="0"/>
              </a:spcAft>
              <a:buSzPts val="2000"/>
              <a:buChar char="–"/>
            </a:pPr>
            <a:r>
              <a:rPr lang="en"/>
              <a:t>Not</a:t>
            </a:r>
            <a:r>
              <a:rPr lang="en" sz="2000"/>
              <a:t> dependent on whether a time commitment is involved, as it is with NSF</a:t>
            </a:r>
            <a:endParaRPr sz="1800">
              <a:solidFill>
                <a:srgbClr val="333333"/>
              </a:solidFill>
              <a:highlight>
                <a:srgbClr val="FFFFFF"/>
              </a:highlight>
            </a:endParaRPr>
          </a:p>
          <a:p>
            <a:pPr indent="0" lvl="0" marL="457200" rtl="0" algn="l">
              <a:spcBef>
                <a:spcPts val="480"/>
              </a:spcBef>
              <a:spcAft>
                <a:spcPts val="0"/>
              </a:spcAft>
              <a:buNone/>
            </a:pPr>
            <a:r>
              <a:t/>
            </a:r>
            <a:endParaRPr sz="1800">
              <a:solidFill>
                <a:srgbClr val="333333"/>
              </a:solidFill>
              <a:highlight>
                <a:srgbClr val="FFFFFF"/>
              </a:highlight>
            </a:endParaRPr>
          </a:p>
          <a:p>
            <a:pPr indent="0" lvl="0" marL="0" rtl="0" algn="l">
              <a:spcBef>
                <a:spcPts val="480"/>
              </a:spcBef>
              <a:spcAft>
                <a:spcPts val="0"/>
              </a:spcAft>
              <a:buNone/>
            </a:pPr>
            <a:r>
              <a:rPr lang="en"/>
              <a:t>To date, NIH has not issued an approved format for OS that reflects this guidance. </a:t>
            </a:r>
            <a:endParaRPr/>
          </a:p>
          <a:p>
            <a:pPr indent="0" lvl="0" marL="0" rtl="0" algn="l">
              <a:spcBef>
                <a:spcPts val="480"/>
              </a:spcBef>
              <a:spcAft>
                <a:spcPts val="0"/>
              </a:spcAft>
              <a:buNone/>
            </a:pPr>
            <a:r>
              <a:rPr lang="en"/>
              <a:t>UW Resources are under development.</a:t>
            </a:r>
            <a:endParaRPr/>
          </a:p>
          <a:p>
            <a:pPr indent="0" lvl="0" marL="0" rtl="0" algn="l">
              <a:spcBef>
                <a:spcPts val="480"/>
              </a:spcBef>
              <a:spcAft>
                <a:spcPts val="0"/>
              </a:spcAft>
              <a:buNone/>
            </a:pPr>
            <a:r>
              <a:rPr lang="en"/>
              <a:t>Revisit </a:t>
            </a:r>
            <a:r>
              <a:rPr lang="en" u="sng">
                <a:solidFill>
                  <a:schemeClr val="hlink"/>
                </a:solidFill>
                <a:hlinkClick r:id="rId3"/>
              </a:rPr>
              <a:t>NOT-OD-19-114</a:t>
            </a:r>
            <a:r>
              <a:rPr lang="en"/>
              <a:t> for details and FAQs.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8" name="Shape 798"/>
        <p:cNvGrpSpPr/>
        <p:nvPr/>
      </p:nvGrpSpPr>
      <p:grpSpPr>
        <a:xfrm>
          <a:off x="0" y="0"/>
          <a:ext cx="0" cy="0"/>
          <a:chOff x="0" y="0"/>
          <a:chExt cx="0" cy="0"/>
        </a:xfrm>
      </p:grpSpPr>
      <p:sp>
        <p:nvSpPr>
          <p:cNvPr id="799" name="Google Shape;799;p135"/>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NSF Resources</a:t>
            </a:r>
            <a:endParaRPr/>
          </a:p>
        </p:txBody>
      </p:sp>
      <p:sp>
        <p:nvSpPr>
          <p:cNvPr id="800" name="Google Shape;800;p135"/>
          <p:cNvSpPr txBox="1"/>
          <p:nvPr>
            <p:ph idx="2" type="body"/>
          </p:nvPr>
        </p:nvSpPr>
        <p:spPr>
          <a:xfrm>
            <a:off x="720200" y="1192650"/>
            <a:ext cx="8087700" cy="4015500"/>
          </a:xfrm>
          <a:prstGeom prst="rect">
            <a:avLst/>
          </a:prstGeom>
        </p:spPr>
        <p:txBody>
          <a:bodyPr anchorCtr="0" anchor="t" bIns="91425" lIns="91425" spcFirstLastPara="1" rIns="91425" wrap="square" tIns="91425">
            <a:noAutofit/>
          </a:bodyPr>
          <a:lstStyle/>
          <a:p>
            <a:pPr indent="0" lvl="0" marL="0" rtl="0" algn="l">
              <a:lnSpc>
                <a:spcPct val="130000"/>
              </a:lnSpc>
              <a:spcBef>
                <a:spcPts val="2200"/>
              </a:spcBef>
              <a:spcAft>
                <a:spcPts val="0"/>
              </a:spcAft>
              <a:buNone/>
            </a:pPr>
            <a:r>
              <a:rPr b="1" lang="en" sz="1800">
                <a:solidFill>
                  <a:srgbClr val="4B2E83"/>
                </a:solidFill>
                <a:highlight>
                  <a:srgbClr val="FFFFFF"/>
                </a:highlight>
              </a:rPr>
              <a:t>NSF Biographical Sketch Resources</a:t>
            </a:r>
            <a:endParaRPr b="1" sz="1800">
              <a:solidFill>
                <a:srgbClr val="4B2E83"/>
              </a:solidFill>
              <a:highlight>
                <a:srgbClr val="FFFFFF"/>
              </a:highlight>
            </a:endParaRPr>
          </a:p>
          <a:p>
            <a:pPr indent="-330200" lvl="0" marL="457200" rtl="0" algn="l">
              <a:lnSpc>
                <a:spcPct val="115000"/>
              </a:lnSpc>
              <a:spcBef>
                <a:spcPts val="1100"/>
              </a:spcBef>
              <a:spcAft>
                <a:spcPts val="0"/>
              </a:spcAft>
              <a:buClr>
                <a:schemeClr val="accent5"/>
              </a:buClr>
              <a:buSzPts val="1600"/>
              <a:buFont typeface="Open Sans"/>
              <a:buChar char="●"/>
            </a:pPr>
            <a:r>
              <a:rPr lang="en" sz="1600" u="sng">
                <a:solidFill>
                  <a:schemeClr val="accent5"/>
                </a:solidFill>
                <a:highlight>
                  <a:srgbClr val="FFFFFF"/>
                </a:highlight>
                <a:hlinkClick r:id="rId3"/>
              </a:rPr>
              <a:t>NSF-Approved Formats for the Biographical Sketch website</a:t>
            </a:r>
            <a:endParaRPr sz="1600" u="sng">
              <a:solidFill>
                <a:schemeClr val="accent5"/>
              </a:solidFill>
              <a:highlight>
                <a:srgbClr val="FFFFFF"/>
              </a:highlight>
            </a:endParaRPr>
          </a:p>
          <a:p>
            <a:pPr indent="-330200" lvl="0" marL="457200" rtl="0" algn="l">
              <a:lnSpc>
                <a:spcPct val="115000"/>
              </a:lnSpc>
              <a:spcBef>
                <a:spcPts val="0"/>
              </a:spcBef>
              <a:spcAft>
                <a:spcPts val="0"/>
              </a:spcAft>
              <a:buClr>
                <a:schemeClr val="accent5"/>
              </a:buClr>
              <a:buSzPts val="1600"/>
              <a:buFont typeface="Open Sans"/>
              <a:buChar char="●"/>
            </a:pPr>
            <a:r>
              <a:rPr lang="en" sz="1600">
                <a:solidFill>
                  <a:schemeClr val="accent5"/>
                </a:solidFill>
                <a:highlight>
                  <a:srgbClr val="FFFFFF"/>
                </a:highlight>
              </a:rPr>
              <a:t>SciENcv </a:t>
            </a:r>
            <a:r>
              <a:rPr lang="en" sz="1600" u="sng">
                <a:solidFill>
                  <a:schemeClr val="accent5"/>
                </a:solidFill>
                <a:highlight>
                  <a:srgbClr val="FFFFFF"/>
                </a:highlight>
                <a:hlinkClick r:id="rId4"/>
              </a:rPr>
              <a:t>Guidance on Creating an NSF Biographical Sketch</a:t>
            </a:r>
            <a:endParaRPr sz="1600" u="sng">
              <a:solidFill>
                <a:schemeClr val="accent5"/>
              </a:solidFill>
              <a:highlight>
                <a:srgbClr val="FFFFFF"/>
              </a:highlight>
            </a:endParaRPr>
          </a:p>
          <a:p>
            <a:pPr indent="-330200" lvl="0" marL="457200" rtl="0" algn="l">
              <a:lnSpc>
                <a:spcPct val="115000"/>
              </a:lnSpc>
              <a:spcBef>
                <a:spcPts val="0"/>
              </a:spcBef>
              <a:spcAft>
                <a:spcPts val="0"/>
              </a:spcAft>
              <a:buClr>
                <a:schemeClr val="accent5"/>
              </a:buClr>
              <a:buSzPts val="1600"/>
              <a:buFont typeface="Open Sans"/>
              <a:buChar char="●"/>
            </a:pPr>
            <a:r>
              <a:rPr lang="en" sz="1600">
                <a:solidFill>
                  <a:schemeClr val="accent5"/>
                </a:solidFill>
                <a:highlight>
                  <a:srgbClr val="FFFFFF"/>
                </a:highlight>
              </a:rPr>
              <a:t>YouTube Video – </a:t>
            </a:r>
            <a:r>
              <a:rPr lang="en" sz="1600" u="sng">
                <a:solidFill>
                  <a:schemeClr val="accent5"/>
                </a:solidFill>
                <a:highlight>
                  <a:srgbClr val="FFFFFF"/>
                </a:highlight>
                <a:hlinkClick r:id="rId5"/>
              </a:rPr>
              <a:t>SciENcv for NSF Users: Biographical Sketches</a:t>
            </a:r>
            <a:endParaRPr sz="1600" u="sng">
              <a:solidFill>
                <a:schemeClr val="accent5"/>
              </a:solidFill>
              <a:highlight>
                <a:srgbClr val="FFFFFF"/>
              </a:highlight>
            </a:endParaRPr>
          </a:p>
          <a:p>
            <a:pPr indent="-330200" lvl="0" marL="457200" rtl="0" algn="l">
              <a:lnSpc>
                <a:spcPct val="115000"/>
              </a:lnSpc>
              <a:spcBef>
                <a:spcPts val="0"/>
              </a:spcBef>
              <a:spcAft>
                <a:spcPts val="0"/>
              </a:spcAft>
              <a:buClr>
                <a:schemeClr val="accent5"/>
              </a:buClr>
              <a:buSzPts val="1600"/>
              <a:buFont typeface="Open Sans"/>
              <a:buChar char="●"/>
            </a:pPr>
            <a:r>
              <a:rPr lang="en" sz="1600">
                <a:solidFill>
                  <a:schemeClr val="accent5"/>
                </a:solidFill>
                <a:highlight>
                  <a:srgbClr val="FFFFFF"/>
                </a:highlight>
              </a:rPr>
              <a:t>YouTube Video – </a:t>
            </a:r>
            <a:r>
              <a:rPr lang="en" sz="1600" u="sng">
                <a:solidFill>
                  <a:schemeClr val="accent5"/>
                </a:solidFill>
                <a:highlight>
                  <a:srgbClr val="FFFFFF"/>
                </a:highlight>
                <a:hlinkClick r:id="rId6"/>
              </a:rPr>
              <a:t>SciENcv Tutorial</a:t>
            </a:r>
            <a:endParaRPr sz="1600" u="sng">
              <a:solidFill>
                <a:schemeClr val="accent5"/>
              </a:solidFill>
              <a:highlight>
                <a:srgbClr val="FFFFFF"/>
              </a:highlight>
            </a:endParaRPr>
          </a:p>
          <a:p>
            <a:pPr indent="-330200" lvl="0" marL="457200" rtl="0" algn="l">
              <a:lnSpc>
                <a:spcPct val="115000"/>
              </a:lnSpc>
              <a:spcBef>
                <a:spcPts val="0"/>
              </a:spcBef>
              <a:spcAft>
                <a:spcPts val="0"/>
              </a:spcAft>
              <a:buClr>
                <a:schemeClr val="accent5"/>
              </a:buClr>
              <a:buSzPts val="1600"/>
              <a:buFont typeface="Open Sans"/>
              <a:buChar char="●"/>
            </a:pPr>
            <a:r>
              <a:rPr lang="en" sz="1600">
                <a:solidFill>
                  <a:schemeClr val="accent5"/>
                </a:solidFill>
                <a:highlight>
                  <a:srgbClr val="FFFFFF"/>
                </a:highlight>
              </a:rPr>
              <a:t>YouTube Video – </a:t>
            </a:r>
            <a:r>
              <a:rPr lang="en" sz="1600" u="sng">
                <a:solidFill>
                  <a:schemeClr val="accent5"/>
                </a:solidFill>
                <a:highlight>
                  <a:srgbClr val="FFFFFF"/>
                </a:highlight>
                <a:hlinkClick r:id="rId7"/>
              </a:rPr>
              <a:t>Integrating with ORCID</a:t>
            </a:r>
            <a:endParaRPr sz="1600" u="sng">
              <a:solidFill>
                <a:schemeClr val="accent5"/>
              </a:solidFill>
              <a:highlight>
                <a:srgbClr val="FFFFFF"/>
              </a:highlight>
            </a:endParaRPr>
          </a:p>
          <a:p>
            <a:pPr indent="-330200" lvl="0" marL="457200" rtl="0" algn="l">
              <a:lnSpc>
                <a:spcPct val="115000"/>
              </a:lnSpc>
              <a:spcBef>
                <a:spcPts val="0"/>
              </a:spcBef>
              <a:spcAft>
                <a:spcPts val="0"/>
              </a:spcAft>
              <a:buClr>
                <a:schemeClr val="accent5"/>
              </a:buClr>
              <a:buSzPts val="1600"/>
              <a:buFont typeface="Open Sans"/>
              <a:buChar char="●"/>
            </a:pPr>
            <a:r>
              <a:rPr lang="en" sz="1600" u="sng">
                <a:solidFill>
                  <a:schemeClr val="accent5"/>
                </a:solidFill>
                <a:highlight>
                  <a:srgbClr val="FFFFFF"/>
                </a:highlight>
                <a:hlinkClick r:id="rId8"/>
              </a:rPr>
              <a:t>FAQs on using NSF Fillable PDF</a:t>
            </a:r>
            <a:endParaRPr sz="1600" u="sng">
              <a:solidFill>
                <a:schemeClr val="accent5"/>
              </a:solidFill>
              <a:highlight>
                <a:srgbClr val="FFFFFF"/>
              </a:highlight>
            </a:endParaRPr>
          </a:p>
          <a:p>
            <a:pPr indent="0" lvl="0" marL="0" rtl="0" algn="l">
              <a:lnSpc>
                <a:spcPct val="130000"/>
              </a:lnSpc>
              <a:spcBef>
                <a:spcPts val="2200"/>
              </a:spcBef>
              <a:spcAft>
                <a:spcPts val="0"/>
              </a:spcAft>
              <a:buNone/>
            </a:pPr>
            <a:r>
              <a:rPr b="1" lang="en" sz="1800">
                <a:solidFill>
                  <a:srgbClr val="4B2E83"/>
                </a:solidFill>
                <a:highlight>
                  <a:srgbClr val="FFFFFF"/>
                </a:highlight>
              </a:rPr>
              <a:t>NSF Current and Pending Support Resources</a:t>
            </a:r>
            <a:endParaRPr b="1" sz="1800">
              <a:solidFill>
                <a:srgbClr val="4B2E83"/>
              </a:solidFill>
              <a:highlight>
                <a:srgbClr val="FFFFFF"/>
              </a:highlight>
            </a:endParaRPr>
          </a:p>
          <a:p>
            <a:pPr indent="-330200" lvl="0" marL="457200" rtl="0" algn="l">
              <a:lnSpc>
                <a:spcPct val="115000"/>
              </a:lnSpc>
              <a:spcBef>
                <a:spcPts val="1100"/>
              </a:spcBef>
              <a:spcAft>
                <a:spcPts val="0"/>
              </a:spcAft>
              <a:buClr>
                <a:srgbClr val="33006F"/>
              </a:buClr>
              <a:buSzPts val="1600"/>
              <a:buFont typeface="Open Sans"/>
              <a:buChar char="●"/>
            </a:pPr>
            <a:r>
              <a:rPr lang="en" sz="1600" u="sng">
                <a:solidFill>
                  <a:srgbClr val="33006F"/>
                </a:solidFill>
                <a:highlight>
                  <a:srgbClr val="FFFFFF"/>
                </a:highlight>
                <a:hlinkClick r:id="rId9"/>
              </a:rPr>
              <a:t>NSF-Approved Formats for Current and Pending Support</a:t>
            </a:r>
            <a:endParaRPr sz="1600" u="sng">
              <a:solidFill>
                <a:srgbClr val="33006F"/>
              </a:solidFill>
              <a:highlight>
                <a:srgbClr val="FFFFFF"/>
              </a:highlight>
            </a:endParaRPr>
          </a:p>
          <a:p>
            <a:pPr indent="-330200" lvl="0" marL="457200" rtl="0" algn="l">
              <a:lnSpc>
                <a:spcPct val="115000"/>
              </a:lnSpc>
              <a:spcBef>
                <a:spcPts val="0"/>
              </a:spcBef>
              <a:spcAft>
                <a:spcPts val="0"/>
              </a:spcAft>
              <a:buClr>
                <a:srgbClr val="33006F"/>
              </a:buClr>
              <a:buSzPts val="1600"/>
              <a:buFont typeface="Open Sans"/>
              <a:buChar char="●"/>
            </a:pPr>
            <a:r>
              <a:rPr lang="en" sz="1600" u="sng">
                <a:solidFill>
                  <a:srgbClr val="33006F"/>
                </a:solidFill>
                <a:highlight>
                  <a:srgbClr val="FFFFFF"/>
                </a:highlight>
                <a:hlinkClick r:id="rId10"/>
              </a:rPr>
              <a:t>SciENcv Guidance on Creating an NSF Current and Pending Support document</a:t>
            </a:r>
            <a:endParaRPr sz="1600" u="sng">
              <a:solidFill>
                <a:srgbClr val="33006F"/>
              </a:solidFill>
              <a:highlight>
                <a:srgbClr val="FFFFFF"/>
              </a:highlight>
            </a:endParaRPr>
          </a:p>
          <a:p>
            <a:pPr indent="-330200" lvl="0" marL="457200" rtl="0" algn="l">
              <a:lnSpc>
                <a:spcPct val="115000"/>
              </a:lnSpc>
              <a:spcBef>
                <a:spcPts val="0"/>
              </a:spcBef>
              <a:spcAft>
                <a:spcPts val="0"/>
              </a:spcAft>
              <a:buClr>
                <a:srgbClr val="33006F"/>
              </a:buClr>
              <a:buSzPts val="1600"/>
              <a:buFont typeface="Open Sans"/>
              <a:buChar char="●"/>
            </a:pPr>
            <a:r>
              <a:rPr lang="en" sz="1600" u="sng">
                <a:solidFill>
                  <a:srgbClr val="33006F"/>
                </a:solidFill>
                <a:highlight>
                  <a:srgbClr val="FFFFFF"/>
                </a:highlight>
                <a:hlinkClick r:id="rId11"/>
              </a:rPr>
              <a:t>Current and Pending Support policy FAQs</a:t>
            </a:r>
            <a:endParaRPr sz="1600" u="sng">
              <a:solidFill>
                <a:srgbClr val="33006F"/>
              </a:solidFill>
              <a:highlight>
                <a:srgbClr val="FFFFFF"/>
              </a:highlight>
            </a:endParaRPr>
          </a:p>
          <a:p>
            <a:pPr indent="-330200" lvl="0" marL="457200" rtl="0" algn="l">
              <a:lnSpc>
                <a:spcPct val="115000"/>
              </a:lnSpc>
              <a:spcBef>
                <a:spcPts val="0"/>
              </a:spcBef>
              <a:spcAft>
                <a:spcPts val="0"/>
              </a:spcAft>
              <a:buClr>
                <a:srgbClr val="33006F"/>
              </a:buClr>
              <a:buSzPts val="1600"/>
              <a:buFont typeface="Open Sans"/>
              <a:buChar char="●"/>
            </a:pPr>
            <a:r>
              <a:rPr lang="en" sz="1600" u="sng">
                <a:solidFill>
                  <a:srgbClr val="33006F"/>
                </a:solidFill>
                <a:highlight>
                  <a:srgbClr val="FFFFFF"/>
                </a:highlight>
                <a:hlinkClick r:id="rId12"/>
              </a:rPr>
              <a:t>NSF Fillable PDF FAQs</a:t>
            </a:r>
            <a:endParaRPr sz="1600" u="sng">
              <a:solidFill>
                <a:srgbClr val="33006F"/>
              </a:solidFill>
              <a:highlight>
                <a:srgbClr val="FFFFFF"/>
              </a:highlight>
            </a:endParaRPr>
          </a:p>
          <a:p>
            <a:pPr indent="0" lvl="0" marL="0" rtl="0" algn="l">
              <a:lnSpc>
                <a:spcPct val="100000"/>
              </a:lnSpc>
              <a:spcBef>
                <a:spcPts val="1100"/>
              </a:spcBef>
              <a:spcAft>
                <a:spcPts val="0"/>
              </a:spcAft>
              <a:buNone/>
            </a:pPr>
            <a:r>
              <a:rPr lang="en" sz="1400">
                <a:solidFill>
                  <a:schemeClr val="dk2"/>
                </a:solidFill>
                <a:highlight>
                  <a:srgbClr val="FFFFFF"/>
                </a:highlight>
              </a:rPr>
              <a:t>NSF &amp; NIH joint webinar with walk-through of how to prepare these documents in SciENcv. </a:t>
            </a:r>
            <a:endParaRPr sz="1400">
              <a:solidFill>
                <a:schemeClr val="dk2"/>
              </a:solidFill>
              <a:highlight>
                <a:srgbClr val="FFFFFF"/>
              </a:highlight>
            </a:endParaRPr>
          </a:p>
          <a:p>
            <a:pPr indent="0" lvl="0" marL="0" rtl="0" algn="l">
              <a:lnSpc>
                <a:spcPct val="100000"/>
              </a:lnSpc>
              <a:spcBef>
                <a:spcPts val="1100"/>
              </a:spcBef>
              <a:spcAft>
                <a:spcPts val="0"/>
              </a:spcAft>
              <a:buNone/>
            </a:pPr>
            <a:r>
              <a:rPr lang="en" sz="1400">
                <a:solidFill>
                  <a:schemeClr val="dk2"/>
                </a:solidFill>
                <a:highlight>
                  <a:srgbClr val="FFFFFF"/>
                </a:highlight>
              </a:rPr>
              <a:t>Date and Time TBD – </a:t>
            </a:r>
            <a:r>
              <a:rPr lang="en" sz="1400" u="sng">
                <a:solidFill>
                  <a:schemeClr val="dk2"/>
                </a:solidFill>
                <a:highlight>
                  <a:srgbClr val="FFFFFF"/>
                </a:highlight>
                <a:hlinkClick r:id="rId13"/>
              </a:rPr>
              <a:t>sign up for notifications</a:t>
            </a:r>
            <a:r>
              <a:rPr lang="en" sz="1400">
                <a:solidFill>
                  <a:schemeClr val="dk2"/>
                </a:solidFill>
                <a:highlight>
                  <a:srgbClr val="FFFFFF"/>
                </a:highlight>
              </a:rPr>
              <a:t> from NSF.</a:t>
            </a:r>
            <a:endParaRPr sz="1400">
              <a:solidFill>
                <a:schemeClr val="dk2"/>
              </a:solidFill>
              <a:highlight>
                <a:srgbClr val="FFFFFF"/>
              </a:highlight>
            </a:endParaRPr>
          </a:p>
          <a:p>
            <a:pPr indent="0" lvl="0" marL="0" rtl="0" algn="l">
              <a:lnSpc>
                <a:spcPct val="100000"/>
              </a:lnSpc>
              <a:spcBef>
                <a:spcPts val="1100"/>
              </a:spcBef>
              <a:spcAft>
                <a:spcPts val="0"/>
              </a:spcAft>
              <a:buNone/>
            </a:pPr>
            <a:r>
              <a:rPr lang="en" sz="1400">
                <a:solidFill>
                  <a:schemeClr val="dk2"/>
                </a:solidFill>
                <a:highlight>
                  <a:srgbClr val="FFFFFF"/>
                </a:highlight>
              </a:rPr>
              <a:t>May 14, 1pm-2pm ET </a:t>
            </a:r>
            <a:r>
              <a:rPr lang="en" sz="1400" u="sng">
                <a:solidFill>
                  <a:schemeClr val="dk2"/>
                </a:solidFill>
                <a:highlight>
                  <a:srgbClr val="FFFFFF"/>
                </a:highlight>
                <a:hlinkClick r:id="rId14"/>
              </a:rPr>
              <a:t>NSF Electronic Research Administration (ERA) Forum</a:t>
            </a:r>
            <a:endParaRPr sz="1400" u="sng">
              <a:solidFill>
                <a:schemeClr val="dk2"/>
              </a:solidFill>
              <a:highlight>
                <a:srgbClr val="FFFFFF"/>
              </a:highlight>
            </a:endParaRPr>
          </a:p>
          <a:p>
            <a:pPr indent="0" lvl="0" marL="0" rtl="0" algn="l">
              <a:lnSpc>
                <a:spcPct val="115000"/>
              </a:lnSpc>
              <a:spcBef>
                <a:spcPts val="1100"/>
              </a:spcBef>
              <a:spcAft>
                <a:spcPts val="0"/>
              </a:spcAft>
              <a:buNone/>
            </a:pPr>
            <a:r>
              <a:t/>
            </a:r>
            <a:endParaRPr b="1" sz="2100">
              <a:solidFill>
                <a:srgbClr val="4B2E83"/>
              </a:solidFill>
              <a:highlight>
                <a:srgbClr val="FFFFFF"/>
              </a:highlight>
            </a:endParaRPr>
          </a:p>
          <a:p>
            <a:pPr indent="0" lvl="0" marL="0" rtl="0" algn="l">
              <a:lnSpc>
                <a:spcPct val="115000"/>
              </a:lnSpc>
              <a:spcBef>
                <a:spcPts val="1100"/>
              </a:spcBef>
              <a:spcAft>
                <a:spcPts val="0"/>
              </a:spcAft>
              <a:buNone/>
            </a:pPr>
            <a:r>
              <a:t/>
            </a:r>
            <a:endParaRPr sz="1300" u="sng">
              <a:solidFill>
                <a:srgbClr val="0074BB"/>
              </a:solidFill>
              <a:highlight>
                <a:srgbClr val="FFFFFF"/>
              </a:highlight>
            </a:endParaRPr>
          </a:p>
          <a:p>
            <a:pPr indent="0" lvl="0" marL="914400" rtl="0" algn="l">
              <a:lnSpc>
                <a:spcPct val="115000"/>
              </a:lnSpc>
              <a:spcBef>
                <a:spcPts val="1100"/>
              </a:spcBef>
              <a:spcAft>
                <a:spcPts val="0"/>
              </a:spcAft>
              <a:buNone/>
            </a:pPr>
            <a:r>
              <a:t/>
            </a:r>
            <a:endParaRPr/>
          </a:p>
          <a:p>
            <a:pPr indent="0" lvl="0" marL="457200" marR="0" rtl="0" algn="l">
              <a:lnSpc>
                <a:spcPct val="115000"/>
              </a:lnSpc>
              <a:spcBef>
                <a:spcPts val="480"/>
              </a:spcBef>
              <a:spcAft>
                <a:spcPts val="0"/>
              </a:spcAft>
              <a:buNone/>
            </a:pPr>
            <a:r>
              <a:t/>
            </a:r>
            <a:endParaRPr/>
          </a:p>
          <a:p>
            <a:pPr indent="0" lvl="0" marL="0" rtl="0" algn="l">
              <a:lnSpc>
                <a:spcPct val="115000"/>
              </a:lnSpc>
              <a:spcBef>
                <a:spcPts val="48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5" name="Shape 805"/>
        <p:cNvGrpSpPr/>
        <p:nvPr/>
      </p:nvGrpSpPr>
      <p:grpSpPr>
        <a:xfrm>
          <a:off x="0" y="0"/>
          <a:ext cx="0" cy="0"/>
          <a:chOff x="0" y="0"/>
          <a:chExt cx="0" cy="0"/>
        </a:xfrm>
      </p:grpSpPr>
      <p:sp>
        <p:nvSpPr>
          <p:cNvPr id="806" name="Google Shape;806;p136"/>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Questions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0" name="Shape 810"/>
        <p:cNvGrpSpPr/>
        <p:nvPr/>
      </p:nvGrpSpPr>
      <p:grpSpPr>
        <a:xfrm>
          <a:off x="0" y="0"/>
          <a:ext cx="0" cy="0"/>
          <a:chOff x="0" y="0"/>
          <a:chExt cx="0" cy="0"/>
        </a:xfrm>
      </p:grpSpPr>
      <p:sp>
        <p:nvSpPr>
          <p:cNvPr id="811" name="Google Shape;811;p137"/>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1500"/>
              <a:buFont typeface="Arial"/>
              <a:buNone/>
            </a:pPr>
            <a:r>
              <a:rPr lang="en" sz="4200"/>
              <a:t>Bill &amp; Melinda Gates Foundation: </a:t>
            </a:r>
            <a:endParaRPr sz="4200"/>
          </a:p>
          <a:p>
            <a:pPr indent="0" lvl="0" marL="0" marR="0" rtl="0" algn="l">
              <a:lnSpc>
                <a:spcPct val="100000"/>
              </a:lnSpc>
              <a:spcBef>
                <a:spcPts val="0"/>
              </a:spcBef>
              <a:spcAft>
                <a:spcPts val="0"/>
              </a:spcAft>
              <a:buClr>
                <a:srgbClr val="4B2E83"/>
              </a:buClr>
              <a:buSzPts val="1500"/>
              <a:buFont typeface="Arial"/>
              <a:buNone/>
            </a:pPr>
            <a:r>
              <a:rPr lang="en" sz="4200"/>
              <a:t>Intellectual Property Process Update</a:t>
            </a:r>
            <a:endParaRPr sz="4200"/>
          </a:p>
        </p:txBody>
      </p:sp>
      <p:sp>
        <p:nvSpPr>
          <p:cNvPr id="812" name="Google Shape;812;p137"/>
          <p:cNvSpPr txBox="1"/>
          <p:nvPr/>
        </p:nvSpPr>
        <p:spPr>
          <a:xfrm>
            <a:off x="692029" y="4736699"/>
            <a:ext cx="6656700" cy="13101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April 2020 </a:t>
            </a:r>
            <a:r>
              <a:rPr b="0" i="0" lang="en" sz="1600" u="none" cap="none" strike="noStrike">
                <a:solidFill>
                  <a:srgbClr val="33006F"/>
                </a:solidFill>
                <a:latin typeface="Open Sans"/>
                <a:ea typeface="Open Sans"/>
                <a:cs typeface="Open Sans"/>
                <a:sym typeface="Open Sans"/>
              </a:rPr>
              <a:t>MRAM</a:t>
            </a:r>
            <a:endParaRPr/>
          </a:p>
          <a:p>
            <a:pPr indent="0" lvl="0" marL="0" marR="0" rtl="0" algn="l">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Carol Rhodes</a:t>
            </a:r>
            <a:endParaRPr/>
          </a:p>
          <a:p>
            <a:pPr indent="0" lvl="0" marL="0" marR="0" rtl="0" algn="l">
              <a:lnSpc>
                <a:spcPct val="150000"/>
              </a:lnSpc>
              <a:spcBef>
                <a:spcPts val="320"/>
              </a:spcBef>
              <a:spcAft>
                <a:spcPts val="0"/>
              </a:spcAft>
              <a:buClr>
                <a:srgbClr val="33006F"/>
              </a:buClr>
              <a:buSzPts val="400"/>
              <a:buFont typeface="Arial"/>
              <a:buNone/>
            </a:pPr>
            <a:r>
              <a:rPr b="0" i="0" lang="en" sz="1600" u="none" cap="none" strike="noStrike">
                <a:solidFill>
                  <a:srgbClr val="33006F"/>
                </a:solidFill>
                <a:latin typeface="Open Sans"/>
                <a:ea typeface="Open Sans"/>
                <a:cs typeface="Open Sans"/>
                <a:sym typeface="Open Sans"/>
              </a:rPr>
              <a:t>Office of Sponsored Programs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7" name="Shape 817"/>
        <p:cNvGrpSpPr/>
        <p:nvPr/>
      </p:nvGrpSpPr>
      <p:grpSpPr>
        <a:xfrm>
          <a:off x="0" y="0"/>
          <a:ext cx="0" cy="0"/>
          <a:chOff x="0" y="0"/>
          <a:chExt cx="0" cy="0"/>
        </a:xfrm>
      </p:grpSpPr>
      <p:sp>
        <p:nvSpPr>
          <p:cNvPr id="818" name="Google Shape;818;p138"/>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Bill and Melinda Gates Foundation (BMGF)</a:t>
            </a:r>
            <a:endParaRPr/>
          </a:p>
          <a:p>
            <a:pPr indent="0" lvl="0" marL="0" rtl="0" algn="l">
              <a:spcBef>
                <a:spcPts val="600"/>
              </a:spcBef>
              <a:spcAft>
                <a:spcPts val="0"/>
              </a:spcAft>
              <a:buNone/>
            </a:pPr>
            <a:r>
              <a:rPr lang="en" sz="2700"/>
              <a:t>Award Terms Related to Intellectual Property (IP)</a:t>
            </a:r>
            <a:endParaRPr sz="2700"/>
          </a:p>
        </p:txBody>
      </p:sp>
      <p:sp>
        <p:nvSpPr>
          <p:cNvPr id="819" name="Google Shape;819;p138"/>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a:t>Two tenets of Global Access Policy:</a:t>
            </a:r>
            <a:endParaRPr/>
          </a:p>
          <a:p>
            <a:pPr indent="0" lvl="0" marL="0" rtl="0" algn="l">
              <a:spcBef>
                <a:spcPts val="480"/>
              </a:spcBef>
              <a:spcAft>
                <a:spcPts val="0"/>
              </a:spcAft>
              <a:buNone/>
            </a:pPr>
            <a:r>
              <a:t/>
            </a:r>
            <a:endParaRPr/>
          </a:p>
          <a:p>
            <a:pPr indent="-381000" lvl="0" marL="457200" rtl="0" algn="l">
              <a:spcBef>
                <a:spcPts val="480"/>
              </a:spcBef>
              <a:spcAft>
                <a:spcPts val="0"/>
              </a:spcAft>
              <a:buSzPts val="2400"/>
              <a:buChar char="&gt;"/>
            </a:pPr>
            <a:r>
              <a:rPr lang="en"/>
              <a:t>Open Access </a:t>
            </a:r>
            <a:endParaRPr/>
          </a:p>
          <a:p>
            <a:pPr indent="0" lvl="0" marL="457200" rtl="0" algn="l">
              <a:spcBef>
                <a:spcPts val="480"/>
              </a:spcBef>
              <a:spcAft>
                <a:spcPts val="0"/>
              </a:spcAft>
              <a:buNone/>
            </a:pPr>
            <a:r>
              <a:t/>
            </a:r>
            <a:endParaRPr/>
          </a:p>
          <a:p>
            <a:pPr indent="-381000" lvl="0" marL="457200" rtl="0" algn="l">
              <a:spcBef>
                <a:spcPts val="480"/>
              </a:spcBef>
              <a:spcAft>
                <a:spcPts val="0"/>
              </a:spcAft>
              <a:buSzPts val="2400"/>
              <a:buChar char="&gt;"/>
            </a:pPr>
            <a:r>
              <a:rPr lang="en"/>
              <a:t>Humanitarian License</a:t>
            </a:r>
            <a:endParaRPr/>
          </a:p>
          <a:p>
            <a:pPr indent="0" lvl="0" marL="457200" rtl="0" algn="l">
              <a:spcBef>
                <a:spcPts val="48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4" name="Shape 824"/>
        <p:cNvGrpSpPr/>
        <p:nvPr/>
      </p:nvGrpSpPr>
      <p:grpSpPr>
        <a:xfrm>
          <a:off x="0" y="0"/>
          <a:ext cx="0" cy="0"/>
          <a:chOff x="0" y="0"/>
          <a:chExt cx="0" cy="0"/>
        </a:xfrm>
      </p:grpSpPr>
      <p:sp>
        <p:nvSpPr>
          <p:cNvPr id="825" name="Google Shape;825;p139"/>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Nonstandard Terms</a:t>
            </a:r>
            <a:endParaRPr/>
          </a:p>
        </p:txBody>
      </p:sp>
      <p:sp>
        <p:nvSpPr>
          <p:cNvPr id="826" name="Google Shape;826;p139"/>
          <p:cNvSpPr txBox="1"/>
          <p:nvPr>
            <p:ph idx="2" type="body"/>
          </p:nvPr>
        </p:nvSpPr>
        <p:spPr>
          <a:xfrm>
            <a:off x="659305" y="1584325"/>
            <a:ext cx="8196300" cy="4015500"/>
          </a:xfrm>
          <a:prstGeom prst="rect">
            <a:avLst/>
          </a:prstGeom>
        </p:spPr>
        <p:txBody>
          <a:bodyPr anchorCtr="0" anchor="t" bIns="91425" lIns="91425" spcFirstLastPara="1" rIns="91425" wrap="square" tIns="91425">
            <a:noAutofit/>
          </a:bodyPr>
          <a:lstStyle/>
          <a:p>
            <a:pPr indent="0" lvl="0" marL="0" marR="0" rtl="0" algn="l">
              <a:lnSpc>
                <a:spcPct val="100000"/>
              </a:lnSpc>
              <a:spcBef>
                <a:spcPts val="480"/>
              </a:spcBef>
              <a:spcAft>
                <a:spcPts val="0"/>
              </a:spcAft>
              <a:buNone/>
            </a:pPr>
            <a:r>
              <a:rPr lang="en"/>
              <a:t>Accepting these awards involves:</a:t>
            </a:r>
            <a:endParaRPr/>
          </a:p>
          <a:p>
            <a:pPr indent="-381000" lvl="0" marL="457200" marR="0" rtl="0" algn="l">
              <a:lnSpc>
                <a:spcPct val="100000"/>
              </a:lnSpc>
              <a:spcBef>
                <a:spcPts val="480"/>
              </a:spcBef>
              <a:spcAft>
                <a:spcPts val="0"/>
              </a:spcAft>
              <a:buSzPts val="2400"/>
              <a:buChar char="&gt;"/>
            </a:pPr>
            <a:r>
              <a:rPr lang="en"/>
              <a:t>The UW accepting non-standard Intellectual Property (IP) language. </a:t>
            </a:r>
            <a:endParaRPr/>
          </a:p>
          <a:p>
            <a:pPr indent="-349250" lvl="1" marL="914400" marR="0" rtl="0" algn="l">
              <a:lnSpc>
                <a:spcPct val="100000"/>
              </a:lnSpc>
              <a:spcBef>
                <a:spcPts val="0"/>
              </a:spcBef>
              <a:spcAft>
                <a:spcPts val="0"/>
              </a:spcAft>
              <a:buSzPts val="1900"/>
              <a:buChar char="–"/>
            </a:pPr>
            <a:r>
              <a:rPr lang="en" sz="1900"/>
              <a:t>This may include granting BMGF licenses to UW background IP or third party IP</a:t>
            </a:r>
            <a:endParaRPr sz="1900"/>
          </a:p>
          <a:p>
            <a:pPr indent="-349250" lvl="0" marL="457200" marR="0" rtl="0" algn="l">
              <a:lnSpc>
                <a:spcPct val="100000"/>
              </a:lnSpc>
              <a:spcBef>
                <a:spcPts val="0"/>
              </a:spcBef>
              <a:spcAft>
                <a:spcPts val="0"/>
              </a:spcAft>
              <a:buSzPts val="1900"/>
              <a:buChar char="&gt;"/>
            </a:pPr>
            <a:r>
              <a:rPr lang="en"/>
              <a:t>This requires deviation from GIM 40</a:t>
            </a:r>
            <a:endParaRPr/>
          </a:p>
          <a:p>
            <a:pPr indent="-349250" lvl="1" marL="914400" marR="0" rtl="0" algn="l">
              <a:lnSpc>
                <a:spcPct val="100000"/>
              </a:lnSpc>
              <a:spcBef>
                <a:spcPts val="0"/>
              </a:spcBef>
              <a:spcAft>
                <a:spcPts val="0"/>
              </a:spcAft>
              <a:buSzPts val="1900"/>
              <a:buChar char="–"/>
            </a:pPr>
            <a:r>
              <a:rPr lang="en" sz="1900"/>
              <a:t>Typically, triggers the need for a GIM 40 IP Disposition Memo to document acknowledgement of these implications</a:t>
            </a:r>
            <a:endParaRPr sz="1900"/>
          </a:p>
          <a:p>
            <a:pPr indent="-355600" lvl="1" marL="914400" marR="0" rtl="0" algn="l">
              <a:lnSpc>
                <a:spcPct val="100000"/>
              </a:lnSpc>
              <a:spcBef>
                <a:spcPts val="0"/>
              </a:spcBef>
              <a:spcAft>
                <a:spcPts val="0"/>
              </a:spcAft>
              <a:buSzPts val="2000"/>
              <a:buChar char="–"/>
            </a:pPr>
            <a:r>
              <a:rPr lang="en"/>
              <a:t>This IP Disposition memo has been in use since release of GIM 40 in April 2018.</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1" name="Shape 831"/>
        <p:cNvGrpSpPr/>
        <p:nvPr/>
      </p:nvGrpSpPr>
      <p:grpSpPr>
        <a:xfrm>
          <a:off x="0" y="0"/>
          <a:ext cx="0" cy="0"/>
          <a:chOff x="0" y="0"/>
          <a:chExt cx="0" cy="0"/>
        </a:xfrm>
      </p:grpSpPr>
      <p:sp>
        <p:nvSpPr>
          <p:cNvPr id="832" name="Google Shape;832;p140"/>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Process Update:</a:t>
            </a:r>
            <a:endParaRPr/>
          </a:p>
          <a:p>
            <a:pPr indent="0" lvl="0" marL="0" rtl="0" algn="l">
              <a:spcBef>
                <a:spcPts val="600"/>
              </a:spcBef>
              <a:spcAft>
                <a:spcPts val="0"/>
              </a:spcAft>
              <a:buNone/>
            </a:pPr>
            <a:r>
              <a:rPr b="1" lang="en"/>
              <a:t>IP Memo Required on eGC1 at Proposal</a:t>
            </a:r>
            <a:endParaRPr b="1"/>
          </a:p>
        </p:txBody>
      </p:sp>
      <p:sp>
        <p:nvSpPr>
          <p:cNvPr id="833" name="Google Shape;833;p140"/>
          <p:cNvSpPr txBox="1"/>
          <p:nvPr>
            <p:ph idx="2" type="body"/>
          </p:nvPr>
        </p:nvSpPr>
        <p:spPr>
          <a:xfrm>
            <a:off x="665900" y="1363600"/>
            <a:ext cx="8196300" cy="46257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a:t>BMGF now requires applicants to approve terms and conditions </a:t>
            </a:r>
            <a:r>
              <a:rPr b="1" lang="en"/>
              <a:t>at time of proposal</a:t>
            </a:r>
            <a:r>
              <a:rPr i="1" lang="en"/>
              <a:t>.</a:t>
            </a:r>
            <a:r>
              <a:rPr lang="en"/>
              <a:t> </a:t>
            </a:r>
            <a:endParaRPr/>
          </a:p>
          <a:p>
            <a:pPr indent="0" lvl="0" marL="0" rtl="0" algn="l">
              <a:spcBef>
                <a:spcPts val="0"/>
              </a:spcBef>
              <a:spcAft>
                <a:spcPts val="0"/>
              </a:spcAft>
              <a:buNone/>
            </a:pPr>
            <a:r>
              <a:t/>
            </a:r>
            <a:endParaRPr/>
          </a:p>
          <a:p>
            <a:pPr indent="0" lvl="0" marL="0" rtl="0" algn="l">
              <a:spcBef>
                <a:spcPts val="480"/>
              </a:spcBef>
              <a:spcAft>
                <a:spcPts val="0"/>
              </a:spcAft>
              <a:buNone/>
            </a:pPr>
            <a:r>
              <a:rPr lang="en"/>
              <a:t>OSP needs these completed documents attached to the eGC1 before submission to BMGF:</a:t>
            </a:r>
            <a:endParaRPr/>
          </a:p>
          <a:p>
            <a:pPr indent="-381000" lvl="0" marL="914400" rtl="0" algn="l">
              <a:spcBef>
                <a:spcPts val="480"/>
              </a:spcBef>
              <a:spcAft>
                <a:spcPts val="0"/>
              </a:spcAft>
              <a:buSzPts val="2400"/>
              <a:buChar char="&gt;"/>
            </a:pPr>
            <a:r>
              <a:rPr lang="en"/>
              <a:t>BMGF Intellectual Property (IP) Report, </a:t>
            </a:r>
            <a:r>
              <a:rPr lang="en" sz="2100">
                <a:solidFill>
                  <a:srgbClr val="4B2E83"/>
                </a:solidFill>
              </a:rPr>
              <a:t>if applicable per the Grant Proposal Narrative</a:t>
            </a:r>
            <a:endParaRPr/>
          </a:p>
          <a:p>
            <a:pPr indent="-381000" lvl="0" marL="914400" rtl="0" algn="l">
              <a:spcBef>
                <a:spcPts val="0"/>
              </a:spcBef>
              <a:spcAft>
                <a:spcPts val="0"/>
              </a:spcAft>
              <a:buSzPts val="2400"/>
              <a:buChar char="&gt;"/>
            </a:pPr>
            <a:r>
              <a:rPr lang="en"/>
              <a:t>UW PI IP Questionnaire </a:t>
            </a:r>
            <a:endParaRPr/>
          </a:p>
          <a:p>
            <a:pPr indent="-381000" lvl="0" marL="914400" rtl="0" algn="l">
              <a:spcBef>
                <a:spcPts val="0"/>
              </a:spcBef>
              <a:spcAft>
                <a:spcPts val="0"/>
              </a:spcAft>
              <a:buSzPts val="2400"/>
              <a:buChar char="&gt;"/>
            </a:pPr>
            <a:r>
              <a:rPr lang="en"/>
              <a:t>UW IP Disposition Memo, signed by PI(s), Chair(s), and Dean(s) </a:t>
            </a:r>
            <a:endParaRPr/>
          </a:p>
          <a:p>
            <a:pPr indent="0" lvl="0" marL="0" rtl="0" algn="l">
              <a:spcBef>
                <a:spcPts val="480"/>
              </a:spcBef>
              <a:spcAft>
                <a:spcPts val="0"/>
              </a:spcAft>
              <a:buNone/>
            </a:pPr>
            <a:r>
              <a:rPr lang="en"/>
              <a:t>Failure to submit these with the eGC1 will result in delay and possible loss of funds. BMGF typically has a deadline to accept these terms.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8" name="Shape 838"/>
        <p:cNvGrpSpPr/>
        <p:nvPr/>
      </p:nvGrpSpPr>
      <p:grpSpPr>
        <a:xfrm>
          <a:off x="0" y="0"/>
          <a:ext cx="0" cy="0"/>
          <a:chOff x="0" y="0"/>
          <a:chExt cx="0" cy="0"/>
        </a:xfrm>
      </p:grpSpPr>
      <p:sp>
        <p:nvSpPr>
          <p:cNvPr id="839" name="Google Shape;839;p141"/>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Where to get Forms and other Resources</a:t>
            </a:r>
            <a:endParaRPr/>
          </a:p>
        </p:txBody>
      </p:sp>
      <p:sp>
        <p:nvSpPr>
          <p:cNvPr id="840" name="Google Shape;840;p141"/>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a:t>Send a request to </a:t>
            </a:r>
            <a:r>
              <a:rPr lang="en" u="sng">
                <a:solidFill>
                  <a:schemeClr val="hlink"/>
                </a:solidFill>
                <a:hlinkClick r:id="rId3"/>
              </a:rPr>
              <a:t>osp@uw.edu</a:t>
            </a:r>
            <a:r>
              <a:rPr lang="en"/>
              <a:t> for: </a:t>
            </a:r>
            <a:endParaRPr/>
          </a:p>
          <a:p>
            <a:pPr indent="-381000" lvl="0" marL="914400" rtl="0" algn="l">
              <a:spcBef>
                <a:spcPts val="480"/>
              </a:spcBef>
              <a:spcAft>
                <a:spcPts val="0"/>
              </a:spcAft>
              <a:buSzPts val="2400"/>
              <a:buChar char="&gt;"/>
            </a:pPr>
            <a:r>
              <a:rPr lang="en"/>
              <a:t>PI IP </a:t>
            </a:r>
            <a:r>
              <a:rPr lang="en"/>
              <a:t>Questionnaire</a:t>
            </a:r>
            <a:r>
              <a:rPr lang="en"/>
              <a:t> </a:t>
            </a:r>
            <a:endParaRPr/>
          </a:p>
          <a:p>
            <a:pPr indent="-381000" lvl="0" marL="914400" rtl="0" algn="l">
              <a:spcBef>
                <a:spcPts val="0"/>
              </a:spcBef>
              <a:spcAft>
                <a:spcPts val="0"/>
              </a:spcAft>
              <a:buSzPts val="2400"/>
              <a:buChar char="&gt;"/>
            </a:pPr>
            <a:r>
              <a:rPr lang="en"/>
              <a:t>UW IP Disposition Memo</a:t>
            </a:r>
            <a:endParaRPr/>
          </a:p>
          <a:p>
            <a:pPr indent="0" lvl="0" marL="0" rtl="0" algn="l">
              <a:spcBef>
                <a:spcPts val="480"/>
              </a:spcBef>
              <a:spcAft>
                <a:spcPts val="0"/>
              </a:spcAft>
              <a:buNone/>
            </a:pPr>
            <a:r>
              <a:rPr lang="en"/>
              <a:t>These two internal documents are not available online.</a:t>
            </a:r>
            <a:endParaRPr/>
          </a:p>
          <a:p>
            <a:pPr indent="0" lvl="0" marL="0" rtl="0" algn="l">
              <a:spcBef>
                <a:spcPts val="480"/>
              </a:spcBef>
              <a:spcAft>
                <a:spcPts val="0"/>
              </a:spcAft>
              <a:buNone/>
            </a:pPr>
            <a:r>
              <a:t/>
            </a:r>
            <a:endParaRPr/>
          </a:p>
          <a:p>
            <a:pPr indent="0" lvl="0" marL="0" rtl="0" algn="l">
              <a:spcBef>
                <a:spcPts val="480"/>
              </a:spcBef>
              <a:spcAft>
                <a:spcPts val="0"/>
              </a:spcAft>
              <a:buNone/>
            </a:pPr>
            <a:r>
              <a:rPr lang="en"/>
              <a:t>Other Resources:</a:t>
            </a:r>
            <a:endParaRPr/>
          </a:p>
          <a:p>
            <a:pPr indent="-381000" lvl="0" marL="457200" rtl="0" algn="l">
              <a:spcBef>
                <a:spcPts val="480"/>
              </a:spcBef>
              <a:spcAft>
                <a:spcPts val="0"/>
              </a:spcAft>
              <a:buSzPts val="2400"/>
              <a:buChar char="&gt;"/>
            </a:pPr>
            <a:r>
              <a:rPr lang="en" u="sng">
                <a:solidFill>
                  <a:schemeClr val="hlink"/>
                </a:solidFill>
                <a:hlinkClick r:id="rId4"/>
              </a:rPr>
              <a:t>BMGF Global Access Policy</a:t>
            </a:r>
            <a:endParaRPr/>
          </a:p>
          <a:p>
            <a:pPr indent="-381000" lvl="0" marL="457200" rtl="0" algn="l">
              <a:spcBef>
                <a:spcPts val="0"/>
              </a:spcBef>
              <a:spcAft>
                <a:spcPts val="0"/>
              </a:spcAft>
              <a:buSzPts val="2400"/>
              <a:buChar char="&gt;"/>
            </a:pPr>
            <a:r>
              <a:rPr lang="en" u="sng">
                <a:solidFill>
                  <a:schemeClr val="hlink"/>
                </a:solidFill>
                <a:hlinkClick r:id="rId5"/>
              </a:rPr>
              <a:t>BMGF Open Access Policy</a:t>
            </a:r>
            <a:endParaRPr/>
          </a:p>
          <a:p>
            <a:pPr indent="-381000" lvl="0" marL="457200" rtl="0" algn="l">
              <a:spcBef>
                <a:spcPts val="0"/>
              </a:spcBef>
              <a:spcAft>
                <a:spcPts val="0"/>
              </a:spcAft>
              <a:buSzPts val="2400"/>
              <a:buChar char="&gt;"/>
            </a:pPr>
            <a:r>
              <a:rPr lang="en" u="sng">
                <a:solidFill>
                  <a:schemeClr val="hlink"/>
                </a:solidFill>
                <a:hlinkClick r:id="rId6"/>
              </a:rPr>
              <a:t>Humanitarian License FAQs</a:t>
            </a:r>
            <a:endParaRPr/>
          </a:p>
          <a:p>
            <a:pPr indent="-381000" lvl="0" marL="457200" rtl="0" algn="l">
              <a:spcBef>
                <a:spcPts val="0"/>
              </a:spcBef>
              <a:spcAft>
                <a:spcPts val="0"/>
              </a:spcAft>
              <a:buSzPts val="2400"/>
              <a:buChar char="&gt;"/>
            </a:pPr>
            <a:r>
              <a:rPr lang="en" u="sng">
                <a:solidFill>
                  <a:schemeClr val="hlink"/>
                </a:solidFill>
                <a:hlinkClick r:id="rId7"/>
              </a:rPr>
              <a:t>BMGF IP Report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5" name="Shape 845"/>
        <p:cNvGrpSpPr/>
        <p:nvPr/>
      </p:nvGrpSpPr>
      <p:grpSpPr>
        <a:xfrm>
          <a:off x="0" y="0"/>
          <a:ext cx="0" cy="0"/>
          <a:chOff x="0" y="0"/>
          <a:chExt cx="0" cy="0"/>
        </a:xfrm>
      </p:grpSpPr>
      <p:pic>
        <p:nvPicPr>
          <p:cNvPr id="846" name="Google Shape;846;p142"/>
          <p:cNvPicPr preferRelativeResize="0"/>
          <p:nvPr/>
        </p:nvPicPr>
        <p:blipFill rotWithShape="1">
          <a:blip r:embed="rId3">
            <a:alphaModFix/>
          </a:blip>
          <a:srcRect b="44053" l="-510" r="510" t="27351"/>
          <a:stretch/>
        </p:blipFill>
        <p:spPr>
          <a:xfrm>
            <a:off x="-46751" y="5587163"/>
            <a:ext cx="9190751" cy="1290933"/>
          </a:xfrm>
          <a:prstGeom prst="rect">
            <a:avLst/>
          </a:prstGeom>
          <a:noFill/>
          <a:ln>
            <a:noFill/>
          </a:ln>
        </p:spPr>
      </p:pic>
      <p:sp>
        <p:nvSpPr>
          <p:cNvPr id="847" name="Google Shape;847;p142"/>
          <p:cNvSpPr/>
          <p:nvPr/>
        </p:nvSpPr>
        <p:spPr>
          <a:xfrm>
            <a:off x="7119436" y="1083677"/>
            <a:ext cx="2024700" cy="4503600"/>
          </a:xfrm>
          <a:prstGeom prst="rect">
            <a:avLst/>
          </a:prstGeom>
          <a:solidFill>
            <a:srgbClr val="DDD9C3"/>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48" name="Google Shape;848;p142"/>
          <p:cNvSpPr/>
          <p:nvPr/>
        </p:nvSpPr>
        <p:spPr>
          <a:xfrm>
            <a:off x="0" y="1066800"/>
            <a:ext cx="7119300" cy="5852100"/>
          </a:xfrm>
          <a:prstGeom prst="rect">
            <a:avLst/>
          </a:prstGeom>
          <a:solidFill>
            <a:srgbClr val="595959"/>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49" name="Google Shape;849;p142"/>
          <p:cNvSpPr/>
          <p:nvPr/>
        </p:nvSpPr>
        <p:spPr>
          <a:xfrm>
            <a:off x="0" y="0"/>
            <a:ext cx="9153600" cy="1083600"/>
          </a:xfrm>
          <a:prstGeom prst="rect">
            <a:avLst/>
          </a:prstGeom>
          <a:solidFill>
            <a:srgbClr val="917B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0" name="Google Shape;850;p142"/>
          <p:cNvSpPr txBox="1"/>
          <p:nvPr/>
        </p:nvSpPr>
        <p:spPr>
          <a:xfrm>
            <a:off x="548963" y="345013"/>
            <a:ext cx="5471100" cy="55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 sz="3600" u="none" cap="none" strike="noStrike">
                <a:solidFill>
                  <a:schemeClr val="lt1"/>
                </a:solidFill>
                <a:latin typeface="Encode Sans"/>
                <a:ea typeface="Encode Sans"/>
                <a:cs typeface="Encode Sans"/>
                <a:sym typeface="Encode Sans"/>
              </a:rPr>
              <a:t>UPDATES</a:t>
            </a:r>
            <a:endParaRPr b="1" sz="3600">
              <a:solidFill>
                <a:schemeClr val="lt1"/>
              </a:solidFill>
              <a:latin typeface="Encode Sans"/>
              <a:ea typeface="Encode Sans"/>
              <a:cs typeface="Encode Sans"/>
              <a:sym typeface="Encode Sans"/>
            </a:endParaRPr>
          </a:p>
        </p:txBody>
      </p:sp>
      <p:grpSp>
        <p:nvGrpSpPr>
          <p:cNvPr id="851" name="Google Shape;851;p142"/>
          <p:cNvGrpSpPr/>
          <p:nvPr/>
        </p:nvGrpSpPr>
        <p:grpSpPr>
          <a:xfrm>
            <a:off x="1137225" y="2882443"/>
            <a:ext cx="6454140" cy="307800"/>
            <a:chOff x="0" y="1401986"/>
            <a:chExt cx="5334000" cy="307800"/>
          </a:xfrm>
        </p:grpSpPr>
        <p:sp>
          <p:nvSpPr>
            <p:cNvPr id="852" name="Google Shape;852;p142"/>
            <p:cNvSpPr txBox="1"/>
            <p:nvPr/>
          </p:nvSpPr>
          <p:spPr>
            <a:xfrm>
              <a:off x="0" y="1401986"/>
              <a:ext cx="609600" cy="307800"/>
            </a:xfrm>
            <a:prstGeom prst="rect">
              <a:avLst/>
            </a:prstGeom>
            <a:noFill/>
            <a:ln>
              <a:noFill/>
            </a:ln>
          </p:spPr>
          <p:txBody>
            <a:bodyPr anchorCtr="0" anchor="t" bIns="45700" lIns="0" spcFirstLastPara="1" rIns="0" wrap="square" tIns="45700">
              <a:noAutofit/>
            </a:bodyPr>
            <a:lstStyle/>
            <a:p>
              <a:pPr indent="0" lvl="0" marL="0" marR="0" rtl="0" algn="r">
                <a:spcBef>
                  <a:spcPts val="0"/>
                </a:spcBef>
                <a:spcAft>
                  <a:spcPts val="0"/>
                </a:spcAft>
                <a:buNone/>
              </a:pPr>
              <a:r>
                <a:t/>
              </a:r>
              <a:endParaRPr b="1" sz="1400" u="none">
                <a:solidFill>
                  <a:srgbClr val="595959"/>
                </a:solidFill>
                <a:latin typeface="Calibri"/>
                <a:ea typeface="Calibri"/>
                <a:cs typeface="Calibri"/>
                <a:sym typeface="Calibri"/>
              </a:endParaRPr>
            </a:p>
          </p:txBody>
        </p:sp>
        <p:sp>
          <p:nvSpPr>
            <p:cNvPr id="853" name="Google Shape;853;p142"/>
            <p:cNvSpPr txBox="1"/>
            <p:nvPr/>
          </p:nvSpPr>
          <p:spPr>
            <a:xfrm>
              <a:off x="838200" y="1401986"/>
              <a:ext cx="4495800" cy="307800"/>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None/>
              </a:pPr>
              <a:r>
                <a:t/>
              </a:r>
              <a:endParaRPr sz="1400">
                <a:solidFill>
                  <a:srgbClr val="5F497A"/>
                </a:solidFill>
                <a:latin typeface="Calibri"/>
                <a:ea typeface="Calibri"/>
                <a:cs typeface="Calibri"/>
                <a:sym typeface="Calibri"/>
              </a:endParaRPr>
            </a:p>
          </p:txBody>
        </p:sp>
      </p:grpSp>
      <p:sp>
        <p:nvSpPr>
          <p:cNvPr id="854" name="Google Shape;854;p142"/>
          <p:cNvSpPr txBox="1"/>
          <p:nvPr/>
        </p:nvSpPr>
        <p:spPr>
          <a:xfrm>
            <a:off x="7288040" y="3036331"/>
            <a:ext cx="1779900" cy="1107900"/>
          </a:xfrm>
          <a:prstGeom prst="rect">
            <a:avLst/>
          </a:prstGeom>
          <a:noFill/>
          <a:ln>
            <a:noFill/>
          </a:ln>
        </p:spPr>
        <p:txBody>
          <a:bodyPr anchorCtr="0" anchor="t" bIns="45700" lIns="0" spcFirstLastPara="1" rIns="91425" wrap="square" tIns="45700">
            <a:noAutofit/>
          </a:bodyPr>
          <a:lstStyle/>
          <a:p>
            <a:pPr indent="0" lvl="0" marL="0" marR="0" rtl="0" algn="l">
              <a:spcBef>
                <a:spcPts val="0"/>
              </a:spcBef>
              <a:spcAft>
                <a:spcPts val="0"/>
              </a:spcAft>
              <a:buNone/>
            </a:pPr>
            <a:r>
              <a:rPr b="1" lang="en" sz="1800">
                <a:solidFill>
                  <a:srgbClr val="3F3F3F"/>
                </a:solidFill>
                <a:latin typeface="Calibri"/>
                <a:ea typeface="Calibri"/>
                <a:cs typeface="Calibri"/>
                <a:sym typeface="Calibri"/>
              </a:rPr>
              <a:t>Registration: </a:t>
            </a:r>
            <a:r>
              <a:rPr lang="en" sz="1200" u="sng">
                <a:solidFill>
                  <a:srgbClr val="595959"/>
                </a:solidFill>
                <a:latin typeface="Calibri"/>
                <a:ea typeface="Calibri"/>
                <a:cs typeface="Calibri"/>
                <a:sym typeface="Calibri"/>
                <a:hlinkClick r:id="rId4"/>
              </a:rPr>
              <a:t>https://uwresearch.gosignmeup.com/public/course/browse</a:t>
            </a:r>
            <a:r>
              <a:rPr lang="en" sz="1200">
                <a:solidFill>
                  <a:srgbClr val="595959"/>
                </a:solidFill>
                <a:latin typeface="Calibri"/>
                <a:ea typeface="Calibri"/>
                <a:cs typeface="Calibri"/>
                <a:sym typeface="Calibri"/>
              </a:rPr>
              <a:t> </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855" name="Google Shape;855;p142"/>
          <p:cNvSpPr txBox="1"/>
          <p:nvPr/>
        </p:nvSpPr>
        <p:spPr>
          <a:xfrm>
            <a:off x="152400" y="3555529"/>
            <a:ext cx="737700" cy="307800"/>
          </a:xfrm>
          <a:prstGeom prst="rect">
            <a:avLst/>
          </a:prstGeom>
          <a:noFill/>
          <a:ln>
            <a:noFill/>
          </a:ln>
        </p:spPr>
        <p:txBody>
          <a:bodyPr anchorCtr="0" anchor="t" bIns="45700" lIns="0" spcFirstLastPara="1" rIns="0" wrap="square" tIns="45700">
            <a:noAutofit/>
          </a:bodyPr>
          <a:lstStyle/>
          <a:p>
            <a:pPr indent="0" lvl="0" marL="0" marR="0" rtl="0" algn="r">
              <a:spcBef>
                <a:spcPts val="0"/>
              </a:spcBef>
              <a:spcAft>
                <a:spcPts val="0"/>
              </a:spcAft>
              <a:buNone/>
            </a:pPr>
            <a:r>
              <a:t/>
            </a:r>
            <a:endParaRPr b="1" sz="1400" u="none">
              <a:solidFill>
                <a:srgbClr val="595959"/>
              </a:solidFill>
              <a:latin typeface="Calibri"/>
              <a:ea typeface="Calibri"/>
              <a:cs typeface="Calibri"/>
              <a:sym typeface="Calibri"/>
            </a:endParaRPr>
          </a:p>
        </p:txBody>
      </p:sp>
      <p:pic>
        <p:nvPicPr>
          <p:cNvPr descr="C:\Users\hient2\Desktop\Untitled-1.png" id="856" name="Google Shape;856;p142"/>
          <p:cNvPicPr preferRelativeResize="0"/>
          <p:nvPr/>
        </p:nvPicPr>
        <p:blipFill rotWithShape="1">
          <a:blip r:embed="rId5">
            <a:alphaModFix/>
          </a:blip>
          <a:srcRect b="0" l="0" r="0" t="0"/>
          <a:stretch/>
        </p:blipFill>
        <p:spPr>
          <a:xfrm>
            <a:off x="6553200" y="152400"/>
            <a:ext cx="2768928" cy="1006186"/>
          </a:xfrm>
          <a:prstGeom prst="rect">
            <a:avLst/>
          </a:prstGeom>
          <a:noFill/>
          <a:ln>
            <a:noFill/>
          </a:ln>
        </p:spPr>
      </p:pic>
      <p:sp>
        <p:nvSpPr>
          <p:cNvPr id="857" name="Google Shape;857;p142"/>
          <p:cNvSpPr txBox="1"/>
          <p:nvPr/>
        </p:nvSpPr>
        <p:spPr>
          <a:xfrm>
            <a:off x="7174720" y="1227004"/>
            <a:ext cx="2057400" cy="73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800">
                <a:solidFill>
                  <a:srgbClr val="3F3F3F"/>
                </a:solidFill>
                <a:latin typeface="Calibri"/>
                <a:ea typeface="Calibri"/>
                <a:cs typeface="Calibri"/>
                <a:sym typeface="Calibri"/>
              </a:rPr>
              <a:t>CORE homepage:</a:t>
            </a:r>
            <a:endParaRPr/>
          </a:p>
          <a:p>
            <a:pPr indent="0" lvl="0" marL="0" marR="0" rtl="0" algn="l">
              <a:spcBef>
                <a:spcPts val="0"/>
              </a:spcBef>
              <a:spcAft>
                <a:spcPts val="0"/>
              </a:spcAft>
              <a:buNone/>
            </a:pPr>
            <a:r>
              <a:rPr lang="en" sz="1200" u="sng">
                <a:solidFill>
                  <a:schemeClr val="lt2"/>
                </a:solidFill>
                <a:latin typeface="Calibri"/>
                <a:ea typeface="Calibri"/>
                <a:cs typeface="Calibri"/>
                <a:sym typeface="Calibri"/>
                <a:hlinkClick r:id="rId6"/>
              </a:rPr>
              <a:t>https</a:t>
            </a:r>
            <a:r>
              <a:rPr lang="en" sz="1200" u="sng">
                <a:solidFill>
                  <a:schemeClr val="lt1"/>
                </a:solidFill>
                <a:latin typeface="Calibri"/>
                <a:ea typeface="Calibri"/>
                <a:cs typeface="Calibri"/>
                <a:sym typeface="Calibri"/>
                <a:hlinkClick r:id="rId7"/>
              </a:rPr>
              <a:t>://www.washington.edu/research/training/core//</a:t>
            </a:r>
            <a:endParaRPr sz="1200" u="sng">
              <a:solidFill>
                <a:schemeClr val="lt1"/>
              </a:solidFill>
              <a:latin typeface="Calibri"/>
              <a:ea typeface="Calibri"/>
              <a:cs typeface="Calibri"/>
              <a:sym typeface="Calibri"/>
            </a:endParaRPr>
          </a:p>
        </p:txBody>
      </p:sp>
      <p:pic>
        <p:nvPicPr>
          <p:cNvPr id="858" name="Google Shape;858;p142"/>
          <p:cNvPicPr preferRelativeResize="0"/>
          <p:nvPr/>
        </p:nvPicPr>
        <p:blipFill rotWithShape="1">
          <a:blip r:embed="rId8">
            <a:alphaModFix/>
          </a:blip>
          <a:srcRect b="0" l="0" r="0" t="0"/>
          <a:stretch/>
        </p:blipFill>
        <p:spPr>
          <a:xfrm>
            <a:off x="7426834" y="5811940"/>
            <a:ext cx="1358020" cy="914400"/>
          </a:xfrm>
          <a:prstGeom prst="rect">
            <a:avLst/>
          </a:prstGeom>
          <a:noFill/>
          <a:ln>
            <a:noFill/>
          </a:ln>
        </p:spPr>
      </p:pic>
      <p:sp>
        <p:nvSpPr>
          <p:cNvPr id="859" name="Google Shape;859;p142"/>
          <p:cNvSpPr txBox="1"/>
          <p:nvPr/>
        </p:nvSpPr>
        <p:spPr>
          <a:xfrm>
            <a:off x="-28205" y="1227004"/>
            <a:ext cx="6886200" cy="400200"/>
          </a:xfrm>
          <a:prstGeom prst="rect">
            <a:avLst/>
          </a:prstGeom>
          <a:noFill/>
          <a:ln>
            <a:noFill/>
          </a:ln>
        </p:spPr>
        <p:txBody>
          <a:bodyPr anchorCtr="0" anchor="t" bIns="45700" lIns="91425" spcFirstLastPara="1" rIns="91425" wrap="square" tIns="45700">
            <a:noAutofit/>
          </a:bodyPr>
          <a:lstStyle/>
          <a:p>
            <a:pPr indent="0" lvl="0" marL="182880" marR="0" rtl="0" algn="l">
              <a:spcBef>
                <a:spcPts val="0"/>
              </a:spcBef>
              <a:spcAft>
                <a:spcPts val="0"/>
              </a:spcAft>
              <a:buNone/>
            </a:pPr>
            <a:r>
              <a:rPr lang="en" sz="2000">
                <a:solidFill>
                  <a:schemeClr val="lt1"/>
                </a:solidFill>
                <a:latin typeface="Calibri"/>
                <a:ea typeface="Calibri"/>
                <a:cs typeface="Calibri"/>
                <a:sym typeface="Calibri"/>
              </a:rPr>
              <a:t>Certificate Enrollment: 234</a:t>
            </a:r>
            <a:endParaRPr sz="2000">
              <a:solidFill>
                <a:schemeClr val="lt1"/>
              </a:solidFill>
              <a:latin typeface="Calibri"/>
              <a:ea typeface="Calibri"/>
              <a:cs typeface="Calibri"/>
              <a:sym typeface="Calibri"/>
            </a:endParaRPr>
          </a:p>
        </p:txBody>
      </p:sp>
      <p:sp>
        <p:nvSpPr>
          <p:cNvPr id="860" name="Google Shape;860;p142"/>
          <p:cNvSpPr txBox="1"/>
          <p:nvPr/>
        </p:nvSpPr>
        <p:spPr>
          <a:xfrm>
            <a:off x="0" y="1752600"/>
            <a:ext cx="6858000" cy="2939400"/>
          </a:xfrm>
          <a:prstGeom prst="rect">
            <a:avLst/>
          </a:prstGeom>
          <a:noFill/>
          <a:ln>
            <a:noFill/>
          </a:ln>
        </p:spPr>
        <p:txBody>
          <a:bodyPr anchorCtr="0" anchor="t" bIns="45700" lIns="91425" spcFirstLastPara="1" rIns="91425" wrap="square" tIns="45700">
            <a:noAutofit/>
          </a:bodyPr>
          <a:lstStyle/>
          <a:p>
            <a:pPr indent="0" lvl="0" marL="182880" marR="0" rtl="0" algn="l">
              <a:spcBef>
                <a:spcPts val="0"/>
              </a:spcBef>
              <a:spcAft>
                <a:spcPts val="0"/>
              </a:spcAft>
              <a:buNone/>
            </a:pPr>
            <a:r>
              <a:rPr lang="en" sz="2000">
                <a:solidFill>
                  <a:schemeClr val="lt1"/>
                </a:solidFill>
                <a:latin typeface="Calibri"/>
                <a:ea typeface="Calibri"/>
                <a:cs typeface="Calibri"/>
                <a:sym typeface="Calibri"/>
              </a:rPr>
              <a:t>All in-person classes for spring quarter moved to Zoom</a:t>
            </a:r>
            <a:endParaRPr/>
          </a:p>
          <a:p>
            <a:pPr indent="-274319" lvl="1" marL="731520" marR="0" rtl="0" algn="l">
              <a:spcBef>
                <a:spcPts val="600"/>
              </a:spcBef>
              <a:spcAft>
                <a:spcPts val="0"/>
              </a:spcAft>
              <a:buClr>
                <a:schemeClr val="lt2"/>
              </a:buClr>
              <a:buSzPts val="2000"/>
              <a:buFont typeface="Arial"/>
              <a:buChar char="•"/>
            </a:pPr>
            <a:r>
              <a:rPr b="0" i="0" lang="en" sz="2000" u="none" cap="none" strike="noStrike">
                <a:solidFill>
                  <a:schemeClr val="lt2"/>
                </a:solidFill>
                <a:latin typeface="Calibri"/>
                <a:ea typeface="Calibri"/>
                <a:cs typeface="Calibri"/>
                <a:sym typeface="Calibri"/>
              </a:rPr>
              <a:t>Zoom webinar registration sent to all CORE registrants two days prior to class start date</a:t>
            </a:r>
            <a:endParaRPr/>
          </a:p>
          <a:p>
            <a:pPr indent="-274319" lvl="1" marL="731520" marR="0" rtl="0" algn="l">
              <a:spcBef>
                <a:spcPts val="1200"/>
              </a:spcBef>
              <a:spcAft>
                <a:spcPts val="0"/>
              </a:spcAft>
              <a:buClr>
                <a:schemeClr val="lt2"/>
              </a:buClr>
              <a:buSzPts val="2000"/>
              <a:buFont typeface="Arial"/>
              <a:buChar char="•"/>
            </a:pPr>
            <a:r>
              <a:rPr b="0" i="0" lang="en" sz="2000" u="none" cap="none" strike="noStrike">
                <a:solidFill>
                  <a:schemeClr val="lt2"/>
                </a:solidFill>
                <a:latin typeface="Calibri"/>
                <a:ea typeface="Calibri"/>
                <a:cs typeface="Calibri"/>
                <a:sym typeface="Calibri"/>
              </a:rPr>
              <a:t>Registrants must sign into Zoom webinar with their UW credentials on the day of class</a:t>
            </a:r>
            <a:endParaRPr/>
          </a:p>
          <a:p>
            <a:pPr indent="-274319" lvl="1" marL="731520" marR="0" rtl="0" algn="l">
              <a:spcBef>
                <a:spcPts val="1200"/>
              </a:spcBef>
              <a:spcAft>
                <a:spcPts val="0"/>
              </a:spcAft>
              <a:buClr>
                <a:schemeClr val="lt2"/>
              </a:buClr>
              <a:buSzPts val="2000"/>
              <a:buFont typeface="Arial"/>
              <a:buChar char="•"/>
            </a:pPr>
            <a:r>
              <a:rPr b="0" i="0" lang="en" sz="2000" u="none" cap="none" strike="noStrike">
                <a:solidFill>
                  <a:schemeClr val="lt2"/>
                </a:solidFill>
                <a:latin typeface="Calibri"/>
                <a:ea typeface="Calibri"/>
                <a:cs typeface="Calibri"/>
                <a:sym typeface="Calibri"/>
              </a:rPr>
              <a:t>Download course slides and handouts from the course information page a few hours prior to class since most materials being updated to accommodate new format</a:t>
            </a:r>
            <a:endParaRPr b="0" i="0" sz="2000" u="none" cap="none" strike="noStrike">
              <a:solidFill>
                <a:schemeClr val="lt2"/>
              </a:solidFill>
              <a:latin typeface="Calibri"/>
              <a:ea typeface="Calibri"/>
              <a:cs typeface="Calibri"/>
              <a:sym typeface="Calibri"/>
            </a:endParaRPr>
          </a:p>
        </p:txBody>
      </p:sp>
      <p:sp>
        <p:nvSpPr>
          <p:cNvPr id="861" name="Google Shape;861;p142"/>
          <p:cNvSpPr txBox="1"/>
          <p:nvPr/>
        </p:nvSpPr>
        <p:spPr>
          <a:xfrm>
            <a:off x="-29839" y="5410200"/>
            <a:ext cx="6904800" cy="1015800"/>
          </a:xfrm>
          <a:prstGeom prst="rect">
            <a:avLst/>
          </a:prstGeom>
          <a:noFill/>
          <a:ln>
            <a:noFill/>
          </a:ln>
        </p:spPr>
        <p:txBody>
          <a:bodyPr anchorCtr="0" anchor="t" bIns="45700" lIns="91425" spcFirstLastPara="1" rIns="91425" wrap="square" tIns="45700">
            <a:noAutofit/>
          </a:bodyPr>
          <a:lstStyle/>
          <a:p>
            <a:pPr indent="0" lvl="0" marL="182880" marR="0" rtl="0" algn="l">
              <a:spcBef>
                <a:spcPts val="0"/>
              </a:spcBef>
              <a:spcAft>
                <a:spcPts val="0"/>
              </a:spcAft>
              <a:buNone/>
            </a:pPr>
            <a:r>
              <a:rPr lang="en" sz="2000">
                <a:solidFill>
                  <a:schemeClr val="lt1"/>
                </a:solidFill>
                <a:latin typeface="Calibri"/>
                <a:ea typeface="Calibri"/>
                <a:cs typeface="Calibri"/>
                <a:sym typeface="Calibri"/>
              </a:rPr>
              <a:t>New eLearning available– </a:t>
            </a:r>
            <a:endParaRPr/>
          </a:p>
          <a:p>
            <a:pPr indent="0" lvl="0" marL="182880" marR="0" rtl="0" algn="l">
              <a:spcBef>
                <a:spcPts val="0"/>
              </a:spcBef>
              <a:spcAft>
                <a:spcPts val="0"/>
              </a:spcAft>
              <a:buNone/>
            </a:pPr>
            <a:r>
              <a:rPr lang="en" sz="2000">
                <a:solidFill>
                  <a:schemeClr val="lt2"/>
                </a:solidFill>
                <a:latin typeface="Calibri"/>
                <a:ea typeface="Calibri"/>
                <a:cs typeface="Calibri"/>
                <a:sym typeface="Calibri"/>
              </a:rPr>
              <a:t>(1) Nonfinancial Compliance Basics (required for certificate)</a:t>
            </a:r>
            <a:endParaRPr/>
          </a:p>
          <a:p>
            <a:pPr indent="0" lvl="0" marL="182880" marR="0" rtl="0" algn="l">
              <a:spcBef>
                <a:spcPts val="0"/>
              </a:spcBef>
              <a:spcAft>
                <a:spcPts val="0"/>
              </a:spcAft>
              <a:buNone/>
            </a:pPr>
            <a:r>
              <a:rPr lang="en" sz="2000">
                <a:solidFill>
                  <a:schemeClr val="lt2"/>
                </a:solidFill>
                <a:latin typeface="Calibri"/>
                <a:ea typeface="Calibri"/>
                <a:cs typeface="Calibri"/>
                <a:sym typeface="Calibri"/>
              </a:rPr>
              <a:t>(2) Blueprint of a Proposal –Reading the FOA (not for credit)</a:t>
            </a:r>
            <a:endParaRPr sz="2000">
              <a:solidFill>
                <a:schemeClr val="lt2"/>
              </a:solidFill>
              <a:latin typeface="Calibri"/>
              <a:ea typeface="Calibri"/>
              <a:cs typeface="Calibri"/>
              <a:sym typeface="Calibri"/>
            </a:endParaRPr>
          </a:p>
        </p:txBody>
      </p:sp>
      <p:sp>
        <p:nvSpPr>
          <p:cNvPr id="862" name="Google Shape;862;p142"/>
          <p:cNvSpPr txBox="1"/>
          <p:nvPr/>
        </p:nvSpPr>
        <p:spPr>
          <a:xfrm>
            <a:off x="17663" y="4833028"/>
            <a:ext cx="7145100" cy="400200"/>
          </a:xfrm>
          <a:prstGeom prst="rect">
            <a:avLst/>
          </a:prstGeom>
          <a:noFill/>
          <a:ln>
            <a:noFill/>
          </a:ln>
        </p:spPr>
        <p:txBody>
          <a:bodyPr anchorCtr="0" anchor="t" bIns="45700" lIns="91425" spcFirstLastPara="1" rIns="91425" wrap="square" tIns="45700">
            <a:noAutofit/>
          </a:bodyPr>
          <a:lstStyle/>
          <a:p>
            <a:pPr indent="0" lvl="1" marL="182880" marR="0" rtl="0" algn="l">
              <a:spcBef>
                <a:spcPts val="0"/>
              </a:spcBef>
              <a:spcAft>
                <a:spcPts val="0"/>
              </a:spcAft>
              <a:buNone/>
            </a:pPr>
            <a:r>
              <a:rPr b="0" i="0" lang="en" sz="2000" u="none" cap="none" strike="noStrike">
                <a:solidFill>
                  <a:schemeClr val="lt1"/>
                </a:solidFill>
                <a:latin typeface="Calibri"/>
                <a:ea typeface="Calibri"/>
                <a:cs typeface="Calibri"/>
                <a:sym typeface="Calibri"/>
              </a:rPr>
              <a:t>No credit if miss more than 20 minutes of a class</a:t>
            </a:r>
            <a:endParaRPr b="0" i="0" sz="20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sp>
        <p:nvSpPr>
          <p:cNvPr id="535" name="Google Shape;535;p98"/>
          <p:cNvSpPr txBox="1"/>
          <p:nvPr>
            <p:ph idx="1" type="body"/>
          </p:nvPr>
        </p:nvSpPr>
        <p:spPr>
          <a:xfrm>
            <a:off x="671757" y="1332224"/>
            <a:ext cx="6972300" cy="2427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2"/>
              </a:buClr>
              <a:buSzPts val="5000"/>
              <a:buNone/>
            </a:pPr>
            <a:r>
              <a:rPr lang="en">
                <a:latin typeface="Encode Sans"/>
                <a:ea typeface="Encode Sans"/>
                <a:cs typeface="Encode Sans"/>
                <a:sym typeface="Encode Sans"/>
              </a:rPr>
              <a:t>EH&amp;S UPDATE:</a:t>
            </a:r>
            <a:endParaRPr>
              <a:latin typeface="Encode Sans"/>
              <a:ea typeface="Encode Sans"/>
              <a:cs typeface="Encode Sans"/>
              <a:sym typeface="Encode Sans"/>
            </a:endParaRPr>
          </a:p>
          <a:p>
            <a:pPr indent="0" lvl="0" marL="0" rtl="0" algn="l">
              <a:lnSpc>
                <a:spcPct val="90000"/>
              </a:lnSpc>
              <a:spcBef>
                <a:spcPts val="1000"/>
              </a:spcBef>
              <a:spcAft>
                <a:spcPts val="0"/>
              </a:spcAft>
              <a:buClr>
                <a:schemeClr val="lt2"/>
              </a:buClr>
              <a:buSzPts val="5000"/>
              <a:buNone/>
            </a:pPr>
            <a:r>
              <a:rPr lang="en">
                <a:latin typeface="Encode Sans"/>
                <a:ea typeface="Encode Sans"/>
                <a:cs typeface="Encode Sans"/>
                <a:sym typeface="Encode Sans"/>
              </a:rPr>
              <a:t>COVID-19 PLANNING RESPONSE</a:t>
            </a:r>
            <a:endParaRPr>
              <a:latin typeface="Encode Sans"/>
              <a:ea typeface="Encode Sans"/>
              <a:cs typeface="Encode Sans"/>
              <a:sym typeface="Encode Sans"/>
            </a:endParaRPr>
          </a:p>
        </p:txBody>
      </p:sp>
      <p:sp>
        <p:nvSpPr>
          <p:cNvPr id="536" name="Google Shape;536;p98"/>
          <p:cNvSpPr txBox="1"/>
          <p:nvPr>
            <p:ph idx="2" type="body"/>
          </p:nvPr>
        </p:nvSpPr>
        <p:spPr>
          <a:xfrm>
            <a:off x="671756" y="4303360"/>
            <a:ext cx="8285100" cy="16425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lt2"/>
              </a:buClr>
              <a:buSzPts val="2040"/>
              <a:buNone/>
            </a:pPr>
            <a:r>
              <a:rPr lang="en" sz="2040"/>
              <a:t>Katia Harb</a:t>
            </a:r>
            <a:endParaRPr/>
          </a:p>
          <a:p>
            <a:pPr indent="0" lvl="0" marL="0" rtl="0" algn="l">
              <a:lnSpc>
                <a:spcPct val="80000"/>
              </a:lnSpc>
              <a:spcBef>
                <a:spcPts val="408"/>
              </a:spcBef>
              <a:spcAft>
                <a:spcPts val="0"/>
              </a:spcAft>
              <a:buClr>
                <a:schemeClr val="lt2"/>
              </a:buClr>
              <a:buSzPts val="2040"/>
              <a:buNone/>
            </a:pPr>
            <a:r>
              <a:rPr lang="en" sz="2040"/>
              <a:t>Director</a:t>
            </a:r>
            <a:endParaRPr/>
          </a:p>
          <a:p>
            <a:pPr indent="0" lvl="0" marL="0" rtl="0" algn="l">
              <a:lnSpc>
                <a:spcPct val="80000"/>
              </a:lnSpc>
              <a:spcBef>
                <a:spcPts val="408"/>
              </a:spcBef>
              <a:spcAft>
                <a:spcPts val="0"/>
              </a:spcAft>
              <a:buClr>
                <a:schemeClr val="lt2"/>
              </a:buClr>
              <a:buSzPts val="2040"/>
              <a:buNone/>
            </a:pPr>
            <a:r>
              <a:rPr lang="en" sz="2040"/>
              <a:t>Environmental Health &amp; Safety </a:t>
            </a:r>
            <a:endParaRPr/>
          </a:p>
          <a:p>
            <a:pPr indent="0" lvl="0" marL="0" rtl="0" algn="l">
              <a:lnSpc>
                <a:spcPct val="80000"/>
              </a:lnSpc>
              <a:spcBef>
                <a:spcPts val="408"/>
              </a:spcBef>
              <a:spcAft>
                <a:spcPts val="0"/>
              </a:spcAft>
              <a:buClr>
                <a:schemeClr val="lt2"/>
              </a:buClr>
              <a:buSzPts val="2040"/>
              <a:buNone/>
            </a:pPr>
            <a:r>
              <a:rPr lang="en" sz="2040"/>
              <a:t>MRAM</a:t>
            </a:r>
            <a:endParaRPr/>
          </a:p>
          <a:p>
            <a:pPr indent="0" lvl="0" marL="0" rtl="0" algn="l">
              <a:lnSpc>
                <a:spcPct val="80000"/>
              </a:lnSpc>
              <a:spcBef>
                <a:spcPts val="408"/>
              </a:spcBef>
              <a:spcAft>
                <a:spcPts val="0"/>
              </a:spcAft>
              <a:buClr>
                <a:schemeClr val="lt2"/>
              </a:buClr>
              <a:buSzPts val="2040"/>
              <a:buNone/>
            </a:pPr>
            <a:r>
              <a:rPr lang="en" sz="2040"/>
              <a:t>April 2020</a:t>
            </a:r>
            <a:endParaRPr/>
          </a:p>
        </p:txBody>
      </p:sp>
      <p:pic>
        <p:nvPicPr>
          <p:cNvPr descr="PDF poster of hand washing best practices" id="537" name="Google Shape;537;p98"/>
          <p:cNvPicPr preferRelativeResize="0"/>
          <p:nvPr/>
        </p:nvPicPr>
        <p:blipFill rotWithShape="1">
          <a:blip r:embed="rId3">
            <a:alphaModFix/>
          </a:blip>
          <a:srcRect b="0" l="0" r="0" t="0"/>
          <a:stretch/>
        </p:blipFill>
        <p:spPr>
          <a:xfrm>
            <a:off x="6619009" y="2952681"/>
            <a:ext cx="2524991" cy="390531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7" name="Shape 867"/>
        <p:cNvGrpSpPr/>
        <p:nvPr/>
      </p:nvGrpSpPr>
      <p:grpSpPr>
        <a:xfrm>
          <a:off x="0" y="0"/>
          <a:ext cx="0" cy="0"/>
          <a:chOff x="0" y="0"/>
          <a:chExt cx="0" cy="0"/>
        </a:xfrm>
      </p:grpSpPr>
      <p:sp>
        <p:nvSpPr>
          <p:cNvPr id="868" name="Google Shape;868;p143"/>
          <p:cNvSpPr/>
          <p:nvPr/>
        </p:nvSpPr>
        <p:spPr>
          <a:xfrm>
            <a:off x="0" y="0"/>
            <a:ext cx="9153600" cy="1083600"/>
          </a:xfrm>
          <a:prstGeom prst="rect">
            <a:avLst/>
          </a:prstGeom>
          <a:solidFill>
            <a:srgbClr val="917B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9" name="Google Shape;869;p143"/>
          <p:cNvSpPr txBox="1"/>
          <p:nvPr/>
        </p:nvSpPr>
        <p:spPr>
          <a:xfrm>
            <a:off x="152400" y="304800"/>
            <a:ext cx="5471100" cy="73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 sz="2400">
                <a:solidFill>
                  <a:schemeClr val="lt1"/>
                </a:solidFill>
                <a:latin typeface="Encode Sans"/>
                <a:ea typeface="Encode Sans"/>
                <a:cs typeface="Encode Sans"/>
                <a:sym typeface="Encode Sans"/>
              </a:rPr>
              <a:t>UPCOMING COURSES IN </a:t>
            </a:r>
            <a:endParaRPr/>
          </a:p>
          <a:p>
            <a:pPr indent="0" lvl="0" marL="0" marR="0" rtl="0" algn="l">
              <a:spcBef>
                <a:spcPts val="0"/>
              </a:spcBef>
              <a:spcAft>
                <a:spcPts val="0"/>
              </a:spcAft>
              <a:buNone/>
            </a:pPr>
            <a:r>
              <a:rPr b="1" lang="en" sz="2400">
                <a:solidFill>
                  <a:schemeClr val="lt1"/>
                </a:solidFill>
                <a:latin typeface="Encode Sans"/>
                <a:ea typeface="Encode Sans"/>
                <a:cs typeface="Encode Sans"/>
                <a:sym typeface="Encode Sans"/>
              </a:rPr>
              <a:t>RESEARCH ADMINISTRATION</a:t>
            </a:r>
            <a:endParaRPr b="1" sz="2400">
              <a:solidFill>
                <a:schemeClr val="lt1"/>
              </a:solidFill>
              <a:latin typeface="Encode Sans"/>
              <a:ea typeface="Encode Sans"/>
              <a:cs typeface="Encode Sans"/>
              <a:sym typeface="Encode Sans"/>
            </a:endParaRPr>
          </a:p>
        </p:txBody>
      </p:sp>
      <p:grpSp>
        <p:nvGrpSpPr>
          <p:cNvPr id="870" name="Google Shape;870;p143"/>
          <p:cNvGrpSpPr/>
          <p:nvPr/>
        </p:nvGrpSpPr>
        <p:grpSpPr>
          <a:xfrm>
            <a:off x="1137225" y="2882443"/>
            <a:ext cx="6454140" cy="307800"/>
            <a:chOff x="0" y="1401986"/>
            <a:chExt cx="5334000" cy="307800"/>
          </a:xfrm>
        </p:grpSpPr>
        <p:sp>
          <p:nvSpPr>
            <p:cNvPr id="871" name="Google Shape;871;p143"/>
            <p:cNvSpPr txBox="1"/>
            <p:nvPr/>
          </p:nvSpPr>
          <p:spPr>
            <a:xfrm>
              <a:off x="0" y="1401986"/>
              <a:ext cx="609600" cy="307800"/>
            </a:xfrm>
            <a:prstGeom prst="rect">
              <a:avLst/>
            </a:prstGeom>
            <a:noFill/>
            <a:ln>
              <a:noFill/>
            </a:ln>
          </p:spPr>
          <p:txBody>
            <a:bodyPr anchorCtr="0" anchor="t" bIns="45700" lIns="0" spcFirstLastPara="1" rIns="0" wrap="square" tIns="45700">
              <a:noAutofit/>
            </a:bodyPr>
            <a:lstStyle/>
            <a:p>
              <a:pPr indent="0" lvl="0" marL="0" marR="0" rtl="0" algn="r">
                <a:spcBef>
                  <a:spcPts val="0"/>
                </a:spcBef>
                <a:spcAft>
                  <a:spcPts val="0"/>
                </a:spcAft>
                <a:buNone/>
              </a:pPr>
              <a:r>
                <a:t/>
              </a:r>
              <a:endParaRPr b="1" sz="1400">
                <a:solidFill>
                  <a:srgbClr val="595959"/>
                </a:solidFill>
                <a:latin typeface="Calibri"/>
                <a:ea typeface="Calibri"/>
                <a:cs typeface="Calibri"/>
                <a:sym typeface="Calibri"/>
              </a:endParaRPr>
            </a:p>
          </p:txBody>
        </p:sp>
        <p:sp>
          <p:nvSpPr>
            <p:cNvPr id="872" name="Google Shape;872;p143"/>
            <p:cNvSpPr txBox="1"/>
            <p:nvPr/>
          </p:nvSpPr>
          <p:spPr>
            <a:xfrm>
              <a:off x="838200" y="1401986"/>
              <a:ext cx="4495800" cy="307800"/>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None/>
              </a:pPr>
              <a:r>
                <a:t/>
              </a:r>
              <a:endParaRPr sz="1400">
                <a:solidFill>
                  <a:srgbClr val="5F497A"/>
                </a:solidFill>
                <a:latin typeface="Calibri"/>
                <a:ea typeface="Calibri"/>
                <a:cs typeface="Calibri"/>
                <a:sym typeface="Calibri"/>
              </a:endParaRPr>
            </a:p>
          </p:txBody>
        </p:sp>
      </p:grpSp>
      <p:sp>
        <p:nvSpPr>
          <p:cNvPr id="873" name="Google Shape;873;p143"/>
          <p:cNvSpPr txBox="1"/>
          <p:nvPr/>
        </p:nvSpPr>
        <p:spPr>
          <a:xfrm>
            <a:off x="7313540" y="5854757"/>
            <a:ext cx="1779900" cy="1261800"/>
          </a:xfrm>
          <a:prstGeom prst="rect">
            <a:avLst/>
          </a:prstGeom>
          <a:noFill/>
          <a:ln>
            <a:noFill/>
          </a:ln>
        </p:spPr>
        <p:txBody>
          <a:bodyPr anchorCtr="0" anchor="t" bIns="45700" lIns="0" spcFirstLastPara="1" rIns="91425" wrap="square" tIns="45700">
            <a:noAutofit/>
          </a:bodyPr>
          <a:lstStyle/>
          <a:p>
            <a:pPr indent="0" lvl="0" marL="0" marR="0" rtl="0" algn="l">
              <a:spcBef>
                <a:spcPts val="0"/>
              </a:spcBef>
              <a:spcAft>
                <a:spcPts val="0"/>
              </a:spcAft>
              <a:buNone/>
            </a:pPr>
            <a:r>
              <a:rPr b="1" lang="en" sz="1400">
                <a:solidFill>
                  <a:srgbClr val="3F3F3F"/>
                </a:solidFill>
                <a:latin typeface="Calibri"/>
                <a:ea typeface="Calibri"/>
                <a:cs typeface="Calibri"/>
                <a:sym typeface="Calibri"/>
              </a:rPr>
              <a:t>Currently scheduled courses &amp; registration: </a:t>
            </a:r>
            <a:r>
              <a:rPr lang="en" sz="1200" u="sng">
                <a:solidFill>
                  <a:srgbClr val="595959"/>
                </a:solidFill>
                <a:latin typeface="Calibri"/>
                <a:ea typeface="Calibri"/>
                <a:cs typeface="Calibri"/>
                <a:sym typeface="Calibri"/>
                <a:hlinkClick r:id="rId3"/>
              </a:rPr>
              <a:t>https://uwresearch.gosignmeup.com/public/course/browse</a:t>
            </a:r>
            <a:r>
              <a:rPr lang="en" sz="1200">
                <a:solidFill>
                  <a:srgbClr val="595959"/>
                </a:solidFill>
                <a:latin typeface="Calibri"/>
                <a:ea typeface="Calibri"/>
                <a:cs typeface="Calibri"/>
                <a:sym typeface="Calibri"/>
              </a:rPr>
              <a:t> </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grpSp>
        <p:nvGrpSpPr>
          <p:cNvPr id="874" name="Google Shape;874;p143"/>
          <p:cNvGrpSpPr/>
          <p:nvPr/>
        </p:nvGrpSpPr>
        <p:grpSpPr>
          <a:xfrm>
            <a:off x="1386952" y="3339643"/>
            <a:ext cx="6454140" cy="307800"/>
            <a:chOff x="0" y="1401986"/>
            <a:chExt cx="5334000" cy="307800"/>
          </a:xfrm>
        </p:grpSpPr>
        <p:sp>
          <p:nvSpPr>
            <p:cNvPr id="875" name="Google Shape;875;p143"/>
            <p:cNvSpPr txBox="1"/>
            <p:nvPr/>
          </p:nvSpPr>
          <p:spPr>
            <a:xfrm>
              <a:off x="0" y="1401986"/>
              <a:ext cx="609600" cy="307800"/>
            </a:xfrm>
            <a:prstGeom prst="rect">
              <a:avLst/>
            </a:prstGeom>
            <a:noFill/>
            <a:ln>
              <a:noFill/>
            </a:ln>
          </p:spPr>
          <p:txBody>
            <a:bodyPr anchorCtr="0" anchor="t" bIns="45700" lIns="0" spcFirstLastPara="1" rIns="0" wrap="square" tIns="45700">
              <a:noAutofit/>
            </a:bodyPr>
            <a:lstStyle/>
            <a:p>
              <a:pPr indent="0" lvl="0" marL="0" marR="0" rtl="0" algn="r">
                <a:spcBef>
                  <a:spcPts val="0"/>
                </a:spcBef>
                <a:spcAft>
                  <a:spcPts val="0"/>
                </a:spcAft>
                <a:buNone/>
              </a:pPr>
              <a:r>
                <a:t/>
              </a:r>
              <a:endParaRPr b="1" sz="1400">
                <a:solidFill>
                  <a:srgbClr val="595959"/>
                </a:solidFill>
                <a:latin typeface="Calibri"/>
                <a:ea typeface="Calibri"/>
                <a:cs typeface="Calibri"/>
                <a:sym typeface="Calibri"/>
              </a:endParaRPr>
            </a:p>
          </p:txBody>
        </p:sp>
        <p:sp>
          <p:nvSpPr>
            <p:cNvPr id="876" name="Google Shape;876;p143"/>
            <p:cNvSpPr txBox="1"/>
            <p:nvPr/>
          </p:nvSpPr>
          <p:spPr>
            <a:xfrm>
              <a:off x="838200" y="1401986"/>
              <a:ext cx="4495800" cy="307800"/>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None/>
              </a:pPr>
              <a:r>
                <a:t/>
              </a:r>
              <a:endParaRPr sz="1400">
                <a:solidFill>
                  <a:srgbClr val="5F497A"/>
                </a:solidFill>
                <a:latin typeface="Calibri"/>
                <a:ea typeface="Calibri"/>
                <a:cs typeface="Calibri"/>
                <a:sym typeface="Calibri"/>
              </a:endParaRPr>
            </a:p>
          </p:txBody>
        </p:sp>
      </p:grpSp>
      <p:graphicFrame>
        <p:nvGraphicFramePr>
          <p:cNvPr id="877" name="Google Shape;877;p143"/>
          <p:cNvGraphicFramePr/>
          <p:nvPr/>
        </p:nvGraphicFramePr>
        <p:xfrm>
          <a:off x="228600" y="1251009"/>
          <a:ext cx="3000000" cy="3000000"/>
        </p:xfrm>
        <a:graphic>
          <a:graphicData uri="http://schemas.openxmlformats.org/drawingml/2006/table">
            <a:tbl>
              <a:tblPr>
                <a:noFill/>
                <a:tableStyleId>{0F79A6CB-8CF7-4468-83D9-DD4C99C258E5}</a:tableStyleId>
              </a:tblPr>
              <a:tblGrid>
                <a:gridCol w="1017375"/>
                <a:gridCol w="1349075"/>
                <a:gridCol w="6320350"/>
              </a:tblGrid>
              <a:tr h="340400">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Jan 14</a:t>
                      </a:r>
                      <a:endParaRPr b="1" sz="1800" u="none" cap="none" strike="noStrike">
                        <a:solidFill>
                          <a:srgbClr val="494429"/>
                        </a:solidFill>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1011</a:t>
                      </a:r>
                      <a:endParaRPr b="1" sz="1800" u="none" cap="none" strike="noStrike">
                        <a:solidFill>
                          <a:srgbClr val="494429"/>
                        </a:solidFill>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SAGE: Creating and Submitting eGC1s</a:t>
                      </a:r>
                      <a:r>
                        <a:rPr lang="en" sz="1800"/>
                        <a:t> </a:t>
                      </a:r>
                      <a:r>
                        <a:rPr lang="en" sz="1800" u="none" cap="none" strike="noStrike"/>
                        <a:t>(FULL)</a:t>
                      </a:r>
                      <a:endParaRPr b="1" sz="1800" u="none" cap="none" strike="noStrike">
                        <a:solidFill>
                          <a:srgbClr val="494429"/>
                        </a:solidFill>
                      </a:endParaRPr>
                    </a:p>
                  </a:txBody>
                  <a:tcPr marT="45725" marB="45725" marR="91450" marL="91450">
                    <a:solidFill>
                      <a:schemeClr val="lt2"/>
                    </a:solidFill>
                  </a:tcPr>
                </a:tc>
              </a:tr>
              <a:tr h="340400">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Jan 16</a:t>
                      </a:r>
                      <a:endParaRPr b="1" sz="1800" u="none" cap="none" strike="noStrike">
                        <a:solidFill>
                          <a:srgbClr val="494429"/>
                        </a:solidFill>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1001</a:t>
                      </a:r>
                      <a:endParaRPr b="1" sz="1800" u="none" cap="none" strike="noStrike">
                        <a:solidFill>
                          <a:srgbClr val="494429"/>
                        </a:solidFill>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Blueprint of a Proposal</a:t>
                      </a:r>
                      <a:endParaRPr b="1" sz="1800" u="none" cap="none" strike="noStrike">
                        <a:solidFill>
                          <a:srgbClr val="494429"/>
                        </a:solidFill>
                      </a:endParaRPr>
                    </a:p>
                  </a:txBody>
                  <a:tcPr marT="45725" marB="45725" marR="91450" marL="91450">
                    <a:solidFill>
                      <a:schemeClr val="lt2"/>
                    </a:solidFill>
                  </a:tcPr>
                </a:tc>
              </a:tr>
              <a:tr h="340400">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Jan 22</a:t>
                      </a:r>
                      <a:endParaRPr b="1" sz="1800" u="none" cap="none" strike="noStrike">
                        <a:solidFill>
                          <a:srgbClr val="494429"/>
                        </a:solidFill>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1030</a:t>
                      </a:r>
                      <a:endParaRPr b="1" sz="1800" u="none" cap="none" strike="noStrike">
                        <a:solidFill>
                          <a:srgbClr val="494429"/>
                        </a:solidFill>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Understanding Your New Award</a:t>
                      </a:r>
                      <a:endParaRPr b="1" sz="1800" u="none" cap="none" strike="noStrike">
                        <a:solidFill>
                          <a:srgbClr val="494429"/>
                        </a:solidFill>
                      </a:endParaRPr>
                    </a:p>
                  </a:txBody>
                  <a:tcPr marT="45725" marB="45725" marR="91450" marL="91450">
                    <a:solidFill>
                      <a:schemeClr val="lt2"/>
                    </a:solidFill>
                  </a:tcPr>
                </a:tc>
              </a:tr>
              <a:tr h="340400">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Jan 23</a:t>
                      </a:r>
                      <a:endParaRPr b="1" sz="1800" u="none" cap="none" strike="noStrike">
                        <a:solidFill>
                          <a:srgbClr val="494429"/>
                        </a:solidFill>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1014</a:t>
                      </a:r>
                      <a:endParaRPr b="1" sz="1800" u="none" cap="none" strike="noStrike">
                        <a:solidFill>
                          <a:srgbClr val="494429"/>
                        </a:solidFill>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SAGE: Budget (FULL)</a:t>
                      </a:r>
                      <a:endParaRPr b="1" sz="1800" u="none" cap="none" strike="noStrike">
                        <a:solidFill>
                          <a:srgbClr val="494429"/>
                        </a:solidFill>
                        <a:latin typeface="Calibri"/>
                        <a:ea typeface="Calibri"/>
                        <a:cs typeface="Calibri"/>
                        <a:sym typeface="Calibri"/>
                      </a:endParaRPr>
                    </a:p>
                  </a:txBody>
                  <a:tcPr marT="45725" marB="45725" marR="91450" marL="91450">
                    <a:solidFill>
                      <a:schemeClr val="lt2"/>
                    </a:solidFill>
                  </a:tcPr>
                </a:tc>
              </a:tr>
              <a:tr h="340400">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Jan 28</a:t>
                      </a:r>
                      <a:endParaRPr b="1" sz="1800" u="none" cap="none" strike="noStrike">
                        <a:solidFill>
                          <a:srgbClr val="494429"/>
                        </a:solidFill>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1040</a:t>
                      </a:r>
                      <a:endParaRPr b="1" sz="1800" u="none" cap="none" strike="noStrike">
                        <a:solidFill>
                          <a:srgbClr val="494429"/>
                        </a:solidFill>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Award Administration:</a:t>
                      </a:r>
                      <a:r>
                        <a:rPr lang="en" sz="1800"/>
                        <a:t> </a:t>
                      </a:r>
                      <a:r>
                        <a:rPr lang="en" sz="1800" u="none" cap="none" strike="noStrike"/>
                        <a:t>Fiscal Compliance</a:t>
                      </a:r>
                      <a:endParaRPr b="1" sz="1800" u="none" cap="none" strike="noStrike">
                        <a:solidFill>
                          <a:srgbClr val="494429"/>
                        </a:solidFill>
                      </a:endParaRPr>
                    </a:p>
                  </a:txBody>
                  <a:tcPr marT="45725" marB="45725" marR="91450" marL="91450">
                    <a:solidFill>
                      <a:schemeClr val="lt2"/>
                    </a:solidFill>
                  </a:tcPr>
                </a:tc>
              </a:tr>
              <a:tr h="381000">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Jan 30</a:t>
                      </a:r>
                      <a:endParaRPr b="1" sz="1800" u="none" cap="none" strike="noStrike">
                        <a:solidFill>
                          <a:srgbClr val="494429"/>
                        </a:solidFill>
                        <a:latin typeface="Calibri"/>
                        <a:ea typeface="Calibri"/>
                        <a:cs typeface="Calibri"/>
                        <a:sym typeface="Calibri"/>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1012</a:t>
                      </a:r>
                      <a:endParaRPr b="1" sz="1800" u="none" cap="none" strike="noStrike">
                        <a:solidFill>
                          <a:srgbClr val="494429"/>
                        </a:solidFill>
                        <a:latin typeface="Calibri"/>
                        <a:ea typeface="Calibri"/>
                        <a:cs typeface="Calibri"/>
                        <a:sym typeface="Calibri"/>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SAGE: Creating NIH Proposals in Grant Runner (FULL)</a:t>
                      </a:r>
                      <a:endParaRPr b="1" sz="1800" u="none" cap="none" strike="noStrike">
                        <a:solidFill>
                          <a:srgbClr val="494429"/>
                        </a:solidFill>
                        <a:latin typeface="Calibri"/>
                        <a:ea typeface="Calibri"/>
                        <a:cs typeface="Calibri"/>
                        <a:sym typeface="Calibri"/>
                      </a:endParaRPr>
                    </a:p>
                  </a:txBody>
                  <a:tcPr marT="45725" marB="45725" marR="91450" marL="91450">
                    <a:solidFill>
                      <a:schemeClr val="lt2"/>
                    </a:solidFill>
                  </a:tcPr>
                </a:tc>
              </a:tr>
              <a:tr h="361275">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Feb 4</a:t>
                      </a:r>
                      <a:endParaRPr b="1" sz="1800" u="none" cap="none" strike="noStrike">
                        <a:solidFill>
                          <a:srgbClr val="494429"/>
                        </a:solidFill>
                        <a:latin typeface="Calibri"/>
                        <a:ea typeface="Calibri"/>
                        <a:cs typeface="Calibri"/>
                        <a:sym typeface="Calibri"/>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1041</a:t>
                      </a:r>
                      <a:endParaRPr b="1" sz="1800" u="none" cap="none" strike="noStrike">
                        <a:solidFill>
                          <a:srgbClr val="494429"/>
                        </a:solidFill>
                        <a:latin typeface="Calibri"/>
                        <a:ea typeface="Calibri"/>
                        <a:cs typeface="Calibri"/>
                        <a:sym typeface="Calibri"/>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Set Up and Manage Your Award</a:t>
                      </a:r>
                      <a:endParaRPr b="1" sz="1800" u="none" cap="none" strike="noStrike">
                        <a:solidFill>
                          <a:srgbClr val="494429"/>
                        </a:solidFill>
                        <a:latin typeface="Calibri"/>
                        <a:ea typeface="Calibri"/>
                        <a:cs typeface="Calibri"/>
                        <a:sym typeface="Calibri"/>
                      </a:endParaRPr>
                    </a:p>
                  </a:txBody>
                  <a:tcPr marT="45725" marB="45725" marR="91450" marL="91450">
                    <a:solidFill>
                      <a:schemeClr val="lt2"/>
                    </a:solidFill>
                  </a:tcPr>
                </a:tc>
              </a:tr>
              <a:tr h="410150">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Feb 11</a:t>
                      </a:r>
                      <a:endParaRPr b="1" sz="1800" u="none" cap="none" strike="noStrike">
                        <a:solidFill>
                          <a:srgbClr val="494429"/>
                        </a:solidFill>
                        <a:latin typeface="Calibri"/>
                        <a:ea typeface="Calibri"/>
                        <a:cs typeface="Calibri"/>
                        <a:sym typeface="Calibri"/>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1090</a:t>
                      </a:r>
                      <a:endParaRPr b="1" sz="1800" u="none" cap="none" strike="noStrike">
                        <a:solidFill>
                          <a:srgbClr val="494429"/>
                        </a:solidFill>
                        <a:latin typeface="Calibri"/>
                        <a:ea typeface="Calibri"/>
                        <a:cs typeface="Calibri"/>
                        <a:sym typeface="Calibri"/>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Research Administration Data: Visualizations and Reports</a:t>
                      </a:r>
                      <a:endParaRPr b="1" sz="1800" u="none" cap="none" strike="noStrike">
                        <a:solidFill>
                          <a:srgbClr val="494429"/>
                        </a:solidFill>
                        <a:latin typeface="Calibri"/>
                        <a:ea typeface="Calibri"/>
                        <a:cs typeface="Calibri"/>
                        <a:sym typeface="Calibri"/>
                      </a:endParaRPr>
                    </a:p>
                  </a:txBody>
                  <a:tcPr marT="45725" marB="45725" marR="91450" marL="91450">
                    <a:solidFill>
                      <a:schemeClr val="lt2"/>
                    </a:solidFill>
                  </a:tcPr>
                </a:tc>
              </a:tr>
              <a:tr h="361275">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Feb 12</a:t>
                      </a:r>
                      <a:endParaRPr b="1" sz="1800" u="none" cap="none" strike="noStrike">
                        <a:solidFill>
                          <a:srgbClr val="494429"/>
                        </a:solidFill>
                        <a:latin typeface="Calibri"/>
                        <a:ea typeface="Calibri"/>
                        <a:cs typeface="Calibri"/>
                        <a:sym typeface="Calibri"/>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1042</a:t>
                      </a:r>
                      <a:endParaRPr b="1" sz="1800" u="none" cap="none" strike="noStrike">
                        <a:solidFill>
                          <a:srgbClr val="494429"/>
                        </a:solidFill>
                        <a:latin typeface="Calibri"/>
                        <a:ea typeface="Calibri"/>
                        <a:cs typeface="Calibri"/>
                        <a:sym typeface="Calibri"/>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Preparing for Audit </a:t>
                      </a:r>
                      <a:endParaRPr b="1" sz="1800" u="none" cap="none" strike="noStrike">
                        <a:solidFill>
                          <a:srgbClr val="494429"/>
                        </a:solidFill>
                        <a:latin typeface="Calibri"/>
                        <a:ea typeface="Calibri"/>
                        <a:cs typeface="Calibri"/>
                        <a:sym typeface="Calibri"/>
                      </a:endParaRPr>
                    </a:p>
                  </a:txBody>
                  <a:tcPr marT="45725" marB="45725" marR="91450" marL="91450">
                    <a:solidFill>
                      <a:schemeClr val="lt2"/>
                    </a:solidFill>
                  </a:tcPr>
                </a:tc>
              </a:tr>
              <a:tr h="340400">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Feb 20</a:t>
                      </a:r>
                      <a:endParaRPr b="1" i="0" sz="1800" u="none" cap="none" strike="noStrike">
                        <a:solidFill>
                          <a:srgbClr val="494429"/>
                        </a:solidFill>
                        <a:latin typeface="Calibri"/>
                        <a:ea typeface="Calibri"/>
                        <a:cs typeface="Calibri"/>
                        <a:sym typeface="Calibri"/>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1080</a:t>
                      </a:r>
                      <a:endParaRPr b="1" i="0" sz="1800" u="none" cap="none" strike="noStrike">
                        <a:solidFill>
                          <a:srgbClr val="494429"/>
                        </a:solidFill>
                        <a:latin typeface="Calibri"/>
                        <a:ea typeface="Calibri"/>
                        <a:cs typeface="Calibri"/>
                        <a:sym typeface="Calibri"/>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Processes at Award Closeout</a:t>
                      </a:r>
                      <a:endParaRPr b="1" sz="1800" u="none" cap="none" strike="noStrike">
                        <a:solidFill>
                          <a:srgbClr val="494429"/>
                        </a:solidFill>
                        <a:latin typeface="Calibri"/>
                        <a:ea typeface="Calibri"/>
                        <a:cs typeface="Calibri"/>
                        <a:sym typeface="Calibri"/>
                      </a:endParaRPr>
                    </a:p>
                  </a:txBody>
                  <a:tcPr marT="45725" marB="45725" marR="91450" marL="91450">
                    <a:solidFill>
                      <a:schemeClr val="lt2"/>
                    </a:solidFill>
                  </a:tcPr>
                </a:tc>
              </a:tr>
              <a:tr h="351500">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Feb 25</a:t>
                      </a:r>
                      <a:endParaRPr b="1" i="0" sz="1800" u="none" cap="none" strike="noStrike">
                        <a:solidFill>
                          <a:srgbClr val="494429"/>
                        </a:solidFill>
                        <a:latin typeface="Calibri"/>
                        <a:ea typeface="Calibri"/>
                        <a:cs typeface="Calibri"/>
                        <a:sym typeface="Calibri"/>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2090</a:t>
                      </a:r>
                      <a:endParaRPr b="1" i="0" sz="1800" u="none" cap="none" strike="noStrike">
                        <a:solidFill>
                          <a:srgbClr val="494429"/>
                        </a:solidFill>
                        <a:latin typeface="Calibri"/>
                        <a:ea typeface="Calibri"/>
                        <a:cs typeface="Calibri"/>
                        <a:sym typeface="Calibri"/>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n" sz="1800" u="none" cap="none" strike="noStrike"/>
                        <a:t>Research Administration Data Cube</a:t>
                      </a:r>
                      <a:endParaRPr b="1" sz="1800" u="none" cap="none" strike="noStrike">
                        <a:solidFill>
                          <a:srgbClr val="494429"/>
                        </a:solidFill>
                        <a:latin typeface="Calibri"/>
                        <a:ea typeface="Calibri"/>
                        <a:cs typeface="Calibri"/>
                        <a:sym typeface="Calibri"/>
                      </a:endParaRPr>
                    </a:p>
                  </a:txBody>
                  <a:tcPr marT="45725" marB="45725" marR="91450" marL="91450">
                    <a:solidFill>
                      <a:schemeClr val="lt2"/>
                    </a:solidFill>
                  </a:tcPr>
                </a:tc>
              </a:tr>
            </a:tbl>
          </a:graphicData>
        </a:graphic>
      </p:graphicFrame>
      <p:pic>
        <p:nvPicPr>
          <p:cNvPr descr="C:\Users\hient2\Desktop\Untitled-1.png" id="878" name="Google Shape;878;p143"/>
          <p:cNvPicPr preferRelativeResize="0"/>
          <p:nvPr/>
        </p:nvPicPr>
        <p:blipFill rotWithShape="1">
          <a:blip r:embed="rId4">
            <a:alphaModFix/>
          </a:blip>
          <a:srcRect b="0" l="0" r="0" t="0"/>
          <a:stretch/>
        </p:blipFill>
        <p:spPr>
          <a:xfrm>
            <a:off x="6553200" y="152400"/>
            <a:ext cx="2768928" cy="1006186"/>
          </a:xfrm>
          <a:prstGeom prst="rect">
            <a:avLst/>
          </a:prstGeom>
          <a:noFill/>
          <a:ln>
            <a:noFill/>
          </a:ln>
        </p:spPr>
      </p:pic>
      <p:pic>
        <p:nvPicPr>
          <p:cNvPr id="879" name="Google Shape;879;p143"/>
          <p:cNvPicPr preferRelativeResize="0"/>
          <p:nvPr/>
        </p:nvPicPr>
        <p:blipFill rotWithShape="1">
          <a:blip r:embed="rId5">
            <a:alphaModFix/>
          </a:blip>
          <a:srcRect b="44053" l="-510" r="510" t="27351"/>
          <a:stretch/>
        </p:blipFill>
        <p:spPr>
          <a:xfrm>
            <a:off x="-48987" y="5567066"/>
            <a:ext cx="9190751" cy="1290933"/>
          </a:xfrm>
          <a:prstGeom prst="rect">
            <a:avLst/>
          </a:prstGeom>
          <a:noFill/>
          <a:ln>
            <a:noFill/>
          </a:ln>
        </p:spPr>
      </p:pic>
      <p:pic>
        <p:nvPicPr>
          <p:cNvPr id="880" name="Google Shape;880;p143"/>
          <p:cNvPicPr preferRelativeResize="0"/>
          <p:nvPr/>
        </p:nvPicPr>
        <p:blipFill rotWithShape="1">
          <a:blip r:embed="rId6">
            <a:alphaModFix/>
          </a:blip>
          <a:srcRect b="0" l="0" r="0" t="0"/>
          <a:stretch/>
        </p:blipFill>
        <p:spPr>
          <a:xfrm>
            <a:off x="-28205" y="5943600"/>
            <a:ext cx="1358020" cy="914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1" name="Shape 541"/>
        <p:cNvGrpSpPr/>
        <p:nvPr/>
      </p:nvGrpSpPr>
      <p:grpSpPr>
        <a:xfrm>
          <a:off x="0" y="0"/>
          <a:ext cx="0" cy="0"/>
          <a:chOff x="0" y="0"/>
          <a:chExt cx="0" cy="0"/>
        </a:xfrm>
      </p:grpSpPr>
      <p:sp>
        <p:nvSpPr>
          <p:cNvPr id="542" name="Google Shape;542;p99"/>
          <p:cNvSpPr txBox="1"/>
          <p:nvPr>
            <p:ph idx="1" type="body"/>
          </p:nvPr>
        </p:nvSpPr>
        <p:spPr>
          <a:xfrm>
            <a:off x="420130" y="1736725"/>
            <a:ext cx="8316000" cy="401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rPr b="0" lang="en"/>
              <a:t>EH&amp;S operations mostly remote and also on-site to support University critical operations including research, healthcare, worker health and safety, COVID-19 public health response.</a:t>
            </a:r>
            <a:endParaRPr/>
          </a:p>
          <a:p>
            <a:pPr indent="0" lvl="1" marL="457200" rtl="0" algn="l">
              <a:lnSpc>
                <a:spcPct val="100000"/>
              </a:lnSpc>
              <a:spcBef>
                <a:spcPts val="480"/>
              </a:spcBef>
              <a:spcAft>
                <a:spcPts val="0"/>
              </a:spcAft>
              <a:buClr>
                <a:schemeClr val="dk1"/>
              </a:buClr>
              <a:buSzPts val="2400"/>
              <a:buNone/>
            </a:pPr>
            <a:r>
              <a:rPr b="0" lang="en" sz="2400"/>
              <a:t>Examples of on-site activities:</a:t>
            </a:r>
            <a:endParaRPr/>
          </a:p>
          <a:p>
            <a:pPr indent="-285750" lvl="1" marL="742950" rtl="0" algn="l">
              <a:lnSpc>
                <a:spcPct val="100000"/>
              </a:lnSpc>
              <a:spcBef>
                <a:spcPts val="400"/>
              </a:spcBef>
              <a:spcAft>
                <a:spcPts val="0"/>
              </a:spcAft>
              <a:buClr>
                <a:schemeClr val="dk1"/>
              </a:buClr>
              <a:buSzPts val="2000"/>
              <a:buChar char="–"/>
            </a:pPr>
            <a:r>
              <a:rPr b="0" lang="en"/>
              <a:t>Biological use reviews, approvals, and biosafety cabinet certifications</a:t>
            </a:r>
            <a:endParaRPr/>
          </a:p>
          <a:p>
            <a:pPr indent="-285750" lvl="1" marL="742950" rtl="0" algn="l">
              <a:lnSpc>
                <a:spcPct val="100000"/>
              </a:lnSpc>
              <a:spcBef>
                <a:spcPts val="400"/>
              </a:spcBef>
              <a:spcAft>
                <a:spcPts val="0"/>
              </a:spcAft>
              <a:buClr>
                <a:schemeClr val="dk1"/>
              </a:buClr>
              <a:buSzPts val="2000"/>
              <a:buChar char="–"/>
            </a:pPr>
            <a:r>
              <a:rPr b="0" lang="en"/>
              <a:t>Chemical waste collection</a:t>
            </a:r>
            <a:endParaRPr/>
          </a:p>
          <a:p>
            <a:pPr indent="-285750" lvl="1" marL="742950" rtl="0" algn="l">
              <a:lnSpc>
                <a:spcPct val="100000"/>
              </a:lnSpc>
              <a:spcBef>
                <a:spcPts val="400"/>
              </a:spcBef>
              <a:spcAft>
                <a:spcPts val="0"/>
              </a:spcAft>
              <a:buClr>
                <a:schemeClr val="dk1"/>
              </a:buClr>
              <a:buSzPts val="2000"/>
              <a:buChar char="–"/>
            </a:pPr>
            <a:r>
              <a:rPr b="0" lang="en"/>
              <a:t>Employee health center medical exams for COVID-19 research and animal care personnel </a:t>
            </a:r>
            <a:endParaRPr/>
          </a:p>
          <a:p>
            <a:pPr indent="-285750" lvl="1" marL="742950" rtl="0" algn="l">
              <a:lnSpc>
                <a:spcPct val="100000"/>
              </a:lnSpc>
              <a:spcBef>
                <a:spcPts val="400"/>
              </a:spcBef>
              <a:spcAft>
                <a:spcPts val="0"/>
              </a:spcAft>
              <a:buClr>
                <a:schemeClr val="dk1"/>
              </a:buClr>
              <a:buSzPts val="2000"/>
              <a:buChar char="–"/>
            </a:pPr>
            <a:r>
              <a:rPr b="0" lang="en"/>
              <a:t>Respirator fit testing</a:t>
            </a:r>
            <a:endParaRPr/>
          </a:p>
          <a:p>
            <a:pPr indent="-158750" lvl="1" marL="742950" rtl="0" algn="l">
              <a:lnSpc>
                <a:spcPct val="100000"/>
              </a:lnSpc>
              <a:spcBef>
                <a:spcPts val="400"/>
              </a:spcBef>
              <a:spcAft>
                <a:spcPts val="0"/>
              </a:spcAft>
              <a:buClr>
                <a:schemeClr val="dk1"/>
              </a:buClr>
              <a:buSzPts val="2000"/>
              <a:buNone/>
            </a:pPr>
            <a:r>
              <a:t/>
            </a:r>
            <a:endParaRPr b="0"/>
          </a:p>
          <a:p>
            <a:pPr indent="-158750" lvl="1" marL="742950" rtl="0" algn="l">
              <a:lnSpc>
                <a:spcPct val="100000"/>
              </a:lnSpc>
              <a:spcBef>
                <a:spcPts val="400"/>
              </a:spcBef>
              <a:spcAft>
                <a:spcPts val="0"/>
              </a:spcAft>
              <a:buClr>
                <a:schemeClr val="dk1"/>
              </a:buClr>
              <a:buSzPts val="2000"/>
              <a:buNone/>
            </a:pPr>
            <a:r>
              <a:t/>
            </a:r>
            <a:endParaRPr b="0"/>
          </a:p>
        </p:txBody>
      </p:sp>
      <p:sp>
        <p:nvSpPr>
          <p:cNvPr id="543" name="Google Shape;543;p99"/>
          <p:cNvSpPr txBox="1"/>
          <p:nvPr>
            <p:ph idx="2" type="body"/>
          </p:nvPr>
        </p:nvSpPr>
        <p:spPr>
          <a:xfrm>
            <a:off x="247134" y="-49427"/>
            <a:ext cx="79377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000"/>
              <a:buNone/>
            </a:pPr>
            <a:r>
              <a:rPr lang="en">
                <a:latin typeface="Encode Sans"/>
                <a:ea typeface="Encode Sans"/>
                <a:cs typeface="Encode Sans"/>
                <a:sym typeface="Encode Sans"/>
              </a:rPr>
              <a:t>EH&amp;S OPERATIONS</a:t>
            </a:r>
            <a:endParaRPr>
              <a:latin typeface="Encode Sans"/>
              <a:ea typeface="Encode Sans"/>
              <a:cs typeface="Encode Sans"/>
              <a:sym typeface="Encode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7" name="Shape 547"/>
        <p:cNvGrpSpPr/>
        <p:nvPr/>
      </p:nvGrpSpPr>
      <p:grpSpPr>
        <a:xfrm>
          <a:off x="0" y="0"/>
          <a:ext cx="0" cy="0"/>
          <a:chOff x="0" y="0"/>
          <a:chExt cx="0" cy="0"/>
        </a:xfrm>
      </p:grpSpPr>
      <p:sp>
        <p:nvSpPr>
          <p:cNvPr id="548" name="Google Shape;548;p100"/>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000"/>
              <a:buNone/>
            </a:pPr>
            <a:r>
              <a:rPr lang="en">
                <a:latin typeface="Encode Sans"/>
                <a:ea typeface="Encode Sans"/>
                <a:cs typeface="Encode Sans"/>
                <a:sym typeface="Encode Sans"/>
              </a:rPr>
              <a:t>KEY POINTS FOR RESEARCH LABS FOR COVID-19 PREVENTION AND SAFETY</a:t>
            </a:r>
            <a:endParaRPr>
              <a:latin typeface="Encode Sans"/>
              <a:ea typeface="Encode Sans"/>
              <a:cs typeface="Encode Sans"/>
              <a:sym typeface="Encode Sans"/>
            </a:endParaRPr>
          </a:p>
        </p:txBody>
      </p:sp>
      <p:sp>
        <p:nvSpPr>
          <p:cNvPr id="549" name="Google Shape;549;p100"/>
          <p:cNvSpPr txBox="1"/>
          <p:nvPr>
            <p:ph idx="2" type="body"/>
          </p:nvPr>
        </p:nvSpPr>
        <p:spPr>
          <a:xfrm>
            <a:off x="187638" y="1647149"/>
            <a:ext cx="8559000" cy="4405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0" lang="en"/>
              <a:t>Maintain as few people in the lab as possible to conduct work safely.</a:t>
            </a:r>
            <a:endParaRPr/>
          </a:p>
          <a:p>
            <a:pPr indent="-342900" lvl="0" marL="342900" marR="0" rtl="0" algn="l">
              <a:lnSpc>
                <a:spcPct val="100000"/>
              </a:lnSpc>
              <a:spcBef>
                <a:spcPts val="480"/>
              </a:spcBef>
              <a:spcAft>
                <a:spcPts val="0"/>
              </a:spcAft>
              <a:buClr>
                <a:schemeClr val="dk1"/>
              </a:buClr>
              <a:buSzPts val="2400"/>
              <a:buFont typeface="Arial"/>
              <a:buChar char="•"/>
            </a:pPr>
            <a:r>
              <a:rPr b="0" lang="en"/>
              <a:t>Maintain social and physical distance (at least 6 feet). </a:t>
            </a:r>
            <a:endParaRPr/>
          </a:p>
          <a:p>
            <a:pPr indent="-342900" lvl="0" marL="342900" marR="0" rtl="0" algn="l">
              <a:lnSpc>
                <a:spcPct val="100000"/>
              </a:lnSpc>
              <a:spcBef>
                <a:spcPts val="480"/>
              </a:spcBef>
              <a:spcAft>
                <a:spcPts val="0"/>
              </a:spcAft>
              <a:buClr>
                <a:schemeClr val="dk1"/>
              </a:buClr>
              <a:buSzPts val="2400"/>
              <a:buFont typeface="Arial"/>
              <a:buChar char="•"/>
            </a:pPr>
            <a:r>
              <a:rPr b="0" lang="en"/>
              <a:t>Conduct enhanced cleaning and disinfection of high touch surfaces daily.</a:t>
            </a:r>
            <a:endParaRPr/>
          </a:p>
          <a:p>
            <a:pPr indent="-342900" lvl="0" marL="342900" marR="0" rtl="0" algn="l">
              <a:lnSpc>
                <a:spcPct val="100000"/>
              </a:lnSpc>
              <a:spcBef>
                <a:spcPts val="480"/>
              </a:spcBef>
              <a:spcAft>
                <a:spcPts val="0"/>
              </a:spcAft>
              <a:buClr>
                <a:schemeClr val="dk1"/>
              </a:buClr>
              <a:buSzPts val="2400"/>
              <a:buFont typeface="Arial"/>
              <a:buChar char="•"/>
            </a:pPr>
            <a:r>
              <a:rPr b="0" lang="en"/>
              <a:t>Follow good hygiene measures (not touching faces, wash hands frequently)</a:t>
            </a:r>
            <a:endParaRPr/>
          </a:p>
          <a:p>
            <a:pPr indent="-342900" lvl="0" marL="342900" marR="0" rtl="0" algn="l">
              <a:lnSpc>
                <a:spcPct val="100000"/>
              </a:lnSpc>
              <a:spcBef>
                <a:spcPts val="480"/>
              </a:spcBef>
              <a:spcAft>
                <a:spcPts val="0"/>
              </a:spcAft>
              <a:buClr>
                <a:schemeClr val="dk1"/>
              </a:buClr>
              <a:buSzPts val="2400"/>
              <a:buFont typeface="Arial"/>
              <a:buChar char="•"/>
            </a:pPr>
            <a:r>
              <a:rPr b="0" lang="en"/>
              <a:t>Ensure personnel stay home if they are sick, have symptoms of illness, or have had contact with someone who has COVID-19.</a:t>
            </a:r>
            <a:endParaRPr/>
          </a:p>
          <a:p>
            <a:pPr indent="0" lvl="0" marL="0" rtl="0" algn="l">
              <a:lnSpc>
                <a:spcPct val="100000"/>
              </a:lnSpc>
              <a:spcBef>
                <a:spcPts val="480"/>
              </a:spcBef>
              <a:spcAft>
                <a:spcPts val="0"/>
              </a:spcAft>
              <a:buClr>
                <a:schemeClr val="dk1"/>
              </a:buClr>
              <a:buSzPts val="2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4" name="Shape 554"/>
        <p:cNvGrpSpPr/>
        <p:nvPr/>
      </p:nvGrpSpPr>
      <p:grpSpPr>
        <a:xfrm>
          <a:off x="0" y="0"/>
          <a:ext cx="0" cy="0"/>
          <a:chOff x="0" y="0"/>
          <a:chExt cx="0" cy="0"/>
        </a:xfrm>
      </p:grpSpPr>
      <p:pic>
        <p:nvPicPr>
          <p:cNvPr id="555" name="Google Shape;555;p101"/>
          <p:cNvPicPr preferRelativeResize="0"/>
          <p:nvPr/>
        </p:nvPicPr>
        <p:blipFill rotWithShape="1">
          <a:blip r:embed="rId3">
            <a:alphaModFix/>
          </a:blip>
          <a:srcRect b="0" l="0" r="0" t="0"/>
          <a:stretch/>
        </p:blipFill>
        <p:spPr>
          <a:xfrm>
            <a:off x="6680881" y="1732577"/>
            <a:ext cx="2386849" cy="3689814"/>
          </a:xfrm>
          <a:prstGeom prst="rect">
            <a:avLst/>
          </a:prstGeom>
          <a:noFill/>
          <a:ln>
            <a:noFill/>
          </a:ln>
        </p:spPr>
      </p:pic>
      <p:sp>
        <p:nvSpPr>
          <p:cNvPr id="556" name="Google Shape;556;p101"/>
          <p:cNvSpPr txBox="1"/>
          <p:nvPr>
            <p:ph idx="1" type="body"/>
          </p:nvPr>
        </p:nvSpPr>
        <p:spPr>
          <a:xfrm>
            <a:off x="69819" y="1265784"/>
            <a:ext cx="6152700" cy="432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
              <a:t>Stay home </a:t>
            </a:r>
            <a:r>
              <a:rPr b="0" lang="en"/>
              <a:t>if you are sick, even if symptoms are mild.</a:t>
            </a:r>
            <a:endParaRPr/>
          </a:p>
          <a:p>
            <a:pPr indent="-342900" lvl="0" marL="342900" marR="0" rtl="0" algn="l">
              <a:lnSpc>
                <a:spcPct val="100000"/>
              </a:lnSpc>
              <a:spcBef>
                <a:spcPts val="480"/>
              </a:spcBef>
              <a:spcAft>
                <a:spcPts val="0"/>
              </a:spcAft>
              <a:buClr>
                <a:schemeClr val="dk1"/>
              </a:buClr>
              <a:buSzPts val="2400"/>
              <a:buFont typeface="Arial"/>
              <a:buChar char="•"/>
            </a:pPr>
            <a:r>
              <a:rPr b="0" lang="en"/>
              <a:t>If you have </a:t>
            </a:r>
            <a:r>
              <a:rPr lang="en"/>
              <a:t>symptoms related to COVID-19 </a:t>
            </a:r>
            <a:r>
              <a:rPr b="0" lang="en"/>
              <a:t>infection contact your health provider:</a:t>
            </a:r>
            <a:endParaRPr/>
          </a:p>
          <a:p>
            <a:pPr indent="-228600" lvl="2" marL="1143000" rtl="0" algn="l">
              <a:lnSpc>
                <a:spcPct val="100000"/>
              </a:lnSpc>
              <a:spcBef>
                <a:spcPts val="400"/>
              </a:spcBef>
              <a:spcAft>
                <a:spcPts val="0"/>
              </a:spcAft>
              <a:buClr>
                <a:schemeClr val="dk1"/>
              </a:buClr>
              <a:buSzPts val="2000"/>
              <a:buChar char="•"/>
            </a:pPr>
            <a:r>
              <a:rPr b="0" lang="en" sz="2000"/>
              <a:t>Fever</a:t>
            </a:r>
            <a:endParaRPr/>
          </a:p>
          <a:p>
            <a:pPr indent="-228600" lvl="2" marL="1143000" rtl="0" algn="l">
              <a:lnSpc>
                <a:spcPct val="100000"/>
              </a:lnSpc>
              <a:spcBef>
                <a:spcPts val="400"/>
              </a:spcBef>
              <a:spcAft>
                <a:spcPts val="0"/>
              </a:spcAft>
              <a:buClr>
                <a:schemeClr val="dk1"/>
              </a:buClr>
              <a:buSzPts val="2000"/>
              <a:buChar char="•"/>
            </a:pPr>
            <a:r>
              <a:rPr b="0" lang="en" sz="2000"/>
              <a:t>Cough</a:t>
            </a:r>
            <a:endParaRPr/>
          </a:p>
          <a:p>
            <a:pPr indent="-228600" lvl="2" marL="1143000" rtl="0" algn="l">
              <a:lnSpc>
                <a:spcPct val="100000"/>
              </a:lnSpc>
              <a:spcBef>
                <a:spcPts val="400"/>
              </a:spcBef>
              <a:spcAft>
                <a:spcPts val="0"/>
              </a:spcAft>
              <a:buClr>
                <a:schemeClr val="dk1"/>
              </a:buClr>
              <a:buSzPts val="2000"/>
              <a:buChar char="•"/>
            </a:pPr>
            <a:r>
              <a:rPr b="0" lang="en" sz="2000"/>
              <a:t>Shortness of breath</a:t>
            </a:r>
            <a:endParaRPr/>
          </a:p>
          <a:p>
            <a:pPr indent="-228600" lvl="2" marL="1143000" rtl="0" algn="l">
              <a:lnSpc>
                <a:spcPct val="100000"/>
              </a:lnSpc>
              <a:spcBef>
                <a:spcPts val="400"/>
              </a:spcBef>
              <a:spcAft>
                <a:spcPts val="0"/>
              </a:spcAft>
              <a:buClr>
                <a:schemeClr val="dk1"/>
              </a:buClr>
              <a:buSzPts val="2000"/>
              <a:buChar char="•"/>
            </a:pPr>
            <a:r>
              <a:rPr b="0" lang="en" sz="2000"/>
              <a:t>Difficulty breathing</a:t>
            </a:r>
            <a:endParaRPr/>
          </a:p>
          <a:p>
            <a:pPr indent="-228600" lvl="2" marL="1143000" rtl="0" algn="l">
              <a:lnSpc>
                <a:spcPct val="100000"/>
              </a:lnSpc>
              <a:spcBef>
                <a:spcPts val="400"/>
              </a:spcBef>
              <a:spcAft>
                <a:spcPts val="0"/>
              </a:spcAft>
              <a:buClr>
                <a:schemeClr val="dk1"/>
              </a:buClr>
              <a:buSzPts val="2000"/>
              <a:buChar char="•"/>
            </a:pPr>
            <a:r>
              <a:rPr b="0" lang="en" sz="2000"/>
              <a:t>Respiratory symptoms</a:t>
            </a:r>
            <a:endParaRPr/>
          </a:p>
          <a:p>
            <a:pPr indent="-342900" lvl="0" marL="342900" marR="0" rtl="0" algn="l">
              <a:lnSpc>
                <a:spcPct val="100000"/>
              </a:lnSpc>
              <a:spcBef>
                <a:spcPts val="480"/>
              </a:spcBef>
              <a:spcAft>
                <a:spcPts val="0"/>
              </a:spcAft>
              <a:buClr>
                <a:schemeClr val="dk1"/>
              </a:buClr>
              <a:buSzPts val="2400"/>
              <a:buFont typeface="Arial"/>
              <a:buChar char="•"/>
            </a:pPr>
            <a:r>
              <a:rPr lang="en"/>
              <a:t>Report suspect and confirmed COVID-19 </a:t>
            </a:r>
            <a:r>
              <a:rPr b="0" lang="en"/>
              <a:t>cases: Employee Health, 206-685-1026 or emphlth@uw.edu.</a:t>
            </a:r>
            <a:endParaRPr/>
          </a:p>
          <a:p>
            <a:pPr indent="0" lvl="0" marL="0" rtl="0" algn="l">
              <a:lnSpc>
                <a:spcPct val="100000"/>
              </a:lnSpc>
              <a:spcBef>
                <a:spcPts val="480"/>
              </a:spcBef>
              <a:spcAft>
                <a:spcPts val="0"/>
              </a:spcAft>
              <a:buClr>
                <a:schemeClr val="dk1"/>
              </a:buClr>
              <a:buSzPts val="2400"/>
              <a:buNone/>
            </a:pPr>
            <a:r>
              <a:t/>
            </a:r>
            <a:endParaRPr b="0"/>
          </a:p>
          <a:p>
            <a:pPr indent="0" lvl="0" marL="0" rtl="0" algn="l">
              <a:lnSpc>
                <a:spcPct val="100000"/>
              </a:lnSpc>
              <a:spcBef>
                <a:spcPts val="480"/>
              </a:spcBef>
              <a:spcAft>
                <a:spcPts val="0"/>
              </a:spcAft>
              <a:buClr>
                <a:schemeClr val="dk1"/>
              </a:buClr>
              <a:buSzPts val="2400"/>
              <a:buNone/>
            </a:pPr>
            <a:r>
              <a:t/>
            </a:r>
            <a:endParaRPr/>
          </a:p>
        </p:txBody>
      </p:sp>
      <p:sp>
        <p:nvSpPr>
          <p:cNvPr id="557" name="Google Shape;557;p101"/>
          <p:cNvSpPr txBox="1"/>
          <p:nvPr>
            <p:ph idx="2" type="body"/>
          </p:nvPr>
        </p:nvSpPr>
        <p:spPr>
          <a:xfrm>
            <a:off x="259501" y="0"/>
            <a:ext cx="88083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000"/>
              <a:buNone/>
            </a:pPr>
            <a:r>
              <a:rPr lang="en">
                <a:latin typeface="Encode Sans"/>
                <a:ea typeface="Encode Sans"/>
                <a:cs typeface="Encode Sans"/>
                <a:sym typeface="Encode Sans"/>
              </a:rPr>
              <a:t>COVID-19 PUBLIC HEALTH GUIDANCE REMINDERS</a:t>
            </a:r>
            <a:endParaRPr>
              <a:latin typeface="Encode Sans"/>
              <a:ea typeface="Encode Sans"/>
              <a:cs typeface="Encode Sans"/>
              <a:sym typeface="Encode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sp>
        <p:nvSpPr>
          <p:cNvPr id="563" name="Google Shape;563;p10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000"/>
              <a:buNone/>
            </a:pPr>
            <a:r>
              <a:rPr lang="en">
                <a:latin typeface="Encode Sans"/>
                <a:ea typeface="Encode Sans"/>
                <a:cs typeface="Encode Sans"/>
                <a:sym typeface="Encode Sans"/>
              </a:rPr>
              <a:t>HOW THE UNIVERSITY RESPONDS TO COVID-19 CASES</a:t>
            </a:r>
            <a:endParaRPr>
              <a:latin typeface="Encode Sans"/>
              <a:ea typeface="Encode Sans"/>
              <a:cs typeface="Encode Sans"/>
              <a:sym typeface="Encode Sans"/>
            </a:endParaRPr>
          </a:p>
        </p:txBody>
      </p:sp>
      <p:sp>
        <p:nvSpPr>
          <p:cNvPr id="564" name="Google Shape;564;p102"/>
          <p:cNvSpPr txBox="1"/>
          <p:nvPr>
            <p:ph idx="2" type="body"/>
          </p:nvPr>
        </p:nvSpPr>
        <p:spPr>
          <a:xfrm>
            <a:off x="334537" y="1650793"/>
            <a:ext cx="8809500" cy="46857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200"/>
              <a:buFont typeface="Arial"/>
              <a:buChar char="•"/>
            </a:pPr>
            <a:r>
              <a:rPr b="0" lang="en" sz="2200"/>
              <a:t>Obtain details about the person’s symptoms, locations on campus, close contacts (personal information is kept private).</a:t>
            </a:r>
            <a:endParaRPr/>
          </a:p>
          <a:p>
            <a:pPr indent="-342900" lvl="0" marL="342900" marR="0" rtl="0" algn="l">
              <a:lnSpc>
                <a:spcPct val="100000"/>
              </a:lnSpc>
              <a:spcBef>
                <a:spcPts val="440"/>
              </a:spcBef>
              <a:spcAft>
                <a:spcPts val="0"/>
              </a:spcAft>
              <a:buClr>
                <a:schemeClr val="dk1"/>
              </a:buClr>
              <a:buSzPts val="2200"/>
              <a:buFont typeface="Arial"/>
              <a:buChar char="•"/>
            </a:pPr>
            <a:r>
              <a:rPr b="0" lang="en" sz="2200"/>
              <a:t>Conduct a risk assessment to determine an action plan.</a:t>
            </a:r>
            <a:endParaRPr/>
          </a:p>
          <a:p>
            <a:pPr indent="-285750" lvl="1" marL="742950" rtl="0" algn="l">
              <a:lnSpc>
                <a:spcPct val="100000"/>
              </a:lnSpc>
              <a:spcBef>
                <a:spcPts val="400"/>
              </a:spcBef>
              <a:spcAft>
                <a:spcPts val="0"/>
              </a:spcAft>
              <a:buClr>
                <a:schemeClr val="dk1"/>
              </a:buClr>
              <a:buSzPts val="2000"/>
              <a:buChar char="–"/>
            </a:pPr>
            <a:r>
              <a:rPr b="0" lang="en"/>
              <a:t>Provide guidance to ill person for self-isolation. </a:t>
            </a:r>
            <a:endParaRPr/>
          </a:p>
          <a:p>
            <a:pPr indent="-285750" lvl="1" marL="742950" rtl="0" algn="l">
              <a:lnSpc>
                <a:spcPct val="100000"/>
              </a:lnSpc>
              <a:spcBef>
                <a:spcPts val="400"/>
              </a:spcBef>
              <a:spcAft>
                <a:spcPts val="0"/>
              </a:spcAft>
              <a:buClr>
                <a:schemeClr val="dk1"/>
              </a:buClr>
              <a:buSzPts val="2000"/>
              <a:buChar char="–"/>
            </a:pPr>
            <a:r>
              <a:rPr b="0" lang="en"/>
              <a:t>Notify the school department and/or work unit.</a:t>
            </a:r>
            <a:endParaRPr/>
          </a:p>
          <a:p>
            <a:pPr indent="-285750" lvl="1" marL="742950" rtl="0" algn="l">
              <a:lnSpc>
                <a:spcPct val="100000"/>
              </a:lnSpc>
              <a:spcBef>
                <a:spcPts val="400"/>
              </a:spcBef>
              <a:spcAft>
                <a:spcPts val="0"/>
              </a:spcAft>
              <a:buClr>
                <a:schemeClr val="dk1"/>
              </a:buClr>
              <a:buSzPts val="2000"/>
              <a:buChar char="–"/>
            </a:pPr>
            <a:r>
              <a:rPr b="0" lang="en"/>
              <a:t>Notify people who had close contact. Ask them to stay home for 14 days. </a:t>
            </a:r>
            <a:endParaRPr/>
          </a:p>
          <a:p>
            <a:pPr indent="-285750" lvl="1" marL="742950" rtl="0" algn="l">
              <a:lnSpc>
                <a:spcPct val="100000"/>
              </a:lnSpc>
              <a:spcBef>
                <a:spcPts val="400"/>
              </a:spcBef>
              <a:spcAft>
                <a:spcPts val="0"/>
              </a:spcAft>
              <a:buClr>
                <a:schemeClr val="dk1"/>
              </a:buClr>
              <a:buSzPts val="2000"/>
              <a:buChar char="–"/>
            </a:pPr>
            <a:r>
              <a:rPr b="0" lang="en"/>
              <a:t>Evaluate spaces for enhanced cleaning and disinfection.</a:t>
            </a:r>
            <a:endParaRPr/>
          </a:p>
          <a:p>
            <a:pPr indent="-342900" lvl="0" marL="342900" marR="0" rtl="0" algn="l">
              <a:lnSpc>
                <a:spcPct val="100000"/>
              </a:lnSpc>
              <a:spcBef>
                <a:spcPts val="400"/>
              </a:spcBef>
              <a:spcAft>
                <a:spcPts val="0"/>
              </a:spcAft>
              <a:buClr>
                <a:schemeClr val="dk1"/>
              </a:buClr>
              <a:buSzPts val="2000"/>
              <a:buFont typeface="Arial"/>
              <a:buChar char="•"/>
            </a:pPr>
            <a:r>
              <a:rPr b="0" lang="en" sz="2000"/>
              <a:t>UW is in ongoing coordination with local health departments on COVID-19 response.</a:t>
            </a:r>
            <a:endParaRPr/>
          </a:p>
          <a:p>
            <a:pPr indent="-342900" lvl="0" marL="342900" marR="0" rtl="0" algn="l">
              <a:lnSpc>
                <a:spcPct val="100000"/>
              </a:lnSpc>
              <a:spcBef>
                <a:spcPts val="440"/>
              </a:spcBef>
              <a:spcAft>
                <a:spcPts val="0"/>
              </a:spcAft>
              <a:buClr>
                <a:schemeClr val="dk1"/>
              </a:buClr>
              <a:buSzPts val="2200"/>
              <a:buFont typeface="Arial"/>
              <a:buChar char="•"/>
            </a:pPr>
            <a:r>
              <a:rPr lang="en" sz="2200"/>
              <a:t>UW COVID-19 Daily Case Counts</a:t>
            </a:r>
            <a:r>
              <a:rPr b="0" lang="en" sz="2200"/>
              <a:t>: </a:t>
            </a:r>
            <a:r>
              <a:rPr lang="en" sz="1800"/>
              <a:t>https://www.washington.edu/coronavirus/testing-results/</a:t>
            </a:r>
            <a:endParaRPr b="0" sz="1800"/>
          </a:p>
          <a:p>
            <a:pPr indent="-228600" lvl="0" marL="342900" marR="0" rtl="0" algn="l">
              <a:lnSpc>
                <a:spcPct val="100000"/>
              </a:lnSpc>
              <a:spcBef>
                <a:spcPts val="360"/>
              </a:spcBef>
              <a:spcAft>
                <a:spcPts val="0"/>
              </a:spcAft>
              <a:buClr>
                <a:schemeClr val="dk1"/>
              </a:buClr>
              <a:buSzPts val="1800"/>
              <a:buFont typeface="Arial"/>
              <a:buNone/>
            </a:pPr>
            <a:r>
              <a:t/>
            </a:r>
            <a:endParaRPr b="0" sz="18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old_Plain">
  <a:themeElements>
    <a:clrScheme name="Custom 1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3436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urple_Plain">
  <a:themeElements>
    <a:clrScheme name="Custom 10">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C1C3C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GO AWAY BLUE LINK">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DADE7"/>
      </a:hlink>
      <a:folHlink>
        <a:srgbClr val="6DAD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