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84" r:id="rId3"/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858000" cy="9144000"/>
  <p:embeddedFontLst>
    <p:embeddedFont>
      <p:font typeface="Arial Black"/>
      <p:regular r:id="rId14"/>
    </p:embeddedFont>
    <p:embeddedFont>
      <p:font typeface="Encode Sans Black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EncodeSansBlack-bold.fntdata"/><Relationship Id="rId14" Type="http://schemas.openxmlformats.org/officeDocument/2006/relationships/font" Target="fonts/ArialBlack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OpenSans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/>
              <a:t>Obtain details about the person’s symptoms, locations on campus, close contacts (personal information kept private).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/>
              <a:t>Conduct a risk assessment to determine an action plan.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/>
              <a:t>Provide guidance to ill person for self-isolation.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/>
              <a:t>Notify the school department and/or work unit.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/>
              <a:t>Notify people who had close contact (within 6 feet, for more than a few minutes) with the ill person during 48 hours prior to onset of symptoms and while symptomatic. Close contacts asked to stay home and monitor health for 14 days.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/>
              <a:t>Evaluate spaces for enhanced cleaning and disinfection where an ill person spent time 48 hours prior to symptoms developing through seven days after the person was in a University space.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/>
              <a:t>UW is in ongoing coordination with local health departments on COVID-19 response.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200"/>
              <a:t>UW COVID-19 Daily Case Counts : </a:t>
            </a:r>
            <a:r>
              <a:rPr lang="en-US" sz="1800"/>
              <a:t>https://www.washington.edu/coronavirus/testing-results/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Title Slide">
  <p:cSld name="NEW Title Slide">
    <p:bg>
      <p:bgPr>
        <a:solidFill>
          <a:srgbClr val="4B2E8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body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b="0" i="0" sz="5000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2" type="body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2" type="body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None/>
              <a:defRPr sz="105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5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/>
            </a:lvl4pPr>
            <a:lvl5pPr indent="-228600" lvl="4" marL="2286000" algn="l">
              <a:spcBef>
                <a:spcPts val="150"/>
              </a:spcBef>
              <a:spcAft>
                <a:spcPts val="0"/>
              </a:spcAft>
              <a:buClr>
                <a:schemeClr val="lt2"/>
              </a:buClr>
              <a:buSzPts val="750"/>
              <a:buNone/>
              <a:defRPr sz="750"/>
            </a:lvl5pPr>
            <a:lvl6pPr indent="-228600" lvl="5" marL="2743200" algn="l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LastSlide">
  <p:cSld name="NEW LastSlid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_Header + Content">
  <p:cSld name="NEW_Header +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1" i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1" i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278" y="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5301" y="107469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_Header + Subheader + Content">
  <p:cSld name="NEW_Header + Subheader +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1" i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1" i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Title Slide">
  <p:cSld name="NEW Title Slide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98" name="Google Shape;9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b="0" i="0" sz="5000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2" type="body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816" y="4005072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Section Title Slide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ctrTitle"/>
          </p:nvPr>
        </p:nvSpPr>
        <p:spPr>
          <a:xfrm>
            <a:off x="554935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0" i="0" sz="5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" type="subTitle"/>
          </p:nvPr>
        </p:nvSpPr>
        <p:spPr>
          <a:xfrm>
            <a:off x="554934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667" y="5788152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Header + Graphic">
  <p:cSld name="NEW Header + Graphic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Two Content">
  <p:cSld name="NEW Two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20"/>
          <p:cNvSpPr txBox="1"/>
          <p:nvPr>
            <p:ph idx="2" type="body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3" type="body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Comparison">
  <p:cSld name="NEW Comparis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1"/>
          <p:cNvSpPr txBox="1"/>
          <p:nvPr>
            <p:ph idx="2" type="body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3" type="body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4" type="body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5" name="Google Shape;125;p21"/>
          <p:cNvSpPr txBox="1"/>
          <p:nvPr>
            <p:ph idx="5" type="body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Section 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676656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Encode Sans Black"/>
              <a:buNone/>
              <a:defRPr b="0" i="0" sz="5000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676656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384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Three Content">
  <p:cSld name="NEW Three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2"/>
          <p:cNvSpPr txBox="1"/>
          <p:nvPr>
            <p:ph idx="2" type="body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3" type="body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4" type="body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Four Content">
  <p:cSld name="NEW Four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3"/>
          <p:cNvSpPr txBox="1"/>
          <p:nvPr>
            <p:ph idx="2" type="body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3" type="body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4" type="body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5" type="body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384" y="1435608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Content with Caption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2" type="body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indent="-228600" lvl="4" marL="2286000" algn="l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indent="-228600" lvl="5" marL="27432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1248" y="2057400"/>
            <a:ext cx="1371719" cy="7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LastSlide">
  <p:cSld name="NEW Last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Title Slide">
  <p:cSld name="NEW Title Slide">
    <p:bg>
      <p:bgPr>
        <a:solidFill>
          <a:schemeClr val="l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59" name="Google Shape;15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000"/>
              <a:buNone/>
              <a:defRPr b="0" i="0" sz="5000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161" name="Google Shape;1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>
            <p:ph idx="2" type="body"/>
          </p:nvPr>
        </p:nvSpPr>
        <p:spPr>
          <a:xfrm>
            <a:off x="671756" y="4303360"/>
            <a:ext cx="6626352" cy="1642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228600"/>
            <a:ext cx="2517866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3796" y="5936474"/>
            <a:ext cx="1371719" cy="92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Section 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ctrTitle"/>
          </p:nvPr>
        </p:nvSpPr>
        <p:spPr>
          <a:xfrm>
            <a:off x="554935" y="4464028"/>
            <a:ext cx="6858000" cy="1244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b="0" i="0" sz="5000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9"/>
          <p:cNvSpPr txBox="1"/>
          <p:nvPr>
            <p:ph idx="1" type="subTitle"/>
          </p:nvPr>
        </p:nvSpPr>
        <p:spPr>
          <a:xfrm>
            <a:off x="554934" y="3694376"/>
            <a:ext cx="6858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667" y="5788456"/>
            <a:ext cx="2286198" cy="11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_Header + Subheader + Content">
  <p:cSld name="NEW_Header + Subheader + Conte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30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1" i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1" i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174" name="Google Shape;17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_Header + Content">
  <p:cSld name="NEW_Header +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1" i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1" i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idx="2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179" name="Google Shape;17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Header + Graphic">
  <p:cSld name="NEW Header + Graphic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184" name="Google Shape;18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_Header + Subheader + Content">
  <p:cSld name="NEW_Header + Subheader +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0" i="0" sz="300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1" i="0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b="1" i="0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1" i="0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b="1" i="0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»"/>
              <a:defRPr b="1" i="0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b="0" i="0" sz="24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Two Content">
  <p:cSld name="NEW Two Conte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188" name="Google Shape;18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33"/>
          <p:cNvSpPr txBox="1"/>
          <p:nvPr>
            <p:ph idx="2" type="body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3"/>
          <p:cNvSpPr txBox="1"/>
          <p:nvPr>
            <p:ph idx="3" type="body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Comparison">
  <p:cSld name="NEW Compariso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194" name="Google Shape;19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34"/>
          <p:cNvSpPr txBox="1"/>
          <p:nvPr>
            <p:ph idx="2" type="body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4"/>
          <p:cNvSpPr txBox="1"/>
          <p:nvPr>
            <p:ph idx="3" type="body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4"/>
          <p:cNvSpPr txBox="1"/>
          <p:nvPr>
            <p:ph idx="4" type="body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9" name="Google Shape;199;p34"/>
          <p:cNvSpPr txBox="1"/>
          <p:nvPr>
            <p:ph idx="5" type="body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Three Content">
  <p:cSld name="NEW Three Conte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202" name="Google Shape;20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35"/>
          <p:cNvSpPr txBox="1"/>
          <p:nvPr>
            <p:ph idx="2" type="body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35"/>
          <p:cNvSpPr txBox="1"/>
          <p:nvPr>
            <p:ph idx="3" type="body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5"/>
          <p:cNvSpPr txBox="1"/>
          <p:nvPr>
            <p:ph idx="4" type="body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Four Content">
  <p:cSld name="NEW Four Conten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i="0" sz="3000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209" name="Google Shape;20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6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36"/>
          <p:cNvSpPr txBox="1"/>
          <p:nvPr>
            <p:ph idx="2" type="body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36"/>
          <p:cNvSpPr txBox="1"/>
          <p:nvPr>
            <p:ph idx="3" type="body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36"/>
          <p:cNvSpPr txBox="1"/>
          <p:nvPr>
            <p:ph idx="4" type="body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36"/>
          <p:cNvSpPr txBox="1"/>
          <p:nvPr>
            <p:ph idx="5" type="body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36"/>
          <p:cNvSpPr txBox="1"/>
          <p:nvPr>
            <p:ph idx="6" type="body"/>
          </p:nvPr>
        </p:nvSpPr>
        <p:spPr>
          <a:xfrm>
            <a:off x="4833059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36"/>
          <p:cNvSpPr txBox="1"/>
          <p:nvPr>
            <p:ph idx="7" type="body"/>
          </p:nvPr>
        </p:nvSpPr>
        <p:spPr>
          <a:xfrm>
            <a:off x="680557" y="1720139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36"/>
          <p:cNvSpPr txBox="1"/>
          <p:nvPr>
            <p:ph idx="8" type="body"/>
          </p:nvPr>
        </p:nvSpPr>
        <p:spPr>
          <a:xfrm>
            <a:off x="680557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36"/>
          <p:cNvSpPr txBox="1"/>
          <p:nvPr>
            <p:ph idx="9" type="body"/>
          </p:nvPr>
        </p:nvSpPr>
        <p:spPr>
          <a:xfrm>
            <a:off x="4833059" y="3838578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Content with Caption" type="objTx">
  <p:cSld name="OBJECT_WITH_CAPTION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676656" y="374904"/>
            <a:ext cx="2949178" cy="155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37"/>
          <p:cNvSpPr txBox="1"/>
          <p:nvPr>
            <p:ph idx="2" type="body"/>
          </p:nvPr>
        </p:nvSpPr>
        <p:spPr>
          <a:xfrm>
            <a:off x="840000" y="2238998"/>
            <a:ext cx="2739019" cy="3629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indent="-228600" lvl="4" marL="2286000" algn="l">
              <a:spcBef>
                <a:spcPts val="15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indent="-228600" lvl="5" marL="27432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pic>
        <p:nvPicPr>
          <p:cNvPr id="223" name="Google Shape;22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0000" y="2057400"/>
            <a:ext cx="1359526" cy="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7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Blank" type="blank">
  <p:cSld name="BLANK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LastSlide">
  <p:cSld name="NEW LastSlide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564022" y="803304"/>
            <a:ext cx="8203963" cy="4862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_Header + Content">
  <p:cSld name="NEW_Header +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1" i="0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–"/>
              <a:defRPr b="1" i="0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1" i="0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–"/>
              <a:defRPr b="1" i="0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»"/>
              <a:defRPr b="1" i="0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0" i="0" sz="300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Header + Graphic">
  <p:cSld name="NEW Header + Graphic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b="1" i="0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0" i="0" sz="300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39" name="Google Shape;3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Two Content">
  <p:cSld name="NEW 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0" i="0" sz="300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43" name="Google Shape;4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811025" y="1736725"/>
            <a:ext cx="4023360" cy="401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Comparison">
  <p:cSld name="NEW Comparis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0" i="0" sz="300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49" name="Google Shape;4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811025" y="2559423"/>
            <a:ext cx="4023360" cy="3192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58523" y="2559423"/>
            <a:ext cx="4023360" cy="3191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58523" y="162018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8"/>
          <p:cNvSpPr txBox="1"/>
          <p:nvPr>
            <p:ph idx="5" type="body"/>
          </p:nvPr>
        </p:nvSpPr>
        <p:spPr>
          <a:xfrm>
            <a:off x="4811025" y="1626723"/>
            <a:ext cx="40233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Three Content">
  <p:cSld name="NEW Three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0" i="0" sz="300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57" name="Google Shape;5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811025" y="1736724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658523" y="1736725"/>
            <a:ext cx="4023360" cy="401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4811025" y="3811928"/>
            <a:ext cx="40233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W Four Content">
  <p:cSld name="NEW Four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0" i="0" sz="3000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ar_RtAngle_7502_RGB.png" id="64" name="Google Shape;6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811025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3" type="body"/>
          </p:nvPr>
        </p:nvSpPr>
        <p:spPr>
          <a:xfrm>
            <a:off x="658523" y="1736725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4" type="body"/>
          </p:nvPr>
        </p:nvSpPr>
        <p:spPr>
          <a:xfrm>
            <a:off x="658523" y="3871750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5" type="body"/>
          </p:nvPr>
        </p:nvSpPr>
        <p:spPr>
          <a:xfrm>
            <a:off x="4811025" y="3855164"/>
            <a:ext cx="402336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2E8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0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»"/>
              <a:defRPr b="1" i="0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5638" r="0" t="-6886"/>
          <a:stretch/>
        </p:blipFill>
        <p:spPr>
          <a:xfrm>
            <a:off x="731520" y="6212793"/>
            <a:ext cx="3108960" cy="4308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Encode Sans Black"/>
              <a:buNone/>
              <a:defRPr b="0" i="0" sz="3000" u="none" cap="none" strike="noStrik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1520" y="6208776"/>
            <a:ext cx="3103133" cy="41456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0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1" i="0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7086600" y="63363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5486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 rotWithShape="1">
          <a:blip r:embed="rId1">
            <a:alphaModFix/>
          </a:blip>
          <a:srcRect b="0" l="16967" r="0" t="-3859"/>
          <a:stretch/>
        </p:blipFill>
        <p:spPr>
          <a:xfrm>
            <a:off x="731520" y="6208776"/>
            <a:ext cx="3108960" cy="41708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idx="1" type="body"/>
          </p:nvPr>
        </p:nvSpPr>
        <p:spPr>
          <a:xfrm>
            <a:off x="671757" y="1332224"/>
            <a:ext cx="6972300" cy="2426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</a:pPr>
            <a:r>
              <a:rPr lang="en-US"/>
              <a:t>EH&amp;S UPDATE: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</a:pPr>
            <a:r>
              <a:rPr lang="en-US"/>
              <a:t>COVID-19 PLANNING RESPONSE</a:t>
            </a:r>
            <a:endParaRPr/>
          </a:p>
        </p:txBody>
      </p:sp>
      <p:sp>
        <p:nvSpPr>
          <p:cNvPr id="235" name="Google Shape;235;p40"/>
          <p:cNvSpPr txBox="1"/>
          <p:nvPr>
            <p:ph idx="2" type="body"/>
          </p:nvPr>
        </p:nvSpPr>
        <p:spPr>
          <a:xfrm>
            <a:off x="671756" y="4303360"/>
            <a:ext cx="8285208" cy="1642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40"/>
              <a:buNone/>
            </a:pPr>
            <a:r>
              <a:rPr lang="en-US" sz="2040"/>
              <a:t>Katia Harb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2"/>
              </a:buClr>
              <a:buSzPts val="2040"/>
              <a:buNone/>
            </a:pPr>
            <a:r>
              <a:rPr lang="en-US" sz="2040"/>
              <a:t>Director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2"/>
              </a:buClr>
              <a:buSzPts val="2040"/>
              <a:buNone/>
            </a:pPr>
            <a:r>
              <a:rPr lang="en-US" sz="2040"/>
              <a:t>Environmental Health &amp; Safety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2"/>
              </a:buClr>
              <a:buSzPts val="2040"/>
              <a:buNone/>
            </a:pPr>
            <a:r>
              <a:rPr lang="en-US" sz="2040"/>
              <a:t>MRAM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2"/>
              </a:buClr>
              <a:buSzPts val="2040"/>
              <a:buNone/>
            </a:pPr>
            <a:r>
              <a:rPr lang="en-US" sz="2040"/>
              <a:t>April 2020</a:t>
            </a:r>
            <a:endParaRPr/>
          </a:p>
        </p:txBody>
      </p:sp>
      <p:pic>
        <p:nvPicPr>
          <p:cNvPr descr="PDF poster of hand washing best practices" id="236" name="Google Shape;2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9009" y="2952681"/>
            <a:ext cx="2524991" cy="390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idx="1" type="body"/>
          </p:nvPr>
        </p:nvSpPr>
        <p:spPr>
          <a:xfrm>
            <a:off x="420130" y="1736725"/>
            <a:ext cx="8316131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lang="en-US"/>
              <a:t>EH&amp;S operations mostly remote and also on-site to support University critical operations including research, healthcare, worker health and safety, COVID-19 public health response.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lang="en-US" sz="2400"/>
              <a:t>Examples of on-site activities: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/>
              <a:t>Biological use reviews, approvals, and biosafety cabinet certifications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/>
              <a:t>Chemical waste collection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/>
              <a:t>Employee health center medical exams for COVID-19 research and animal care personnel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/>
              <a:t>Respirator fit testing</a:t>
            </a:r>
            <a:endParaRPr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/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/>
          </a:p>
        </p:txBody>
      </p:sp>
      <p:sp>
        <p:nvSpPr>
          <p:cNvPr id="242" name="Google Shape;242;p41"/>
          <p:cNvSpPr txBox="1"/>
          <p:nvPr>
            <p:ph idx="2" type="body"/>
          </p:nvPr>
        </p:nvSpPr>
        <p:spPr>
          <a:xfrm>
            <a:off x="247134" y="-49427"/>
            <a:ext cx="7937805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/>
              <a:t>EH&amp;S OPERATIONS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/>
              <a:t>KEY POINTS FOR RESEARCH LABS FOR COVID-19 PREVENTION AND SAFETY</a:t>
            </a:r>
            <a:endParaRPr/>
          </a:p>
        </p:txBody>
      </p:sp>
      <p:sp>
        <p:nvSpPr>
          <p:cNvPr id="248" name="Google Shape;248;p42"/>
          <p:cNvSpPr txBox="1"/>
          <p:nvPr>
            <p:ph idx="2" type="body"/>
          </p:nvPr>
        </p:nvSpPr>
        <p:spPr>
          <a:xfrm>
            <a:off x="187638" y="1647149"/>
            <a:ext cx="8559053" cy="4405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/>
              <a:t>Maintain as few people in the lab as possible to conduct work safely.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/>
              <a:t>Maintain social and physical distance (at least 6 feet).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/>
              <a:t>Conduct enhanced cleaning and disinfection of high touch surfaces daily.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/>
              <a:t>Follow good hygiene measures (not touching faces, wash hands frequently)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/>
              <a:t>Ensure personnel stay home if they are sick, have symptoms of illness, or have had contact with someone who has COVID-19.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0881" y="1732577"/>
            <a:ext cx="2386849" cy="368981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3"/>
          <p:cNvSpPr txBox="1"/>
          <p:nvPr>
            <p:ph idx="1" type="body"/>
          </p:nvPr>
        </p:nvSpPr>
        <p:spPr>
          <a:xfrm>
            <a:off x="69819" y="1265784"/>
            <a:ext cx="6152561" cy="4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Stay home </a:t>
            </a:r>
            <a:r>
              <a:rPr b="0" lang="en-US"/>
              <a:t>if you are sick, even if symptoms are mild.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/>
              <a:t>If you have </a:t>
            </a:r>
            <a:r>
              <a:rPr lang="en-US"/>
              <a:t>symptoms related to COVID-19 </a:t>
            </a:r>
            <a:r>
              <a:rPr b="0" lang="en-US"/>
              <a:t>infection contact your health provider: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lang="en-US" sz="2000"/>
              <a:t>Fever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lang="en-US" sz="2000"/>
              <a:t>Cough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lang="en-US" sz="2000"/>
              <a:t>Shortness of breath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lang="en-US" sz="2000"/>
              <a:t>Difficulty breathing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0" lang="en-US" sz="2000"/>
              <a:t>Respiratory symptoms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Report suspect and confirmed COVID-19 </a:t>
            </a:r>
            <a:r>
              <a:rPr b="0" lang="en-US"/>
              <a:t>cases: Employee Health, 206-685-1026 or emphlth@uw.edu.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6" name="Google Shape;256;p43"/>
          <p:cNvSpPr txBox="1"/>
          <p:nvPr>
            <p:ph idx="2" type="body"/>
          </p:nvPr>
        </p:nvSpPr>
        <p:spPr>
          <a:xfrm>
            <a:off x="259492" y="0"/>
            <a:ext cx="7925448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/>
              <a:t>COVID-19 PUBLIC HEALTH GUIDANCE REMINDERS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/>
              <a:t>HOW THE UNIVERSITY RESPONDS TO COVID-19 CASES</a:t>
            </a:r>
            <a:endParaRPr/>
          </a:p>
        </p:txBody>
      </p:sp>
      <p:sp>
        <p:nvSpPr>
          <p:cNvPr id="263" name="Google Shape;263;p44"/>
          <p:cNvSpPr txBox="1"/>
          <p:nvPr>
            <p:ph idx="2" type="body"/>
          </p:nvPr>
        </p:nvSpPr>
        <p:spPr>
          <a:xfrm>
            <a:off x="334537" y="1650793"/>
            <a:ext cx="8809463" cy="46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lang="en-US" sz="2200"/>
              <a:t>Obtain details about the person’s symptoms, locations on campus, close contacts (personal information is kept private).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lang="en-US" sz="2200"/>
              <a:t>Conduct a risk assessment to determine an action plan.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/>
              <a:t>Provide guidance to ill person for self-isolation.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/>
              <a:t>Notify the school department and/or work unit.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/>
              <a:t>Notify people who had close contact. Ask them to stay home for 14 days.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/>
              <a:t>Evaluate spaces for enhanced cleaning and disinfection.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lang="en-US" sz="2000"/>
              <a:t>UW is in ongoing coordination with local health departments on COVID-19 response.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UW COVID-19 Daily Case Counts</a:t>
            </a:r>
            <a:r>
              <a:rPr b="0" lang="en-US" sz="2200"/>
              <a:t>: </a:t>
            </a:r>
            <a:r>
              <a:rPr lang="en-US" sz="1800"/>
              <a:t>https://www.washington.edu/coronavirus/testing-results/</a:t>
            </a:r>
            <a:endParaRPr b="0" sz="1800"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/>
              <a:t>EH&amp;S COVID-19 RESOURCES AND UPDATES</a:t>
            </a:r>
            <a:endParaRPr/>
          </a:p>
        </p:txBody>
      </p:sp>
      <p:sp>
        <p:nvSpPr>
          <p:cNvPr id="269" name="Google Shape;269;p45"/>
          <p:cNvSpPr txBox="1"/>
          <p:nvPr>
            <p:ph idx="2" type="body"/>
          </p:nvPr>
        </p:nvSpPr>
        <p:spPr>
          <a:xfrm>
            <a:off x="178419" y="2036955"/>
            <a:ext cx="5977054" cy="429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4155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r>
              <a:t/>
            </a:r>
            <a:endParaRPr b="0" sz="1870"/>
          </a:p>
          <a:p>
            <a:pPr indent="-342900" lvl="0" marL="34290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</a:pPr>
            <a:r>
              <a:rPr b="0" lang="en-US" sz="1870"/>
              <a:t>EH&amp;S COVID-19 Resources :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</a:pPr>
            <a:r>
              <a:rPr lang="en-US" sz="1870"/>
              <a:t>https://www.ehs.washington.edu/covid-19-health-and-safety-resources</a:t>
            </a:r>
            <a:endParaRPr b="0" sz="1870"/>
          </a:p>
          <a:p>
            <a:pPr indent="-285750" lvl="1" marL="742950" rtl="0" algn="l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ts val="1615"/>
              <a:buChar char="–"/>
            </a:pPr>
            <a:r>
              <a:rPr b="0" lang="en-US" sz="1615"/>
              <a:t>Guidance on Facemask Use for COVID-19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ts val="1615"/>
              <a:buChar char="–"/>
            </a:pPr>
            <a:r>
              <a:rPr b="0" lang="en-US" sz="1615"/>
              <a:t>Lab business continuity guide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ts val="1615"/>
              <a:buChar char="–"/>
            </a:pPr>
            <a:r>
              <a:rPr b="0" lang="en-US" sz="1615"/>
              <a:t>Enhanced cleaning and disinfection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ts val="1615"/>
              <a:buChar char="–"/>
            </a:pPr>
            <a:r>
              <a:rPr b="0" lang="en-US" sz="1615"/>
              <a:t>COVID-19 prevention for researchers (Office of Research Partnership)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ts val="1615"/>
              <a:buChar char="–"/>
            </a:pPr>
            <a:r>
              <a:rPr b="0" lang="en-US" sz="1615"/>
              <a:t>Guidance for conservation of personal protective equipment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t/>
            </a:r>
            <a:endParaRPr b="0" sz="1530"/>
          </a:p>
          <a:p>
            <a:pPr indent="-342900" lvl="0" marL="34290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</a:pPr>
            <a:r>
              <a:rPr b="0" lang="en-US" sz="1870"/>
              <a:t>UW Novel Coronavirus Main Website: </a:t>
            </a:r>
            <a:r>
              <a:rPr lang="en-US" sz="1870"/>
              <a:t>https://www.washington.edu/coronavirus/</a:t>
            </a:r>
            <a:endParaRPr b="0" sz="1870"/>
          </a:p>
          <a:p>
            <a:pPr indent="-285750" lvl="1" marL="742950" rtl="0" algn="l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ts val="1615"/>
              <a:buChar char="–"/>
            </a:pPr>
            <a:r>
              <a:rPr b="0" lang="en-US" sz="1615"/>
              <a:t>What to do if you are sick; what to do if you have COVID-19; What to do if you are in close contact with someone with COVID-19; How the University follows up when there is a case.</a:t>
            </a:r>
            <a:endParaRPr/>
          </a:p>
          <a:p>
            <a:pPr indent="-224155" lvl="0" marL="34290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r>
              <a:t/>
            </a:r>
            <a:endParaRPr b="0" sz="1870"/>
          </a:p>
          <a:p>
            <a:pPr indent="0" lvl="0" marL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040"/>
          </a:p>
        </p:txBody>
      </p:sp>
      <p:sp>
        <p:nvSpPr>
          <p:cNvPr id="270" name="Google Shape;270;p45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GUIDANCE UPDATED REGULARLY</a:t>
            </a:r>
            <a:endParaRPr/>
          </a:p>
        </p:txBody>
      </p:sp>
      <p:pic>
        <p:nvPicPr>
          <p:cNvPr id="271" name="Google Shape;27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1049" y="1628409"/>
            <a:ext cx="2847771" cy="392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277" name="Google Shape;277;p46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0" lang="en-US" sz="2200"/>
              <a:t>General Questions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0" lang="en-US" sz="2200"/>
              <a:t>Contact EH&amp;S at 206-543-7262, ehsdept@uw.edu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_Plain">
  <a:themeElements>
    <a:clrScheme name="Custom 1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3436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urple_Plain">
  <a:themeElements>
    <a:clrScheme name="Custom 10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C1C3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old_Plain">
  <a:themeElements>
    <a:clrScheme name="Custom 1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3436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