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60" r:id="rId3"/>
    <p:sldMasterId id="214748366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4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4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" name="Google Shape;89;p1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4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2" type="body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" type="body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dk1"/>
        </a:solid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3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2" name="Google Shape;82;p13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3" name="Google Shape;83;p1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4" name="Google Shape;84;p1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5" name="Google Shape;85;p1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www.iths.org/iths-covid-19-research-resources/covid-19-research-portal/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Relationship Id="rId3" Type="http://schemas.openxmlformats.org/officeDocument/2006/relationships/hyperlink" Target="mailto:hsdinfo@uw.edu" TargetMode="External"/><Relationship Id="rId4" Type="http://schemas.openxmlformats.org/officeDocument/2006/relationships/hyperlink" Target="https://www.washington.edu/research/hsd/covid-19/" TargetMode="External"/><Relationship Id="rId5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5"/>
          <p:cNvSpPr txBox="1"/>
          <p:nvPr>
            <p:ph type="ctrTitle"/>
          </p:nvPr>
        </p:nvSpPr>
        <p:spPr>
          <a:xfrm>
            <a:off x="832485" y="3970323"/>
            <a:ext cx="7475220" cy="111730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4280C"/>
              </a:buClr>
              <a:buSzPts val="2430"/>
              <a:buFont typeface="Calibri"/>
              <a:buNone/>
            </a:pPr>
            <a:r>
              <a:rPr b="1" lang="en-US" sz="2430">
                <a:solidFill>
                  <a:srgbClr val="94280C"/>
                </a:solidFill>
                <a:latin typeface="Calibri"/>
                <a:ea typeface="Calibri"/>
                <a:cs typeface="Calibri"/>
                <a:sym typeface="Calibri"/>
              </a:rPr>
              <a:t>Research with UW Medicine COVID-19 Patients</a:t>
            </a:r>
            <a:br>
              <a:rPr lang="en-US" sz="2160">
                <a:solidFill>
                  <a:srgbClr val="94280C"/>
                </a:solidFill>
              </a:rPr>
            </a:br>
            <a:r>
              <a:rPr lang="en-US" sz="2160">
                <a:solidFill>
                  <a:srgbClr val="94280C"/>
                </a:solidFill>
              </a:rPr>
              <a:t>Coordination of IRB Review </a:t>
            </a:r>
            <a:br>
              <a:rPr lang="en-US" sz="2160">
                <a:solidFill>
                  <a:srgbClr val="94280C"/>
                </a:solidFill>
              </a:rPr>
            </a:br>
            <a:r>
              <a:rPr lang="en-US" sz="2160">
                <a:solidFill>
                  <a:srgbClr val="94280C"/>
                </a:solidFill>
              </a:rPr>
              <a:t>&amp; ITHS COVID-19 Review</a:t>
            </a:r>
            <a:endParaRPr/>
          </a:p>
        </p:txBody>
      </p:sp>
      <p:sp>
        <p:nvSpPr>
          <p:cNvPr id="97" name="Google Shape;97;p15"/>
          <p:cNvSpPr txBox="1"/>
          <p:nvPr>
            <p:ph idx="1" type="subTitle"/>
          </p:nvPr>
        </p:nvSpPr>
        <p:spPr>
          <a:xfrm>
            <a:off x="1282148" y="5206867"/>
            <a:ext cx="6575895" cy="3306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4280C"/>
              </a:buClr>
              <a:buSzPts val="1350"/>
              <a:buNone/>
            </a:pPr>
            <a:r>
              <a:rPr lang="en-US" sz="1350">
                <a:solidFill>
                  <a:srgbClr val="94280C"/>
                </a:solidFill>
              </a:rPr>
              <a:t>Karen Moe, HSD Director                     MRAM Meeting                      April 9, 2020</a:t>
            </a:r>
            <a:endParaRPr/>
          </a:p>
        </p:txBody>
      </p:sp>
      <p:pic>
        <p:nvPicPr>
          <p:cNvPr descr="A picture containing orange, holding, food, ball&#10;&#10;Description automatically generated" id="98" name="Google Shape;98;p15"/>
          <p:cNvPicPr preferRelativeResize="0"/>
          <p:nvPr/>
        </p:nvPicPr>
        <p:blipFill rotWithShape="1">
          <a:blip r:embed="rId3">
            <a:alphaModFix/>
          </a:blip>
          <a:srcRect b="0" l="0" r="1" t="44309"/>
          <a:stretch/>
        </p:blipFill>
        <p:spPr>
          <a:xfrm>
            <a:off x="182880" y="1049655"/>
            <a:ext cx="8778240" cy="28232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"/>
          <p:cNvSpPr txBox="1"/>
          <p:nvPr>
            <p:ph type="title"/>
          </p:nvPr>
        </p:nvSpPr>
        <p:spPr>
          <a:xfrm>
            <a:off x="628650" y="1123389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55A11"/>
              </a:buClr>
              <a:buSzPts val="2430"/>
              <a:buFont typeface="Calibri"/>
              <a:buNone/>
            </a:pPr>
            <a:r>
              <a:rPr b="1" lang="en-US" sz="2430">
                <a:solidFill>
                  <a:srgbClr val="C55A11"/>
                </a:solidFill>
              </a:rPr>
              <a:t>Mandatory COVID-19 Research Review by ITHS/UW Medicine</a:t>
            </a:r>
            <a:br>
              <a:rPr lang="en-US" sz="2430"/>
            </a:br>
            <a:r>
              <a:rPr i="1" lang="en-US" sz="1620"/>
              <a:t>Implemented March 18, 2020</a:t>
            </a:r>
            <a:endParaRPr i="1" sz="3959"/>
          </a:p>
        </p:txBody>
      </p:sp>
      <p:sp>
        <p:nvSpPr>
          <p:cNvPr id="104" name="Google Shape;104;p16"/>
          <p:cNvSpPr txBox="1"/>
          <p:nvPr>
            <p:ph idx="1" type="body"/>
          </p:nvPr>
        </p:nvSpPr>
        <p:spPr>
          <a:xfrm>
            <a:off x="628650" y="2352140"/>
            <a:ext cx="7886700" cy="3137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rPr b="1" lang="en-US" sz="2380"/>
              <a:t>Purpose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80"/>
              <a:buChar char="•"/>
            </a:pPr>
            <a:r>
              <a:rPr lang="en-US" sz="2380"/>
              <a:t>Thoughtful, prioritized access to UW Medicine COVID-19 patients, specimens &amp; PHI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80"/>
              <a:buChar char="•"/>
            </a:pPr>
            <a:r>
              <a:rPr lang="en-US" sz="2380"/>
              <a:t>Prioritize studies that may be competing for patients and biospecimens, based on scientific quality, patient need, and interactions with each other</a:t>
            </a:r>
            <a:endParaRPr/>
          </a:p>
          <a:p>
            <a:pPr indent="0" lvl="0" marL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t/>
            </a:r>
            <a:endParaRPr sz="2380"/>
          </a:p>
          <a:p>
            <a:pPr indent="0" lvl="0" marL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rPr b="1" lang="en-US" sz="2380"/>
              <a:t>Who does the review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80"/>
              <a:buChar char="•"/>
            </a:pPr>
            <a:r>
              <a:rPr lang="en-US" sz="2380"/>
              <a:t>Interdisciplinary group of UW Medicine faculty</a:t>
            </a:r>
            <a:endParaRPr/>
          </a:p>
        </p:txBody>
      </p:sp>
      <p:pic>
        <p:nvPicPr>
          <p:cNvPr descr="A close up of a logo&#10;&#10;Description automatically generated" id="105" name="Google Shape;105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085958" y="4109021"/>
            <a:ext cx="1139873" cy="11398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/>
          <p:nvPr>
            <p:ph type="title"/>
          </p:nvPr>
        </p:nvSpPr>
        <p:spPr>
          <a:xfrm>
            <a:off x="2003461" y="1327441"/>
            <a:ext cx="6511889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4A088"/>
              </a:buClr>
              <a:buSzPts val="4400"/>
              <a:buFont typeface="Calibri"/>
              <a:buNone/>
            </a:pPr>
            <a:r>
              <a:rPr b="1" lang="en-US">
                <a:solidFill>
                  <a:srgbClr val="64A088"/>
                </a:solidFill>
              </a:rPr>
              <a:t>Which studies?</a:t>
            </a:r>
            <a:endParaRPr/>
          </a:p>
        </p:txBody>
      </p:sp>
      <p:sp>
        <p:nvSpPr>
          <p:cNvPr id="111" name="Google Shape;111;p17"/>
          <p:cNvSpPr txBox="1"/>
          <p:nvPr>
            <p:ph idx="1" type="body"/>
          </p:nvPr>
        </p:nvSpPr>
        <p:spPr>
          <a:xfrm>
            <a:off x="628650" y="2683481"/>
            <a:ext cx="7886700" cy="30976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70"/>
              <a:buNone/>
            </a:pPr>
            <a:r>
              <a:rPr b="1" lang="en-US" sz="2170"/>
              <a:t>Studies intentionally focusing on UW Medicine COVID-19 patients, regardless of: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70"/>
              <a:buChar char="•"/>
            </a:pPr>
            <a:r>
              <a:rPr lang="en-US" sz="2170" u="sng"/>
              <a:t>Current COVID-19 status </a:t>
            </a:r>
            <a:r>
              <a:rPr lang="en-US" sz="2170"/>
              <a:t>(positive, presumptive positive, exposed and self-isolated, convalescing, or recovered)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70"/>
              <a:buChar char="•"/>
            </a:pPr>
            <a:r>
              <a:rPr lang="en-US" sz="2170" u="sng"/>
              <a:t>Location</a:t>
            </a:r>
            <a:r>
              <a:rPr lang="en-US" sz="2170"/>
              <a:t> (hospitalized, outpatients at clinics, home)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70"/>
              <a:buChar char="•"/>
            </a:pPr>
            <a:r>
              <a:rPr lang="en-US" sz="2170" u="sng"/>
              <a:t>Identifiability</a:t>
            </a:r>
            <a:r>
              <a:rPr lang="en-US" sz="2170"/>
              <a:t> of the specimens or medical records information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70"/>
              <a:buChar char="•"/>
            </a:pPr>
            <a:r>
              <a:rPr lang="en-US" sz="2170" u="sng"/>
              <a:t>Which IRB </a:t>
            </a:r>
            <a:r>
              <a:rPr lang="en-US" sz="2170"/>
              <a:t>will conduct the review (UW or an External IRB or a Single IRB)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70"/>
              <a:buChar char="•"/>
            </a:pPr>
            <a:r>
              <a:rPr lang="en-US" sz="2170" u="sng"/>
              <a:t>Type of review</a:t>
            </a:r>
            <a:r>
              <a:rPr lang="en-US" sz="2170"/>
              <a:t>: Determination, IRB review, external IRB request; new application and modifications</a:t>
            </a:r>
            <a:endParaRPr/>
          </a:p>
        </p:txBody>
      </p:sp>
      <p:pic>
        <p:nvPicPr>
          <p:cNvPr descr="A picture containing object, clock&#10;&#10;Description automatically generated" id="112" name="Google Shape;112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8650" y="1244679"/>
            <a:ext cx="1159695" cy="11596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8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700"/>
              <a:buFont typeface="Calibri"/>
              <a:buNone/>
            </a:pPr>
            <a:r>
              <a:rPr lang="en-US" sz="27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The COVID-19 review process</a:t>
            </a:r>
            <a:br>
              <a:rPr lang="en-US"/>
            </a:br>
            <a:r>
              <a:rPr lang="en-US" sz="1500" u="sng">
                <a:solidFill>
                  <a:schemeClr val="hlink"/>
                </a:solidFill>
                <a:hlinkClick r:id="rId3"/>
              </a:rPr>
              <a:t>https://www.iths.org/iths-covid-19-research-resources/covid-19-research-portal/</a:t>
            </a:r>
            <a:r>
              <a:rPr lang="en-US" sz="1500"/>
              <a:t> </a:t>
            </a:r>
            <a:endParaRPr/>
          </a:p>
        </p:txBody>
      </p:sp>
      <p:sp>
        <p:nvSpPr>
          <p:cNvPr id="118" name="Google Shape;118;p18"/>
          <p:cNvSpPr txBox="1"/>
          <p:nvPr>
            <p:ph idx="1" type="body"/>
          </p:nvPr>
        </p:nvSpPr>
        <p:spPr>
          <a:xfrm>
            <a:off x="628650" y="2552487"/>
            <a:ext cx="7886700" cy="29374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70"/>
              <a:buNone/>
            </a:pPr>
            <a:r>
              <a:rPr b="1" lang="en-US" sz="2170"/>
              <a:t>Online application form + uploaded proposal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70"/>
              <a:buChar char="•"/>
            </a:pPr>
            <a:r>
              <a:rPr lang="en-US" sz="2170"/>
              <a:t>Proposal description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70"/>
              <a:buChar char="•"/>
            </a:pPr>
            <a:r>
              <a:rPr lang="en-US" sz="2170"/>
              <a:t>References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70"/>
              <a:buChar char="•"/>
            </a:pPr>
            <a:r>
              <a:rPr lang="en-US" sz="2170"/>
              <a:t>Biosketches or CV of essential investigators</a:t>
            </a:r>
            <a:endParaRPr/>
          </a:p>
          <a:p>
            <a:pPr indent="0" lvl="0" marL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70"/>
              <a:buNone/>
            </a:pPr>
            <a:r>
              <a:t/>
            </a:r>
            <a:endParaRPr sz="2170"/>
          </a:p>
          <a:p>
            <a:pPr indent="0" lvl="0" marL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70"/>
              <a:buNone/>
            </a:pPr>
            <a:r>
              <a:rPr b="1" lang="en-US" sz="2170"/>
              <a:t>Result: an Approval Letter</a:t>
            </a:r>
            <a:endParaRPr/>
          </a:p>
          <a:p>
            <a:pPr indent="0" lvl="0" marL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70"/>
              <a:buNone/>
            </a:pPr>
            <a:r>
              <a:t/>
            </a:r>
            <a:endParaRPr b="1" sz="2170"/>
          </a:p>
          <a:p>
            <a:pPr indent="0" lvl="0" marL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70"/>
              <a:buNone/>
            </a:pPr>
            <a:r>
              <a:rPr b="1" lang="en-US" sz="2170"/>
              <a:t>Timing: </a:t>
            </a:r>
            <a:r>
              <a:rPr lang="en-US" sz="2170"/>
              <a:t>Can occur at same time as IRB application, or before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dk1"/>
        </a:solidFill>
      </p:bgPr>
    </p:bg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close up of a persons hand&#10;&#10;Description automatically generated" id="123" name="Google Shape;123;p19"/>
          <p:cNvPicPr preferRelativeResize="0"/>
          <p:nvPr/>
        </p:nvPicPr>
        <p:blipFill rotWithShape="1">
          <a:blip r:embed="rId3">
            <a:alphaModFix amt="35000"/>
          </a:blip>
          <a:srcRect b="0" l="1499" r="2500" t="0"/>
          <a:stretch/>
        </p:blipFill>
        <p:spPr>
          <a:xfrm>
            <a:off x="-59121" y="848683"/>
            <a:ext cx="9144000" cy="5143493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Google Shape;124;p19"/>
          <p:cNvSpPr txBox="1"/>
          <p:nvPr>
            <p:ph type="title"/>
          </p:nvPr>
        </p:nvSpPr>
        <p:spPr>
          <a:xfrm>
            <a:off x="628651" y="1656647"/>
            <a:ext cx="2484873" cy="354470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Calibri"/>
              <a:buNone/>
            </a:pPr>
            <a:r>
              <a:rPr b="1" lang="en-US" sz="3000">
                <a:solidFill>
                  <a:srgbClr val="FFFFFF"/>
                </a:solidFill>
              </a:rPr>
              <a:t>Coordination with IRB Review</a:t>
            </a:r>
            <a:endParaRPr/>
          </a:p>
        </p:txBody>
      </p:sp>
      <p:sp>
        <p:nvSpPr>
          <p:cNvPr id="125" name="Google Shape;125;p19"/>
          <p:cNvSpPr txBox="1"/>
          <p:nvPr>
            <p:ph idx="1" type="body"/>
          </p:nvPr>
        </p:nvSpPr>
        <p:spPr>
          <a:xfrm>
            <a:off x="3866534" y="1450583"/>
            <a:ext cx="4571117" cy="37507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</a:pPr>
            <a:r>
              <a:rPr lang="en-US" sz="2400">
                <a:solidFill>
                  <a:srgbClr val="FFFFFF"/>
                </a:solidFill>
              </a:rPr>
              <a:t>Ensure that the research is of high quality and high priority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t/>
            </a:r>
            <a:endParaRPr sz="24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</a:pPr>
            <a:r>
              <a:rPr lang="en-US" sz="2400">
                <a:solidFill>
                  <a:srgbClr val="FFFFFF"/>
                </a:solidFill>
              </a:rPr>
              <a:t>This vetting is valuable information for the IRB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t/>
            </a:r>
            <a:endParaRPr sz="24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</a:pPr>
            <a:r>
              <a:rPr lang="en-US" sz="2400">
                <a:solidFill>
                  <a:srgbClr val="FFFFFF"/>
                </a:solidFill>
              </a:rPr>
              <a:t>Manages cumulative burden of research participation on the patients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0"/>
          <p:cNvSpPr txBox="1"/>
          <p:nvPr>
            <p:ph type="title"/>
          </p:nvPr>
        </p:nvSpPr>
        <p:spPr>
          <a:xfrm>
            <a:off x="628650" y="1262090"/>
            <a:ext cx="7886700" cy="5891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959"/>
              <a:t>HSD Coordination Process  </a:t>
            </a:r>
            <a:endParaRPr/>
          </a:p>
        </p:txBody>
      </p:sp>
      <p:grpSp>
        <p:nvGrpSpPr>
          <p:cNvPr id="131" name="Google Shape;131;p20"/>
          <p:cNvGrpSpPr/>
          <p:nvPr/>
        </p:nvGrpSpPr>
        <p:grpSpPr>
          <a:xfrm>
            <a:off x="636348" y="2275084"/>
            <a:ext cx="7871303" cy="2041988"/>
            <a:chOff x="7698" y="0"/>
            <a:chExt cx="7871303" cy="2041988"/>
          </a:xfrm>
        </p:grpSpPr>
        <p:sp>
          <p:nvSpPr>
            <p:cNvPr id="132" name="Google Shape;132;p20"/>
            <p:cNvSpPr/>
            <p:nvPr/>
          </p:nvSpPr>
          <p:spPr>
            <a:xfrm>
              <a:off x="7698" y="0"/>
              <a:ext cx="1192621" cy="2041988"/>
            </a:xfrm>
            <a:prstGeom prst="roundRect">
              <a:avLst>
                <a:gd fmla="val 10000" name="adj"/>
              </a:avLst>
            </a:prstGeom>
            <a:solidFill>
              <a:schemeClr val="accent3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" name="Google Shape;133;p20"/>
            <p:cNvSpPr txBox="1"/>
            <p:nvPr/>
          </p:nvSpPr>
          <p:spPr>
            <a:xfrm>
              <a:off x="42629" y="34931"/>
              <a:ext cx="1122759" cy="197212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6200" lIns="76200" spcFirstLastPara="1" rIns="76200" wrap="square" tIns="762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Calibri"/>
                <a:buNone/>
              </a:pPr>
              <a:r>
                <a:rPr b="1" i="0" lang="en-US" sz="20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HSD: Does it need ITHS COVID-19 review?	</a:t>
              </a:r>
              <a:endParaRPr/>
            </a:p>
          </p:txBody>
        </p:sp>
        <p:sp>
          <p:nvSpPr>
            <p:cNvPr id="134" name="Google Shape;134;p20"/>
            <p:cNvSpPr/>
            <p:nvPr/>
          </p:nvSpPr>
          <p:spPr>
            <a:xfrm>
              <a:off x="1319582" y="873108"/>
              <a:ext cx="252835" cy="295770"/>
            </a:xfrm>
            <a:prstGeom prst="rightArrow">
              <a:avLst>
                <a:gd fmla="val 60000" name="adj1"/>
                <a:gd fmla="val 50000" name="adj2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" name="Google Shape;135;p20"/>
            <p:cNvSpPr txBox="1"/>
            <p:nvPr/>
          </p:nvSpPr>
          <p:spPr>
            <a:xfrm>
              <a:off x="1319582" y="932262"/>
              <a:ext cx="176985" cy="17746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Calibri"/>
                <a:buNone/>
              </a:pPr>
              <a:r>
                <a:t/>
              </a:r>
              <a:endPara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6" name="Google Shape;136;p20"/>
            <p:cNvSpPr/>
            <p:nvPr/>
          </p:nvSpPr>
          <p:spPr>
            <a:xfrm>
              <a:off x="1677368" y="0"/>
              <a:ext cx="1192621" cy="2041988"/>
            </a:xfrm>
            <a:prstGeom prst="roundRect">
              <a:avLst>
                <a:gd fmla="val 10000" name="adj"/>
              </a:avLst>
            </a:prstGeom>
            <a:solidFill>
              <a:srgbClr val="B38282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" name="Google Shape;137;p20"/>
            <p:cNvSpPr txBox="1"/>
            <p:nvPr/>
          </p:nvSpPr>
          <p:spPr>
            <a:xfrm>
              <a:off x="1712299" y="34931"/>
              <a:ext cx="1122759" cy="197212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6200" lIns="76200" spcFirstLastPara="1" rIns="76200" wrap="square" tIns="762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Calibri"/>
                <a:buNone/>
              </a:pPr>
              <a:r>
                <a:rPr b="1" i="0" lang="en-US" sz="20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Has the PI uploaded an ITHS Approval Letter ?</a:t>
              </a:r>
              <a:endParaRPr/>
            </a:p>
          </p:txBody>
        </p:sp>
        <p:sp>
          <p:nvSpPr>
            <p:cNvPr id="138" name="Google Shape;138;p20"/>
            <p:cNvSpPr/>
            <p:nvPr/>
          </p:nvSpPr>
          <p:spPr>
            <a:xfrm>
              <a:off x="2989252" y="873108"/>
              <a:ext cx="252835" cy="295770"/>
            </a:xfrm>
            <a:prstGeom prst="rightArrow">
              <a:avLst>
                <a:gd fmla="val 60000" name="adj1"/>
                <a:gd fmla="val 50000" name="adj2"/>
              </a:avLst>
            </a:prstGeom>
            <a:solidFill>
              <a:srgbClr val="B9767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" name="Google Shape;139;p20"/>
            <p:cNvSpPr txBox="1"/>
            <p:nvPr/>
          </p:nvSpPr>
          <p:spPr>
            <a:xfrm>
              <a:off x="2989252" y="932262"/>
              <a:ext cx="176985" cy="17746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Calibri"/>
                <a:buNone/>
              </a:pPr>
              <a:r>
                <a:t/>
              </a:r>
              <a:endPara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0" name="Google Shape;140;p20"/>
            <p:cNvSpPr/>
            <p:nvPr/>
          </p:nvSpPr>
          <p:spPr>
            <a:xfrm>
              <a:off x="3347039" y="0"/>
              <a:ext cx="1192621" cy="2041988"/>
            </a:xfrm>
            <a:prstGeom prst="roundRect">
              <a:avLst>
                <a:gd fmla="val 10000" name="adj"/>
              </a:avLst>
            </a:prstGeom>
            <a:solidFill>
              <a:srgbClr val="C85B5B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" name="Google Shape;141;p20"/>
            <p:cNvSpPr txBox="1"/>
            <p:nvPr/>
          </p:nvSpPr>
          <p:spPr>
            <a:xfrm>
              <a:off x="3381970" y="34931"/>
              <a:ext cx="1122759" cy="197212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6200" lIns="76200" spcFirstLastPara="1" rIns="76200" wrap="square" tIns="762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Calibri"/>
                <a:buNone/>
              </a:pPr>
              <a:r>
                <a:rPr b="1" i="0" lang="en-US" sz="2000" u="sng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If NO</a:t>
              </a:r>
              <a:r>
                <a:rPr b="1" i="0" lang="en-US" sz="20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: Ask PI for the ITHS Approval Letter</a:t>
              </a:r>
              <a:endParaRPr/>
            </a:p>
          </p:txBody>
        </p:sp>
        <p:sp>
          <p:nvSpPr>
            <p:cNvPr id="142" name="Google Shape;142;p20"/>
            <p:cNvSpPr/>
            <p:nvPr/>
          </p:nvSpPr>
          <p:spPr>
            <a:xfrm>
              <a:off x="4659605" y="873108"/>
              <a:ext cx="254282" cy="295770"/>
            </a:xfrm>
            <a:prstGeom prst="rightArrow">
              <a:avLst>
                <a:gd fmla="val 60000" name="adj1"/>
                <a:gd fmla="val 50000" name="adj2"/>
              </a:avLst>
            </a:prstGeom>
            <a:solidFill>
              <a:srgbClr val="D83E3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" name="Google Shape;143;p20"/>
            <p:cNvSpPr txBox="1"/>
            <p:nvPr/>
          </p:nvSpPr>
          <p:spPr>
            <a:xfrm>
              <a:off x="4659605" y="932262"/>
              <a:ext cx="177997" cy="17746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Calibri"/>
                <a:buNone/>
              </a:pPr>
              <a:r>
                <a:t/>
              </a:r>
              <a:endPara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4" name="Google Shape;144;p20"/>
            <p:cNvSpPr/>
            <p:nvPr/>
          </p:nvSpPr>
          <p:spPr>
            <a:xfrm>
              <a:off x="5019438" y="0"/>
              <a:ext cx="1192621" cy="2041988"/>
            </a:xfrm>
            <a:prstGeom prst="roundRect">
              <a:avLst>
                <a:gd fmla="val 10000" name="adj"/>
              </a:avLst>
            </a:prstGeom>
            <a:solidFill>
              <a:srgbClr val="E02F2F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5" name="Google Shape;145;p20"/>
            <p:cNvSpPr txBox="1"/>
            <p:nvPr/>
          </p:nvSpPr>
          <p:spPr>
            <a:xfrm>
              <a:off x="5054369" y="34931"/>
              <a:ext cx="1122759" cy="197212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6200" lIns="76200" spcFirstLastPara="1" rIns="76200" wrap="square" tIns="762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Calibri"/>
                <a:buNone/>
              </a:pPr>
              <a:r>
                <a:rPr b="1" i="0" lang="en-US" sz="20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PI uploads Approval Letter</a:t>
              </a:r>
              <a:endParaRPr/>
            </a:p>
          </p:txBody>
        </p:sp>
        <p:sp>
          <p:nvSpPr>
            <p:cNvPr id="146" name="Google Shape;146;p20"/>
            <p:cNvSpPr/>
            <p:nvPr/>
          </p:nvSpPr>
          <p:spPr>
            <a:xfrm>
              <a:off x="6330640" y="873108"/>
              <a:ext cx="251389" cy="295770"/>
            </a:xfrm>
            <a:prstGeom prst="rightArrow">
              <a:avLst>
                <a:gd fmla="val 60000" name="adj1"/>
                <a:gd fmla="val 50000" name="adj2"/>
              </a:avLst>
            </a:prstGeom>
            <a:solidFill>
              <a:srgbClr val="FE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" name="Google Shape;147;p20"/>
            <p:cNvSpPr txBox="1"/>
            <p:nvPr/>
          </p:nvSpPr>
          <p:spPr>
            <a:xfrm>
              <a:off x="6330640" y="932262"/>
              <a:ext cx="175972" cy="17746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Calibri"/>
                <a:buNone/>
              </a:pPr>
              <a:r>
                <a:t/>
              </a:r>
              <a:endPara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8" name="Google Shape;148;p20"/>
            <p:cNvSpPr/>
            <p:nvPr/>
          </p:nvSpPr>
          <p:spPr>
            <a:xfrm>
              <a:off x="6686380" y="0"/>
              <a:ext cx="1192621" cy="2041988"/>
            </a:xfrm>
            <a:prstGeom prst="roundRect">
              <a:avLst>
                <a:gd fmla="val 10000" name="adj"/>
              </a:avLst>
            </a:prstGeom>
            <a:solidFill>
              <a:srgbClr val="FE0000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9" name="Google Shape;149;p20"/>
            <p:cNvSpPr txBox="1"/>
            <p:nvPr/>
          </p:nvSpPr>
          <p:spPr>
            <a:xfrm>
              <a:off x="6721311" y="34931"/>
              <a:ext cx="1122759" cy="197212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6200" lIns="76200" spcFirstLastPara="1" rIns="76200" wrap="square" tIns="762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Calibri"/>
                <a:buNone/>
              </a:pPr>
              <a:r>
                <a:rPr b="1" i="0" lang="en-US" sz="20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Complete the HSD/IRB review</a:t>
              </a:r>
              <a:endParaRPr/>
            </a:p>
          </p:txBody>
        </p:sp>
      </p:grpSp>
      <p:sp>
        <p:nvSpPr>
          <p:cNvPr id="150" name="Google Shape;150;p20"/>
          <p:cNvSpPr/>
          <p:nvPr/>
        </p:nvSpPr>
        <p:spPr>
          <a:xfrm>
            <a:off x="1453472" y="4846629"/>
            <a:ext cx="6237056" cy="674031"/>
          </a:xfrm>
          <a:prstGeom prst="rect">
            <a:avLst/>
          </a:prstGeom>
          <a:noFill/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the meantime, HSD/IRB review will continue except for the last completion step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1"/>
          <p:cNvSpPr txBox="1"/>
          <p:nvPr>
            <p:ph type="title"/>
          </p:nvPr>
        </p:nvSpPr>
        <p:spPr>
          <a:xfrm>
            <a:off x="628650" y="1358533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091DE"/>
              </a:buClr>
              <a:buSzPts val="3959"/>
              <a:buFont typeface="Calibri"/>
              <a:buNone/>
            </a:pPr>
            <a:r>
              <a:rPr b="1" lang="en-US" sz="3959">
                <a:solidFill>
                  <a:srgbClr val="2091DE"/>
                </a:solidFill>
              </a:rPr>
              <a:t>Unlikely to slow down study start-up </a:t>
            </a:r>
            <a:endParaRPr/>
          </a:p>
        </p:txBody>
      </p:sp>
      <p:sp>
        <p:nvSpPr>
          <p:cNvPr id="156" name="Google Shape;156;p21"/>
          <p:cNvSpPr txBox="1"/>
          <p:nvPr>
            <p:ph idx="1" type="body"/>
          </p:nvPr>
        </p:nvSpPr>
        <p:spPr>
          <a:xfrm>
            <a:off x="628650" y="2490342"/>
            <a:ext cx="7516188" cy="28468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b="1" lang="en-US"/>
              <a:t>Because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IRB review can continue except for last step, while PI goes through COVID-19 review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The COVID-19 review occurs quickly</a:t>
            </a:r>
            <a:endParaRPr/>
          </a:p>
          <a:p>
            <a:pPr indent="-1143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/>
          </a:p>
          <a:p>
            <a:pPr indent="-1143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/>
          </a:p>
          <a:p>
            <a:pPr indent="-1143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/>
          </a:p>
        </p:txBody>
      </p:sp>
      <p:pic>
        <p:nvPicPr>
          <p:cNvPr descr="A picture containing indoor, table, toy, child&#10;&#10;Description automatically generated" id="157" name="Google Shape;157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664192" y="4504754"/>
            <a:ext cx="2480653" cy="18604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2"/>
          <p:cNvSpPr txBox="1"/>
          <p:nvPr>
            <p:ph type="title"/>
          </p:nvPr>
        </p:nvSpPr>
        <p:spPr>
          <a:xfrm>
            <a:off x="834390" y="4123640"/>
            <a:ext cx="7475220" cy="1118136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4280C"/>
              </a:buClr>
              <a:buSzPts val="4350"/>
              <a:buFont typeface="Calibri"/>
              <a:buNone/>
            </a:pPr>
            <a:r>
              <a:rPr lang="en-US" sz="4350">
                <a:solidFill>
                  <a:srgbClr val="94280C"/>
                </a:solidFill>
              </a:rPr>
              <a:t>Questions?</a:t>
            </a:r>
            <a:br>
              <a:rPr lang="en-US" sz="4350">
                <a:solidFill>
                  <a:srgbClr val="94280C"/>
                </a:solidFill>
              </a:rPr>
            </a:br>
            <a:r>
              <a:rPr lang="en-US" sz="1500" u="sng">
                <a:solidFill>
                  <a:srgbClr val="94280C"/>
                </a:solidFill>
                <a:hlinkClick r:id="rId3"/>
              </a:rPr>
              <a:t>hsdinfo@uw.edu</a:t>
            </a:r>
            <a:r>
              <a:rPr lang="en-US" sz="1500">
                <a:solidFill>
                  <a:srgbClr val="94280C"/>
                </a:solidFill>
              </a:rPr>
              <a:t>                   </a:t>
            </a:r>
            <a:br>
              <a:rPr lang="en-US" sz="1500">
                <a:solidFill>
                  <a:srgbClr val="94280C"/>
                </a:solidFill>
              </a:rPr>
            </a:br>
            <a:r>
              <a:rPr lang="en-US" sz="1500">
                <a:solidFill>
                  <a:srgbClr val="94280C"/>
                </a:solidFill>
              </a:rPr>
              <a:t> </a:t>
            </a:r>
            <a:r>
              <a:rPr lang="en-US" sz="1500" u="sng">
                <a:solidFill>
                  <a:srgbClr val="94280C"/>
                </a:solidFill>
                <a:hlinkClick r:id="rId4"/>
              </a:rPr>
              <a:t>https://www.washington.edu/research/hsd/covid-19/</a:t>
            </a:r>
            <a:r>
              <a:rPr lang="en-US" sz="1500">
                <a:solidFill>
                  <a:srgbClr val="94280C"/>
                </a:solidFill>
              </a:rPr>
              <a:t> </a:t>
            </a:r>
            <a:endParaRPr sz="4350">
              <a:solidFill>
                <a:srgbClr val="94280C"/>
              </a:solidFill>
            </a:endParaRPr>
          </a:p>
        </p:txBody>
      </p:sp>
      <p:pic>
        <p:nvPicPr>
          <p:cNvPr descr="A picture containing orange, holding, food, ball&#10;&#10;Description automatically generated" id="163" name="Google Shape;163;p22"/>
          <p:cNvPicPr preferRelativeResize="0"/>
          <p:nvPr/>
        </p:nvPicPr>
        <p:blipFill rotWithShape="1">
          <a:blip r:embed="rId5">
            <a:alphaModFix/>
          </a:blip>
          <a:srcRect b="0" l="0" r="1" t="44309"/>
          <a:stretch/>
        </p:blipFill>
        <p:spPr>
          <a:xfrm>
            <a:off x="182880" y="1049655"/>
            <a:ext cx="8778240" cy="28232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