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embeddedFontLst>
    <p:embeddedFont>
      <p:font typeface="Encode Sans Black"/>
      <p:bold r:id="rId10"/>
    </p:embeddedFont>
    <p:embeddedFont>
      <p:font typeface="Open Sans Light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Light-regular.fntdata"/><Relationship Id="rId10" Type="http://schemas.openxmlformats.org/officeDocument/2006/relationships/font" Target="fonts/EncodeSansBlack-bold.fntdata"/><Relationship Id="rId13" Type="http://schemas.openxmlformats.org/officeDocument/2006/relationships/font" Target="fonts/OpenSansLight-italic.fntdata"/><Relationship Id="rId12" Type="http://schemas.openxmlformats.org/officeDocument/2006/relationships/font" Target="fonts/Open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OpenSansLight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2d2b06e5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82d2b06e57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2d2b06e85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2d2b06e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 the specific situation &amp; inability to carry out specific aspects of the research, delays,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will document the communication in SAGE, and be available to confirm as the authorized official or help respond to follow-up questions.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82d2b06e85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2d2b06e85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2d2b06e8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 the specific situation &amp; inability to carry out specific aspects of the research, delays,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will document the communication in SAGE, and be available to confirm as the authorized official or help respond to follow-up questions.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82d2b06e85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2d2b06e85_0_1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2d2b06e8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2d2b06e57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2d2b06e5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82d2b06e57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inance.uw.edu/pafc/covid19-information-sponsored-awards" TargetMode="External"/><Relationship Id="rId4" Type="http://schemas.openxmlformats.org/officeDocument/2006/relationships/hyperlink" Target="https://www.washington.edu/research/osp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iscover.uw.edu/kA0Dx0820X000Qy00T0k00O" TargetMode="External"/><Relationship Id="rId4" Type="http://schemas.openxmlformats.org/officeDocument/2006/relationships/hyperlink" Target="http://discover.uw.edu/kA0Dx0820X000Qy00T0k00O" TargetMode="External"/><Relationship Id="rId5" Type="http://schemas.openxmlformats.org/officeDocument/2006/relationships/hyperlink" Target="http://discover.uw.edu/L000OQ00T2lX0AE000x0y08" TargetMode="External"/><Relationship Id="rId6" Type="http://schemas.openxmlformats.org/officeDocument/2006/relationships/hyperlink" Target="http://discover.uw.edu/tyO0000XA00xF028Q0000Tm" TargetMode="External"/><Relationship Id="rId7" Type="http://schemas.openxmlformats.org/officeDocument/2006/relationships/hyperlink" Target="http://discover.uw.edu/tyO0000XA00xF028Q0000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COVID-19: OSP Update </a:t>
            </a:r>
            <a:endParaRPr sz="4200"/>
          </a:p>
        </p:txBody>
      </p:sp>
      <p:sp>
        <p:nvSpPr>
          <p:cNvPr id="44" name="Google Shape;44;p8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 2020 </a:t>
            </a:r>
            <a:r>
              <a:rPr b="0" i="0" lang="en-US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  <p:pic>
        <p:nvPicPr>
          <p:cNvPr id="45" name="Google Shape;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50" y="300367"/>
            <a:ext cx="8364900" cy="201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49" y="300366"/>
            <a:ext cx="2037800" cy="20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COVID-19: </a:t>
            </a:r>
            <a:r>
              <a:rPr lang="en-US"/>
              <a:t>Check UW Guidance</a:t>
            </a:r>
            <a:endParaRPr/>
          </a:p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45350" y="1431925"/>
            <a:ext cx="8463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/>
              <a:t>Is the charge to my grant allowable? </a:t>
            </a:r>
            <a:endParaRPr b="1"/>
          </a:p>
          <a:p>
            <a:pPr indent="-3810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Check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Post Award Fiscal Compliance COVID-19</a:t>
            </a:r>
            <a:r>
              <a:rPr lang="en-US"/>
              <a:t> page. 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If Sponsor permission is needed, follow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OSP’s COVID-19 communication instructions</a:t>
            </a:r>
            <a:r>
              <a:rPr lang="en-US"/>
              <a:t>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COVID-19: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Communicating with your Sponsor &amp; OSP</a:t>
            </a:r>
            <a:endParaRPr/>
          </a:p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369150" y="1508125"/>
            <a:ext cx="8463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200"/>
              <a:t>Communicate with Sponsors</a:t>
            </a:r>
            <a:r>
              <a:rPr b="1" lang="en-US" sz="2000"/>
              <a:t> Early! </a:t>
            </a:r>
            <a:endParaRPr b="1"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D</a:t>
            </a:r>
            <a:r>
              <a:rPr lang="en-US" sz="2000"/>
              <a:t>elays? Changes in scope? Taking advantage of flexibilities granted?</a:t>
            </a:r>
            <a:endParaRPr sz="2000"/>
          </a:p>
          <a:p>
            <a:pPr indent="457200" lvl="0" marL="1371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27432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Use: “</a:t>
            </a:r>
            <a:r>
              <a:rPr b="1" lang="en-US" sz="2000"/>
              <a:t>C19</a:t>
            </a:r>
            <a:r>
              <a:rPr lang="en-US" sz="2000"/>
              <a:t>” as a prefix in the subject line</a:t>
            </a:r>
            <a:endParaRPr sz="2000"/>
          </a:p>
          <a:p>
            <a:pPr indent="-355600" lvl="0" marL="2743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CC: grant or contract administrative rep, e.g.:</a:t>
            </a:r>
            <a:endParaRPr sz="2000"/>
          </a:p>
          <a:p>
            <a:pPr indent="-355600" lvl="1" marL="3200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Grants Management Specialist (NIH)</a:t>
            </a:r>
            <a:endParaRPr/>
          </a:p>
          <a:p>
            <a:pPr indent="-355600" lvl="1" marL="3200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Grant Officer (other federal grants)</a:t>
            </a:r>
            <a:endParaRPr/>
          </a:p>
          <a:p>
            <a:pPr indent="-355600" lvl="1" marL="3200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Contracting Officer (federal contracts)</a:t>
            </a:r>
            <a:endParaRPr/>
          </a:p>
          <a:p>
            <a:pPr indent="-355600" lvl="0" marL="2743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CC: osp@uw.edu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200"/>
              <a:t>Communicating with OSP?</a:t>
            </a:r>
            <a:endParaRPr b="1"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Use “</a:t>
            </a:r>
            <a:r>
              <a:rPr b="1" lang="en-US" sz="2000"/>
              <a:t>C19</a:t>
            </a:r>
            <a:r>
              <a:rPr lang="en-US" sz="2000"/>
              <a:t>” as a prefix in your short titles and email subject lines to let OSP know it is COVID-19 related!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77400" y="2677650"/>
            <a:ext cx="2950938" cy="224202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200">
            <a:noAutofit/>
          </a:bodyPr>
          <a:lstStyle/>
          <a:p>
            <a:pPr indent="0" lvl="0" marL="9144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1800">
                <a:solidFill>
                  <a:srgbClr val="4B2E83"/>
                </a:solidFill>
              </a:rPr>
              <a:t> </a:t>
            </a:r>
            <a:r>
              <a:rPr b="1" lang="en-US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All COVID-19 items are prioritized!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C19 by the Numbers - March 2020</a:t>
            </a:r>
            <a:endParaRPr sz="30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GIM 19 Waivers, Proposals, &amp; Agreements </a:t>
            </a:r>
            <a:endParaRPr sz="24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b="4808" l="5347" r="11236" t="1637"/>
          <a:stretch/>
        </p:blipFill>
        <p:spPr>
          <a:xfrm>
            <a:off x="2885200" y="1889375"/>
            <a:ext cx="6192850" cy="48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11700" y="1979350"/>
            <a:ext cx="3909000" cy="3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COVID-19 Related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19 Waivers: 18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Proposals: 38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Agreements: 10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Outgoing Subawards &amp; C19: Proposals and Managing the Award Impacts</a:t>
            </a:r>
            <a:endParaRPr/>
          </a:p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/>
              <a:t>Proposals: </a:t>
            </a:r>
            <a:endParaRPr b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If there will be a delay in obtaining subrecipient documents, please seek a GIM 19 waiver as early as possible.</a:t>
            </a:r>
            <a:endParaRPr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/>
              <a:t>When a subrecipient reports impacts:</a:t>
            </a:r>
            <a:endParaRPr b="1"/>
          </a:p>
          <a:p>
            <a:pPr indent="-381000" lvl="0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Determine impacts to the overall project.</a:t>
            </a:r>
            <a:endParaRPr>
              <a:solidFill>
                <a:srgbClr val="3D3D3D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Follow the OSP instructions for</a:t>
            </a:r>
            <a:r>
              <a:rPr lang="en-US">
                <a:solidFill>
                  <a:srgbClr val="3D3D3D"/>
                </a:solidFill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accent5"/>
                </a:solidFill>
                <a:hlinkClick r:id="rId4"/>
              </a:rPr>
              <a:t>communicating COVID-19 impacts to your sponsor</a:t>
            </a:r>
            <a:r>
              <a:rPr lang="en-US"/>
              <a:t>.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accent5"/>
                </a:solidFill>
                <a:hlinkClick r:id="rId5"/>
              </a:rPr>
              <a:t>Request modifications</a:t>
            </a:r>
            <a:r>
              <a:rPr lang="en-US">
                <a:solidFill>
                  <a:srgbClr val="3D3D3D"/>
                </a:solidFill>
              </a:rPr>
              <a:t> </a:t>
            </a:r>
            <a:r>
              <a:rPr lang="en-US"/>
              <a:t>to the subaward, as appropriate.</a:t>
            </a:r>
            <a:endParaRPr>
              <a:solidFill>
                <a:srgbClr val="3D3D3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Questions? Send an email to</a:t>
            </a:r>
            <a:r>
              <a:rPr lang="en-US">
                <a:solidFill>
                  <a:srgbClr val="3D3D3D"/>
                </a:solidFill>
                <a:uFill>
                  <a:noFill/>
                </a:uFill>
                <a:hlinkClick r:id="rId6"/>
              </a:rPr>
              <a:t> </a:t>
            </a:r>
            <a:r>
              <a:rPr lang="en-US" u="sng">
                <a:solidFill>
                  <a:schemeClr val="accent5"/>
                </a:solidFill>
                <a:hlinkClick r:id="rId7"/>
              </a:rPr>
              <a:t>ospsubs@uw.edu</a:t>
            </a:r>
            <a:endParaRPr sz="2200"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