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0" name="Shape 80"/>
        <p:cNvGrpSpPr/>
        <p:nvPr/>
      </p:nvGrpSpPr>
      <p:grpSpPr>
        <a:xfrm>
          <a:off x="0" y="0"/>
          <a:ext cx="0" cy="0"/>
          <a:chOff x="0" y="0"/>
          <a:chExt cx="0" cy="0"/>
        </a:xfrm>
      </p:grpSpPr>
      <p:sp>
        <p:nvSpPr>
          <p:cNvPr id="81" name="Google Shape;81;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5" name="Shape 135"/>
        <p:cNvGrpSpPr/>
        <p:nvPr/>
      </p:nvGrpSpPr>
      <p:grpSpPr>
        <a:xfrm>
          <a:off x="0" y="0"/>
          <a:ext cx="0" cy="0"/>
          <a:chOff x="0" y="0"/>
          <a:chExt cx="0" cy="0"/>
        </a:xfrm>
      </p:grpSpPr>
      <p:sp>
        <p:nvSpPr>
          <p:cNvPr id="136" name="Google Shape;136;p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7" name="Google Shape;137;p1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1" name="Shape 141"/>
        <p:cNvGrpSpPr/>
        <p:nvPr/>
      </p:nvGrpSpPr>
      <p:grpSpPr>
        <a:xfrm>
          <a:off x="0" y="0"/>
          <a:ext cx="0" cy="0"/>
          <a:chOff x="0" y="0"/>
          <a:chExt cx="0" cy="0"/>
        </a:xfrm>
      </p:grpSpPr>
      <p:sp>
        <p:nvSpPr>
          <p:cNvPr id="142" name="Google Shape;142;p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3" name="Google Shape;143;p1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7" name="Shape 147"/>
        <p:cNvGrpSpPr/>
        <p:nvPr/>
      </p:nvGrpSpPr>
      <p:grpSpPr>
        <a:xfrm>
          <a:off x="0" y="0"/>
          <a:ext cx="0" cy="0"/>
          <a:chOff x="0" y="0"/>
          <a:chExt cx="0" cy="0"/>
        </a:xfrm>
      </p:grpSpPr>
      <p:sp>
        <p:nvSpPr>
          <p:cNvPr id="148" name="Google Shape;148;p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9" name="Google Shape;149;p1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3" name="Shape 153"/>
        <p:cNvGrpSpPr/>
        <p:nvPr/>
      </p:nvGrpSpPr>
      <p:grpSpPr>
        <a:xfrm>
          <a:off x="0" y="0"/>
          <a:ext cx="0" cy="0"/>
          <a:chOff x="0" y="0"/>
          <a:chExt cx="0" cy="0"/>
        </a:xfrm>
      </p:grpSpPr>
      <p:sp>
        <p:nvSpPr>
          <p:cNvPr id="154" name="Google Shape;154;p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5" name="Google Shape;155;p1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7" name="Shape 87"/>
        <p:cNvGrpSpPr/>
        <p:nvPr/>
      </p:nvGrpSpPr>
      <p:grpSpPr>
        <a:xfrm>
          <a:off x="0" y="0"/>
          <a:ext cx="0" cy="0"/>
          <a:chOff x="0" y="0"/>
          <a:chExt cx="0" cy="0"/>
        </a:xfrm>
      </p:grpSpPr>
      <p:sp>
        <p:nvSpPr>
          <p:cNvPr id="88" name="Google Shape;88;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9" name="Google Shape;89;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3" name="Shape 93"/>
        <p:cNvGrpSpPr/>
        <p:nvPr/>
      </p:nvGrpSpPr>
      <p:grpSpPr>
        <a:xfrm>
          <a:off x="0" y="0"/>
          <a:ext cx="0" cy="0"/>
          <a:chOff x="0" y="0"/>
          <a:chExt cx="0" cy="0"/>
        </a:xfrm>
      </p:grpSpPr>
      <p:sp>
        <p:nvSpPr>
          <p:cNvPr id="94" name="Google Shape;94;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5" name="Google Shape;95;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9" name="Shape 99"/>
        <p:cNvGrpSpPr/>
        <p:nvPr/>
      </p:nvGrpSpPr>
      <p:grpSpPr>
        <a:xfrm>
          <a:off x="0" y="0"/>
          <a:ext cx="0" cy="0"/>
          <a:chOff x="0" y="0"/>
          <a:chExt cx="0" cy="0"/>
        </a:xfrm>
      </p:grpSpPr>
      <p:sp>
        <p:nvSpPr>
          <p:cNvPr id="100" name="Google Shape;100;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1" name="Google Shape;101;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5" name="Shape 105"/>
        <p:cNvGrpSpPr/>
        <p:nvPr/>
      </p:nvGrpSpPr>
      <p:grpSpPr>
        <a:xfrm>
          <a:off x="0" y="0"/>
          <a:ext cx="0" cy="0"/>
          <a:chOff x="0" y="0"/>
          <a:chExt cx="0" cy="0"/>
        </a:xfrm>
      </p:grpSpPr>
      <p:sp>
        <p:nvSpPr>
          <p:cNvPr id="106" name="Google Shape;106;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7" name="Google Shape;107;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1" name="Shape 111"/>
        <p:cNvGrpSpPr/>
        <p:nvPr/>
      </p:nvGrpSpPr>
      <p:grpSpPr>
        <a:xfrm>
          <a:off x="0" y="0"/>
          <a:ext cx="0" cy="0"/>
          <a:chOff x="0" y="0"/>
          <a:chExt cx="0" cy="0"/>
        </a:xfrm>
      </p:grpSpPr>
      <p:sp>
        <p:nvSpPr>
          <p:cNvPr id="112" name="Google Shape;112;p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3" name="Google Shape;113;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7" name="Shape 117"/>
        <p:cNvGrpSpPr/>
        <p:nvPr/>
      </p:nvGrpSpPr>
      <p:grpSpPr>
        <a:xfrm>
          <a:off x="0" y="0"/>
          <a:ext cx="0" cy="0"/>
          <a:chOff x="0" y="0"/>
          <a:chExt cx="0" cy="0"/>
        </a:xfrm>
      </p:grpSpPr>
      <p:sp>
        <p:nvSpPr>
          <p:cNvPr id="118" name="Google Shape;118;p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9" name="Google Shape;119;p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3" name="Shape 123"/>
        <p:cNvGrpSpPr/>
        <p:nvPr/>
      </p:nvGrpSpPr>
      <p:grpSpPr>
        <a:xfrm>
          <a:off x="0" y="0"/>
          <a:ext cx="0" cy="0"/>
          <a:chOff x="0" y="0"/>
          <a:chExt cx="0" cy="0"/>
        </a:xfrm>
      </p:grpSpPr>
      <p:sp>
        <p:nvSpPr>
          <p:cNvPr id="124" name="Google Shape;124;p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5" name="Google Shape;125;p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9" name="Shape 129"/>
        <p:cNvGrpSpPr/>
        <p:nvPr/>
      </p:nvGrpSpPr>
      <p:grpSpPr>
        <a:xfrm>
          <a:off x="0" y="0"/>
          <a:ext cx="0" cy="0"/>
          <a:chOff x="0" y="0"/>
          <a:chExt cx="0" cy="0"/>
        </a:xfrm>
      </p:grpSpPr>
      <p:sp>
        <p:nvSpPr>
          <p:cNvPr id="130" name="Google Shape;130;p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1" name="Google Shape;131;p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Content" type="obj">
  <p:cSld name="OBJECT">
    <p:spTree>
      <p:nvGrpSpPr>
        <p:cNvPr id="11" name="Shape 11"/>
        <p:cNvGrpSpPr/>
        <p:nvPr/>
      </p:nvGrpSpPr>
      <p:grpSpPr>
        <a:xfrm>
          <a:off x="0" y="0"/>
          <a:ext cx="0" cy="0"/>
          <a:chOff x="0" y="0"/>
          <a:chExt cx="0" cy="0"/>
        </a:xfrm>
      </p:grpSpPr>
      <p:sp>
        <p:nvSpPr>
          <p:cNvPr id="12" name="Google Shape;12;p2"/>
          <p:cNvSpPr txBox="1"/>
          <p:nvPr>
            <p:ph type="title"/>
          </p:nvPr>
        </p:nvSpPr>
        <p:spPr>
          <a:xfrm>
            <a:off x="628650" y="365126"/>
            <a:ext cx="78867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3" name="Google Shape;13;p2"/>
          <p:cNvSpPr txBox="1"/>
          <p:nvPr>
            <p:ph idx="1" type="body"/>
          </p:nvPr>
        </p:nvSpPr>
        <p:spPr>
          <a:xfrm>
            <a:off x="628650" y="1825625"/>
            <a:ext cx="7886700" cy="435133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4" name="Google Shape;14;p2"/>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 name="Google Shape;15;p2"/>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 name="Google Shape;16;p2"/>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Vertical Text" type="vertTx">
  <p:cSld name="VERTICAL_TEXT">
    <p:spTree>
      <p:nvGrpSpPr>
        <p:cNvPr id="68" name="Shape 68"/>
        <p:cNvGrpSpPr/>
        <p:nvPr/>
      </p:nvGrpSpPr>
      <p:grpSpPr>
        <a:xfrm>
          <a:off x="0" y="0"/>
          <a:ext cx="0" cy="0"/>
          <a:chOff x="0" y="0"/>
          <a:chExt cx="0" cy="0"/>
        </a:xfrm>
      </p:grpSpPr>
      <p:sp>
        <p:nvSpPr>
          <p:cNvPr id="69" name="Google Shape;69;p11"/>
          <p:cNvSpPr txBox="1"/>
          <p:nvPr>
            <p:ph type="title"/>
          </p:nvPr>
        </p:nvSpPr>
        <p:spPr>
          <a:xfrm>
            <a:off x="628650" y="365126"/>
            <a:ext cx="78867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0" name="Google Shape;70;p11"/>
          <p:cNvSpPr txBox="1"/>
          <p:nvPr>
            <p:ph idx="1" type="body"/>
          </p:nvPr>
        </p:nvSpPr>
        <p:spPr>
          <a:xfrm rot="5400000">
            <a:off x="2396331" y="57944"/>
            <a:ext cx="4351338" cy="7886700"/>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1" name="Google Shape;71;p11"/>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11"/>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11"/>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Vertical Title and Text" type="vertTitleAndTx">
  <p:cSld name="VERTICAL_TITLE_AND_VERTICAL_TEXT">
    <p:spTree>
      <p:nvGrpSpPr>
        <p:cNvPr id="74" name="Shape 74"/>
        <p:cNvGrpSpPr/>
        <p:nvPr/>
      </p:nvGrpSpPr>
      <p:grpSpPr>
        <a:xfrm>
          <a:off x="0" y="0"/>
          <a:ext cx="0" cy="0"/>
          <a:chOff x="0" y="0"/>
          <a:chExt cx="0" cy="0"/>
        </a:xfrm>
      </p:grpSpPr>
      <p:sp>
        <p:nvSpPr>
          <p:cNvPr id="75" name="Google Shape;75;p12"/>
          <p:cNvSpPr txBox="1"/>
          <p:nvPr>
            <p:ph type="title"/>
          </p:nvPr>
        </p:nvSpPr>
        <p:spPr>
          <a:xfrm rot="5400000">
            <a:off x="4623593" y="2285206"/>
            <a:ext cx="5811838" cy="1971675"/>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6" name="Google Shape;76;p12"/>
          <p:cNvSpPr txBox="1"/>
          <p:nvPr>
            <p:ph idx="1" type="body"/>
          </p:nvPr>
        </p:nvSpPr>
        <p:spPr>
          <a:xfrm rot="5400000">
            <a:off x="623093" y="370681"/>
            <a:ext cx="5811838" cy="5800725"/>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7" name="Google Shape;77;p12"/>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12"/>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12"/>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17" name="Shape 17"/>
        <p:cNvGrpSpPr/>
        <p:nvPr/>
      </p:nvGrpSpPr>
      <p:grpSpPr>
        <a:xfrm>
          <a:off x="0" y="0"/>
          <a:ext cx="0" cy="0"/>
          <a:chOff x="0" y="0"/>
          <a:chExt cx="0" cy="0"/>
        </a:xfrm>
      </p:grpSpPr>
      <p:sp>
        <p:nvSpPr>
          <p:cNvPr id="18" name="Google Shape;18;p3"/>
          <p:cNvSpPr txBox="1"/>
          <p:nvPr>
            <p:ph type="ctrTitle"/>
          </p:nvPr>
        </p:nvSpPr>
        <p:spPr>
          <a:xfrm>
            <a:off x="685800" y="1122363"/>
            <a:ext cx="7772400" cy="2387600"/>
          </a:xfrm>
          <a:prstGeom prst="rect">
            <a:avLst/>
          </a:prstGeom>
          <a:noFill/>
          <a:ln>
            <a:noFill/>
          </a:ln>
        </p:spPr>
        <p:txBody>
          <a:bodyPr anchorCtr="0" anchor="b" bIns="45700" lIns="91425" spcFirstLastPara="1" rIns="91425" wrap="square" tIns="45700">
            <a:no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9" name="Google Shape;19;p3"/>
          <p:cNvSpPr txBox="1"/>
          <p:nvPr>
            <p:ph idx="1" type="subTitle"/>
          </p:nvPr>
        </p:nvSpPr>
        <p:spPr>
          <a:xfrm>
            <a:off x="1143000" y="3602038"/>
            <a:ext cx="6858000" cy="1655762"/>
          </a:xfrm>
          <a:prstGeom prst="rect">
            <a:avLst/>
          </a:prstGeom>
          <a:noFill/>
          <a:ln>
            <a:noFill/>
          </a:ln>
        </p:spPr>
        <p:txBody>
          <a:bodyPr anchorCtr="0" anchor="t" bIns="45700" lIns="91425" spcFirstLastPara="1" rIns="91425" wrap="square" tIns="45700">
            <a:no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20" name="Google Shape;20;p3"/>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 name="Google Shape;21;p3"/>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2" name="Google Shape;22;p3"/>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23" name="Shape 23"/>
        <p:cNvGrpSpPr/>
        <p:nvPr/>
      </p:nvGrpSpPr>
      <p:grpSpPr>
        <a:xfrm>
          <a:off x="0" y="0"/>
          <a:ext cx="0" cy="0"/>
          <a:chOff x="0" y="0"/>
          <a:chExt cx="0" cy="0"/>
        </a:xfrm>
      </p:grpSpPr>
      <p:sp>
        <p:nvSpPr>
          <p:cNvPr id="24" name="Google Shape;24;p4"/>
          <p:cNvSpPr txBox="1"/>
          <p:nvPr>
            <p:ph type="title"/>
          </p:nvPr>
        </p:nvSpPr>
        <p:spPr>
          <a:xfrm>
            <a:off x="623888" y="1709739"/>
            <a:ext cx="7886700" cy="2852737"/>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5" name="Google Shape;25;p4"/>
          <p:cNvSpPr txBox="1"/>
          <p:nvPr>
            <p:ph idx="1" type="body"/>
          </p:nvPr>
        </p:nvSpPr>
        <p:spPr>
          <a:xfrm>
            <a:off x="623888" y="4589464"/>
            <a:ext cx="7886700" cy="1500187"/>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1000"/>
              </a:spcBef>
              <a:spcAft>
                <a:spcPts val="0"/>
              </a:spcAft>
              <a:buClr>
                <a:schemeClr val="dk1"/>
              </a:buClr>
              <a:buSzPts val="2400"/>
              <a:buNone/>
              <a:defRPr sz="2400">
                <a:solidFill>
                  <a:schemeClr val="dk1"/>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26" name="Google Shape;26;p4"/>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7" name="Google Shape;27;p4"/>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8" name="Google Shape;28;p4"/>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wo Content" type="twoObj">
  <p:cSld name="TWO_OBJECTS">
    <p:spTree>
      <p:nvGrpSpPr>
        <p:cNvPr id="29" name="Shape 29"/>
        <p:cNvGrpSpPr/>
        <p:nvPr/>
      </p:nvGrpSpPr>
      <p:grpSpPr>
        <a:xfrm>
          <a:off x="0" y="0"/>
          <a:ext cx="0" cy="0"/>
          <a:chOff x="0" y="0"/>
          <a:chExt cx="0" cy="0"/>
        </a:xfrm>
      </p:grpSpPr>
      <p:sp>
        <p:nvSpPr>
          <p:cNvPr id="30" name="Google Shape;30;p5"/>
          <p:cNvSpPr txBox="1"/>
          <p:nvPr>
            <p:ph type="title"/>
          </p:nvPr>
        </p:nvSpPr>
        <p:spPr>
          <a:xfrm>
            <a:off x="628650" y="365126"/>
            <a:ext cx="78867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1" name="Google Shape;31;p5"/>
          <p:cNvSpPr txBox="1"/>
          <p:nvPr>
            <p:ph idx="1" type="body"/>
          </p:nvPr>
        </p:nvSpPr>
        <p:spPr>
          <a:xfrm>
            <a:off x="628650" y="1825625"/>
            <a:ext cx="3886200" cy="435133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2" name="Google Shape;32;p5"/>
          <p:cNvSpPr txBox="1"/>
          <p:nvPr>
            <p:ph idx="2" type="body"/>
          </p:nvPr>
        </p:nvSpPr>
        <p:spPr>
          <a:xfrm>
            <a:off x="4629150" y="1825625"/>
            <a:ext cx="3886200" cy="435133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3" name="Google Shape;33;p5"/>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4" name="Google Shape;34;p5"/>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5"/>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mparison" type="twoTxTwoObj">
  <p:cSld name="TWO_OBJECTS_WITH_TEXT">
    <p:spTree>
      <p:nvGrpSpPr>
        <p:cNvPr id="36" name="Shape 36"/>
        <p:cNvGrpSpPr/>
        <p:nvPr/>
      </p:nvGrpSpPr>
      <p:grpSpPr>
        <a:xfrm>
          <a:off x="0" y="0"/>
          <a:ext cx="0" cy="0"/>
          <a:chOff x="0" y="0"/>
          <a:chExt cx="0" cy="0"/>
        </a:xfrm>
      </p:grpSpPr>
      <p:sp>
        <p:nvSpPr>
          <p:cNvPr id="37" name="Google Shape;37;p6"/>
          <p:cNvSpPr txBox="1"/>
          <p:nvPr>
            <p:ph type="title"/>
          </p:nvPr>
        </p:nvSpPr>
        <p:spPr>
          <a:xfrm>
            <a:off x="629841" y="365126"/>
            <a:ext cx="78867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8" name="Google Shape;38;p6"/>
          <p:cNvSpPr txBox="1"/>
          <p:nvPr>
            <p:ph idx="1" type="body"/>
          </p:nvPr>
        </p:nvSpPr>
        <p:spPr>
          <a:xfrm>
            <a:off x="629842" y="1681163"/>
            <a:ext cx="3868340" cy="823912"/>
          </a:xfrm>
          <a:prstGeom prst="rect">
            <a:avLst/>
          </a:prstGeom>
          <a:noFill/>
          <a:ln>
            <a:noFill/>
          </a:ln>
        </p:spPr>
        <p:txBody>
          <a:bodyPr anchorCtr="0" anchor="b" bIns="45700" lIns="91425" spcFirstLastPara="1" rIns="91425" wrap="square" tIns="45700">
            <a:no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39" name="Google Shape;39;p6"/>
          <p:cNvSpPr txBox="1"/>
          <p:nvPr>
            <p:ph idx="2" type="body"/>
          </p:nvPr>
        </p:nvSpPr>
        <p:spPr>
          <a:xfrm>
            <a:off x="629842" y="2505075"/>
            <a:ext cx="3868340" cy="368458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0" name="Google Shape;40;p6"/>
          <p:cNvSpPr txBox="1"/>
          <p:nvPr>
            <p:ph idx="3" type="body"/>
          </p:nvPr>
        </p:nvSpPr>
        <p:spPr>
          <a:xfrm>
            <a:off x="4629150" y="1681163"/>
            <a:ext cx="3887391" cy="823912"/>
          </a:xfrm>
          <a:prstGeom prst="rect">
            <a:avLst/>
          </a:prstGeom>
          <a:noFill/>
          <a:ln>
            <a:noFill/>
          </a:ln>
        </p:spPr>
        <p:txBody>
          <a:bodyPr anchorCtr="0" anchor="b" bIns="45700" lIns="91425" spcFirstLastPara="1" rIns="91425" wrap="square" tIns="45700">
            <a:no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1" name="Google Shape;41;p6"/>
          <p:cNvSpPr txBox="1"/>
          <p:nvPr>
            <p:ph idx="4" type="body"/>
          </p:nvPr>
        </p:nvSpPr>
        <p:spPr>
          <a:xfrm>
            <a:off x="4629150" y="2505075"/>
            <a:ext cx="3887391" cy="368458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2" name="Google Shape;42;p6"/>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6"/>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4" name="Google Shape;44;p6"/>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45" name="Shape 45"/>
        <p:cNvGrpSpPr/>
        <p:nvPr/>
      </p:nvGrpSpPr>
      <p:grpSpPr>
        <a:xfrm>
          <a:off x="0" y="0"/>
          <a:ext cx="0" cy="0"/>
          <a:chOff x="0" y="0"/>
          <a:chExt cx="0" cy="0"/>
        </a:xfrm>
      </p:grpSpPr>
      <p:sp>
        <p:nvSpPr>
          <p:cNvPr id="46" name="Google Shape;46;p7"/>
          <p:cNvSpPr txBox="1"/>
          <p:nvPr>
            <p:ph type="title"/>
          </p:nvPr>
        </p:nvSpPr>
        <p:spPr>
          <a:xfrm>
            <a:off x="628650" y="365126"/>
            <a:ext cx="78867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7" name="Google Shape;47;p7"/>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7"/>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9" name="Google Shape;49;p7"/>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50" name="Shape 50"/>
        <p:cNvGrpSpPr/>
        <p:nvPr/>
      </p:nvGrpSpPr>
      <p:grpSpPr>
        <a:xfrm>
          <a:off x="0" y="0"/>
          <a:ext cx="0" cy="0"/>
          <a:chOff x="0" y="0"/>
          <a:chExt cx="0" cy="0"/>
        </a:xfrm>
      </p:grpSpPr>
      <p:sp>
        <p:nvSpPr>
          <p:cNvPr id="51" name="Google Shape;51;p8"/>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8"/>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8"/>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ntent with Caption" type="objTx">
  <p:cSld name="OBJECT_WITH_CAPTION_TEXT">
    <p:spTree>
      <p:nvGrpSpPr>
        <p:cNvPr id="54" name="Shape 54"/>
        <p:cNvGrpSpPr/>
        <p:nvPr/>
      </p:nvGrpSpPr>
      <p:grpSpPr>
        <a:xfrm>
          <a:off x="0" y="0"/>
          <a:ext cx="0" cy="0"/>
          <a:chOff x="0" y="0"/>
          <a:chExt cx="0" cy="0"/>
        </a:xfrm>
      </p:grpSpPr>
      <p:sp>
        <p:nvSpPr>
          <p:cNvPr id="55" name="Google Shape;55;p9"/>
          <p:cNvSpPr txBox="1"/>
          <p:nvPr>
            <p:ph type="title"/>
          </p:nvPr>
        </p:nvSpPr>
        <p:spPr>
          <a:xfrm>
            <a:off x="629841" y="457200"/>
            <a:ext cx="2949178" cy="1600200"/>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6" name="Google Shape;56;p9"/>
          <p:cNvSpPr txBox="1"/>
          <p:nvPr>
            <p:ph idx="1" type="body"/>
          </p:nvPr>
        </p:nvSpPr>
        <p:spPr>
          <a:xfrm>
            <a:off x="3887391" y="987426"/>
            <a:ext cx="4629150" cy="4873625"/>
          </a:xfrm>
          <a:prstGeom prst="rect">
            <a:avLst/>
          </a:prstGeom>
          <a:noFill/>
          <a:ln>
            <a:noFill/>
          </a:ln>
        </p:spPr>
        <p:txBody>
          <a:bodyPr anchorCtr="0" anchor="t" bIns="45700" lIns="91425" spcFirstLastPara="1" rIns="91425" wrap="square" tIns="45700">
            <a:no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57" name="Google Shape;57;p9"/>
          <p:cNvSpPr txBox="1"/>
          <p:nvPr>
            <p:ph idx="2" type="body"/>
          </p:nvPr>
        </p:nvSpPr>
        <p:spPr>
          <a:xfrm>
            <a:off x="629841" y="2057400"/>
            <a:ext cx="2949178" cy="3811588"/>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58" name="Google Shape;58;p9"/>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9"/>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9"/>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Picture with Caption" type="picTx">
  <p:cSld name="PICTURE_WITH_CAPTION_TEXT">
    <p:spTree>
      <p:nvGrpSpPr>
        <p:cNvPr id="61" name="Shape 61"/>
        <p:cNvGrpSpPr/>
        <p:nvPr/>
      </p:nvGrpSpPr>
      <p:grpSpPr>
        <a:xfrm>
          <a:off x="0" y="0"/>
          <a:ext cx="0" cy="0"/>
          <a:chOff x="0" y="0"/>
          <a:chExt cx="0" cy="0"/>
        </a:xfrm>
      </p:grpSpPr>
      <p:sp>
        <p:nvSpPr>
          <p:cNvPr id="62" name="Google Shape;62;p10"/>
          <p:cNvSpPr txBox="1"/>
          <p:nvPr>
            <p:ph type="title"/>
          </p:nvPr>
        </p:nvSpPr>
        <p:spPr>
          <a:xfrm>
            <a:off x="629841" y="457200"/>
            <a:ext cx="2949178" cy="1600200"/>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3" name="Google Shape;63;p10"/>
          <p:cNvSpPr/>
          <p:nvPr>
            <p:ph idx="2" type="pic"/>
          </p:nvPr>
        </p:nvSpPr>
        <p:spPr>
          <a:xfrm>
            <a:off x="3887391" y="987426"/>
            <a:ext cx="4629150" cy="4873625"/>
          </a:xfrm>
          <a:prstGeom prst="rect">
            <a:avLst/>
          </a:prstGeom>
          <a:noFill/>
          <a:ln>
            <a:noFill/>
          </a:ln>
        </p:spPr>
        <p:txBody>
          <a:bodyPr anchorCtr="0" anchor="t" bIns="45700" lIns="91425" spcFirstLastPara="1" rIns="91425" wrap="square" tIns="45700">
            <a:noAutofit/>
          </a:bodyPr>
          <a:lstStyle>
            <a:lvl1pPr lvl="0" marR="0" rtl="0" algn="l">
              <a:lnSpc>
                <a:spcPct val="90000"/>
              </a:lnSpc>
              <a:spcBef>
                <a:spcPts val="1000"/>
              </a:spcBef>
              <a:spcAft>
                <a:spcPts val="0"/>
              </a:spcAft>
              <a:buClr>
                <a:schemeClr val="dk1"/>
              </a:buClr>
              <a:buSzPts val="3200"/>
              <a:buFont typeface="Arial"/>
              <a:buNone/>
              <a:defRPr b="0" i="0" sz="3200" u="none" cap="none" strike="noStrike">
                <a:solidFill>
                  <a:schemeClr val="dk1"/>
                </a:solidFill>
                <a:latin typeface="Calibri"/>
                <a:ea typeface="Calibri"/>
                <a:cs typeface="Calibri"/>
                <a:sym typeface="Calibri"/>
              </a:defRPr>
            </a:lvl1pPr>
            <a:lvl2pPr lvl="1" marR="0" rtl="0" algn="l">
              <a:lnSpc>
                <a:spcPct val="90000"/>
              </a:lnSpc>
              <a:spcBef>
                <a:spcPts val="500"/>
              </a:spcBef>
              <a:spcAft>
                <a:spcPts val="0"/>
              </a:spcAft>
              <a:buClr>
                <a:schemeClr val="dk1"/>
              </a:buClr>
              <a:buSzPts val="2800"/>
              <a:buFont typeface="Arial"/>
              <a:buNone/>
              <a:defRPr b="0" i="0" sz="2800" u="none" cap="none" strike="noStrike">
                <a:solidFill>
                  <a:schemeClr val="dk1"/>
                </a:solidFill>
                <a:latin typeface="Calibri"/>
                <a:ea typeface="Calibri"/>
                <a:cs typeface="Calibri"/>
                <a:sym typeface="Calibri"/>
              </a:defRPr>
            </a:lvl2pPr>
            <a:lvl3pPr lvl="2" marR="0" rtl="0" algn="l">
              <a:lnSpc>
                <a:spcPct val="90000"/>
              </a:lnSpc>
              <a:spcBef>
                <a:spcPts val="500"/>
              </a:spcBef>
              <a:spcAft>
                <a:spcPts val="0"/>
              </a:spcAft>
              <a:buClr>
                <a:schemeClr val="dk1"/>
              </a:buClr>
              <a:buSzPts val="2400"/>
              <a:buFont typeface="Arial"/>
              <a:buNone/>
              <a:defRPr b="0" i="0" sz="2400" u="none" cap="none" strike="noStrike">
                <a:solidFill>
                  <a:schemeClr val="dk1"/>
                </a:solidFill>
                <a:latin typeface="Calibri"/>
                <a:ea typeface="Calibri"/>
                <a:cs typeface="Calibri"/>
                <a:sym typeface="Calibri"/>
              </a:defRPr>
            </a:lvl3pPr>
            <a:lvl4pPr lvl="3"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4pPr>
            <a:lvl5pPr lvl="4"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5pPr>
            <a:lvl6pPr lvl="5"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6pPr>
            <a:lvl7pPr lvl="6"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7pPr>
            <a:lvl8pPr lvl="7"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8pPr>
            <a:lvl9pPr lvl="8"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9pPr>
          </a:lstStyle>
          <a:p/>
        </p:txBody>
      </p:sp>
      <p:sp>
        <p:nvSpPr>
          <p:cNvPr id="64" name="Google Shape;64;p10"/>
          <p:cNvSpPr txBox="1"/>
          <p:nvPr>
            <p:ph idx="1" type="body"/>
          </p:nvPr>
        </p:nvSpPr>
        <p:spPr>
          <a:xfrm>
            <a:off x="629841" y="2057400"/>
            <a:ext cx="2949178" cy="3811588"/>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5" name="Google Shape;65;p10"/>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10"/>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7" name="Google Shape;67;p10"/>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628650" y="365126"/>
            <a:ext cx="7886700" cy="1325563"/>
          </a:xfrm>
          <a:prstGeom prst="rect">
            <a:avLst/>
          </a:prstGeom>
          <a:noFill/>
          <a:ln>
            <a:noFill/>
          </a:ln>
        </p:spPr>
        <p:txBody>
          <a:bodyPr anchorCtr="0" anchor="ctr" bIns="45700" lIns="91425" spcFirstLastPara="1" rIns="91425" wrap="square" tIns="45700">
            <a:no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Google Shape;7;p1"/>
          <p:cNvSpPr txBox="1"/>
          <p:nvPr>
            <p:ph idx="1" type="body"/>
          </p:nvPr>
        </p:nvSpPr>
        <p:spPr>
          <a:xfrm>
            <a:off x="628650" y="1825625"/>
            <a:ext cx="7886700" cy="4351338"/>
          </a:xfrm>
          <a:prstGeom prst="rect">
            <a:avLst/>
          </a:prstGeom>
          <a:noFill/>
          <a:ln>
            <a:noFill/>
          </a:ln>
        </p:spPr>
        <p:txBody>
          <a:bodyPr anchorCtr="0" anchor="t" bIns="45700" lIns="91425" spcFirstLastPara="1" rIns="91425" wrap="square" tIns="45700">
            <a:no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8" name="Google Shape;8;p1"/>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9" name="Google Shape;9;p1"/>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0" name="Google Shape;10;p1"/>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mailto:gcafco@uw.edu" TargetMode="Externa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 Id="rId3" Type="http://schemas.openxmlformats.org/officeDocument/2006/relationships/hyperlink" Target="https://finance.uw.edu/pafc/Salary_Expenses_COVID"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 Id="rId3" Type="http://schemas.openxmlformats.org/officeDocument/2006/relationships/hyperlink" Target="https://www.cogr.edu/institutional-and-agency-responses-covid-19-and-additional-resources" TargetMode="External"/><Relationship Id="rId4" Type="http://schemas.openxmlformats.org/officeDocument/2006/relationships/hyperlink" Target="mailto:gcafco@uw.edu"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hyperlink" Target="https://finance.uw.edu/pafc/Other_Costs_COVID-19#Donating_Supplies"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hyperlink" Target="https://finance.uw.edu/pafc/covid19-information-sponsored-awards"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hyperlink" Target="https://www.cogr.edu/institutional-and-agency-responses-covid-19-and-additional-resources#HRSA" TargetMode="External"/><Relationship Id="rId4" Type="http://schemas.openxmlformats.org/officeDocument/2006/relationships/hyperlink" Target="https://finance.uw.edu/pafc/OMB_Memo_COVID-19"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hyperlink" Target="https://finance.uw.edu/pafc/Travel_COVID-19"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 Id="rId3" Type="http://schemas.openxmlformats.org/officeDocument/2006/relationships/hyperlink" Target="https://www.washington.edu/research/osp/"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3" name="Shape 83"/>
        <p:cNvGrpSpPr/>
        <p:nvPr/>
      </p:nvGrpSpPr>
      <p:grpSpPr>
        <a:xfrm>
          <a:off x="0" y="0"/>
          <a:ext cx="0" cy="0"/>
          <a:chOff x="0" y="0"/>
          <a:chExt cx="0" cy="0"/>
        </a:xfrm>
      </p:grpSpPr>
      <p:sp>
        <p:nvSpPr>
          <p:cNvPr id="84" name="Google Shape;84;p13"/>
          <p:cNvSpPr txBox="1"/>
          <p:nvPr>
            <p:ph type="title"/>
          </p:nvPr>
        </p:nvSpPr>
        <p:spPr>
          <a:xfrm>
            <a:off x="222250" y="1131094"/>
            <a:ext cx="8597900" cy="2120106"/>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dk1"/>
              </a:buClr>
              <a:buSzPts val="3959"/>
              <a:buFont typeface="Calibri"/>
              <a:buNone/>
            </a:pPr>
            <a:r>
              <a:rPr lang="en-US" sz="3959"/>
              <a:t>Compliance Corner</a:t>
            </a:r>
            <a:br>
              <a:rPr lang="en-US" sz="3959"/>
            </a:br>
            <a:r>
              <a:rPr lang="en-US" sz="3959"/>
              <a:t>MRAM April 2020</a:t>
            </a:r>
            <a:br>
              <a:rPr lang="en-US" sz="3959"/>
            </a:br>
            <a:br>
              <a:rPr lang="en-US" sz="3959"/>
            </a:br>
            <a:r>
              <a:rPr lang="en-US" sz="2092"/>
              <a:t>Post Award Fiscal Compliance</a:t>
            </a:r>
            <a:br>
              <a:rPr lang="en-US" sz="2092"/>
            </a:br>
            <a:r>
              <a:rPr lang="en-US" sz="2092"/>
              <a:t>Andra Sawyer &amp; Matt Gardner</a:t>
            </a:r>
            <a:br>
              <a:rPr lang="en-US" sz="2092"/>
            </a:br>
            <a:r>
              <a:rPr lang="en-US" sz="2092" u="sng">
                <a:solidFill>
                  <a:schemeClr val="hlink"/>
                </a:solidFill>
                <a:hlinkClick r:id="rId3"/>
              </a:rPr>
              <a:t>gcafco@uw.edu</a:t>
            </a:r>
            <a:br>
              <a:rPr lang="en-US" sz="2092"/>
            </a:br>
            <a:endParaRPr sz="2092"/>
          </a:p>
        </p:txBody>
      </p:sp>
      <p:sp>
        <p:nvSpPr>
          <p:cNvPr id="85" name="Google Shape;85;p13"/>
          <p:cNvSpPr txBox="1"/>
          <p:nvPr>
            <p:ph idx="1" type="body"/>
          </p:nvPr>
        </p:nvSpPr>
        <p:spPr>
          <a:xfrm>
            <a:off x="4387851" y="2876550"/>
            <a:ext cx="4432300" cy="2895600"/>
          </a:xfrm>
          <a:prstGeom prst="rect">
            <a:avLst/>
          </a:prstGeom>
          <a:noFill/>
          <a:ln>
            <a:noFill/>
          </a:ln>
        </p:spPr>
        <p:txBody>
          <a:bodyPr anchorCtr="0" anchor="t" bIns="45700" lIns="91425" spcFirstLastPara="1" rIns="91425" wrap="square" tIns="45700">
            <a:noAutofit/>
          </a:bodyPr>
          <a:lstStyle/>
          <a:p>
            <a:pPr indent="0" lvl="0" marL="0" rtl="0" algn="l">
              <a:lnSpc>
                <a:spcPct val="70000"/>
              </a:lnSpc>
              <a:spcBef>
                <a:spcPts val="0"/>
              </a:spcBef>
              <a:spcAft>
                <a:spcPts val="0"/>
              </a:spcAft>
              <a:buClr>
                <a:schemeClr val="dk1"/>
              </a:buClr>
              <a:buSzPts val="2170"/>
              <a:buNone/>
            </a:pPr>
            <a:r>
              <a:rPr lang="en-US" sz="2170"/>
              <a:t>Topics:</a:t>
            </a:r>
            <a:endParaRPr/>
          </a:p>
          <a:p>
            <a:pPr indent="-228600" lvl="0" marL="228600" rtl="0" algn="l">
              <a:lnSpc>
                <a:spcPct val="70000"/>
              </a:lnSpc>
              <a:spcBef>
                <a:spcPts val="1000"/>
              </a:spcBef>
              <a:spcAft>
                <a:spcPts val="0"/>
              </a:spcAft>
              <a:buClr>
                <a:schemeClr val="dk1"/>
              </a:buClr>
              <a:buSzPts val="2170"/>
              <a:buChar char="•"/>
            </a:pPr>
            <a:r>
              <a:rPr lang="en-US" sz="2170"/>
              <a:t>Donating supplies purchased on Sponsored Awards</a:t>
            </a:r>
            <a:endParaRPr/>
          </a:p>
          <a:p>
            <a:pPr indent="-228600" lvl="0" marL="228600" rtl="0" algn="l">
              <a:lnSpc>
                <a:spcPct val="70000"/>
              </a:lnSpc>
              <a:spcBef>
                <a:spcPts val="1000"/>
              </a:spcBef>
              <a:spcAft>
                <a:spcPts val="0"/>
              </a:spcAft>
              <a:buClr>
                <a:schemeClr val="dk1"/>
              </a:buClr>
              <a:buSzPts val="2170"/>
              <a:buChar char="•"/>
            </a:pPr>
            <a:r>
              <a:rPr lang="en-US" sz="2170"/>
              <a:t>Sponsor Policies related to COVID-19</a:t>
            </a:r>
            <a:endParaRPr/>
          </a:p>
          <a:p>
            <a:pPr indent="-228600" lvl="1" marL="685800" rtl="0" algn="l">
              <a:lnSpc>
                <a:spcPct val="70000"/>
              </a:lnSpc>
              <a:spcBef>
                <a:spcPts val="500"/>
              </a:spcBef>
              <a:spcAft>
                <a:spcPts val="0"/>
              </a:spcAft>
              <a:buClr>
                <a:schemeClr val="dk1"/>
              </a:buClr>
              <a:buSzPts val="1860"/>
              <a:buChar char="•"/>
            </a:pPr>
            <a:r>
              <a:rPr lang="en-US" sz="1860"/>
              <a:t>Federal Government’s Policy Framework</a:t>
            </a:r>
            <a:endParaRPr/>
          </a:p>
          <a:p>
            <a:pPr indent="-228600" lvl="0" marL="228600" rtl="0" algn="l">
              <a:lnSpc>
                <a:spcPct val="70000"/>
              </a:lnSpc>
              <a:spcBef>
                <a:spcPts val="1000"/>
              </a:spcBef>
              <a:spcAft>
                <a:spcPts val="0"/>
              </a:spcAft>
              <a:buClr>
                <a:schemeClr val="dk1"/>
              </a:buClr>
              <a:buSzPts val="2170"/>
              <a:buChar char="•"/>
            </a:pPr>
            <a:r>
              <a:rPr lang="en-US" sz="2170"/>
              <a:t>Explain the types of “Administrative Relief” allowed by some Federal Agencies</a:t>
            </a:r>
            <a:endParaRPr/>
          </a:p>
          <a:p>
            <a:pPr indent="-90804" lvl="0" marL="228600" rtl="0" algn="l">
              <a:lnSpc>
                <a:spcPct val="70000"/>
              </a:lnSpc>
              <a:spcBef>
                <a:spcPts val="1000"/>
              </a:spcBef>
              <a:spcAft>
                <a:spcPts val="0"/>
              </a:spcAft>
              <a:buClr>
                <a:schemeClr val="dk1"/>
              </a:buClr>
              <a:buSzPts val="2170"/>
              <a:buNone/>
            </a:pPr>
            <a:r>
              <a:t/>
            </a:r>
            <a:endParaRPr sz="2170"/>
          </a:p>
          <a:p>
            <a:pPr indent="-90804" lvl="0" marL="228600" rtl="0" algn="l">
              <a:lnSpc>
                <a:spcPct val="70000"/>
              </a:lnSpc>
              <a:spcBef>
                <a:spcPts val="1000"/>
              </a:spcBef>
              <a:spcAft>
                <a:spcPts val="0"/>
              </a:spcAft>
              <a:buClr>
                <a:schemeClr val="dk1"/>
              </a:buClr>
              <a:buSzPts val="2170"/>
              <a:buNone/>
            </a:pPr>
            <a:r>
              <a:t/>
            </a:r>
            <a:endParaRPr sz="2170"/>
          </a:p>
        </p:txBody>
      </p:sp>
      <p:pic>
        <p:nvPicPr>
          <p:cNvPr id="86" name="Google Shape;86;p13"/>
          <p:cNvPicPr preferRelativeResize="0"/>
          <p:nvPr/>
        </p:nvPicPr>
        <p:blipFill rotWithShape="1">
          <a:blip r:embed="rId4">
            <a:alphaModFix/>
          </a:blip>
          <a:srcRect b="0" l="0" r="0" t="0"/>
          <a:stretch/>
        </p:blipFill>
        <p:spPr>
          <a:xfrm>
            <a:off x="395039" y="3494346"/>
            <a:ext cx="3146324" cy="236970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8" name="Shape 138"/>
        <p:cNvGrpSpPr/>
        <p:nvPr/>
      </p:nvGrpSpPr>
      <p:grpSpPr>
        <a:xfrm>
          <a:off x="0" y="0"/>
          <a:ext cx="0" cy="0"/>
          <a:chOff x="0" y="0"/>
          <a:chExt cx="0" cy="0"/>
        </a:xfrm>
      </p:grpSpPr>
      <p:sp>
        <p:nvSpPr>
          <p:cNvPr id="139" name="Google Shape;139;p22"/>
          <p:cNvSpPr txBox="1"/>
          <p:nvPr>
            <p:ph type="title"/>
          </p:nvPr>
        </p:nvSpPr>
        <p:spPr>
          <a:xfrm>
            <a:off x="628650" y="365126"/>
            <a:ext cx="7886700" cy="1325563"/>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dk1"/>
              </a:buClr>
              <a:buSzPts val="4400"/>
              <a:buFont typeface="Calibri"/>
              <a:buNone/>
            </a:pPr>
            <a:r>
              <a:rPr lang="en-US"/>
              <a:t>Example – Allowable/Reasonable</a:t>
            </a:r>
            <a:endParaRPr/>
          </a:p>
        </p:txBody>
      </p:sp>
      <p:sp>
        <p:nvSpPr>
          <p:cNvPr id="140" name="Google Shape;140;p22"/>
          <p:cNvSpPr txBox="1"/>
          <p:nvPr>
            <p:ph idx="1" type="body"/>
          </p:nvPr>
        </p:nvSpPr>
        <p:spPr>
          <a:xfrm>
            <a:off x="628650" y="1825625"/>
            <a:ext cx="7886700" cy="4351338"/>
          </a:xfrm>
          <a:prstGeom prst="rect">
            <a:avLst/>
          </a:prstGeom>
          <a:noFill/>
          <a:ln>
            <a:noFill/>
          </a:ln>
        </p:spPr>
        <p:txBody>
          <a:bodyPr anchorCtr="0" anchor="t" bIns="45700" lIns="91425" spcFirstLastPara="1" rIns="91425" wrap="square" tIns="45700">
            <a:noAutofit/>
          </a:bodyPr>
          <a:lstStyle/>
          <a:p>
            <a:pPr indent="-228600" lvl="0" marL="228600" rtl="0" algn="l">
              <a:lnSpc>
                <a:spcPct val="90000"/>
              </a:lnSpc>
              <a:spcBef>
                <a:spcPts val="0"/>
              </a:spcBef>
              <a:spcAft>
                <a:spcPts val="0"/>
              </a:spcAft>
              <a:buClr>
                <a:schemeClr val="dk1"/>
              </a:buClr>
              <a:buSzPts val="2800"/>
              <a:buChar char="•"/>
            </a:pPr>
            <a:r>
              <a:rPr lang="en-US"/>
              <a:t>All airfare purchased on Federal Awards must be compliance with the Fly America Act (FAA):</a:t>
            </a:r>
            <a:endParaRPr/>
          </a:p>
          <a:p>
            <a:pPr indent="-50800" lvl="0" marL="228600" rtl="0" algn="l">
              <a:lnSpc>
                <a:spcPct val="90000"/>
              </a:lnSpc>
              <a:spcBef>
                <a:spcPts val="1000"/>
              </a:spcBef>
              <a:spcAft>
                <a:spcPts val="0"/>
              </a:spcAft>
              <a:buClr>
                <a:schemeClr val="dk1"/>
              </a:buClr>
              <a:buSzPts val="2800"/>
              <a:buNone/>
            </a:pPr>
            <a:r>
              <a:t/>
            </a:r>
            <a:endParaRPr/>
          </a:p>
          <a:p>
            <a:pPr indent="-228600" lvl="0" marL="228600" rtl="0" algn="l">
              <a:lnSpc>
                <a:spcPct val="90000"/>
              </a:lnSpc>
              <a:spcBef>
                <a:spcPts val="1000"/>
              </a:spcBef>
              <a:spcAft>
                <a:spcPts val="0"/>
              </a:spcAft>
              <a:buClr>
                <a:schemeClr val="dk1"/>
              </a:buClr>
              <a:buSzPts val="2800"/>
              <a:buChar char="•"/>
            </a:pPr>
            <a:r>
              <a:rPr lang="en-US"/>
              <a:t>Reasonable: A person was in Africa when the Administration shut down all travel </a:t>
            </a:r>
            <a:r>
              <a:rPr lang="en-US" sz="1950"/>
              <a:t>from</a:t>
            </a:r>
            <a:r>
              <a:rPr lang="en-US"/>
              <a:t> Europe (remember that?). Traveler was routed through Europe but feared getting stuck so changed their ticket so they flew home through the Middle East on a ticket that did not comply with the FAA.</a:t>
            </a:r>
            <a:endParaRPr/>
          </a:p>
          <a:p>
            <a:pPr indent="-76200" lvl="1" marL="685800" rtl="0" algn="l">
              <a:lnSpc>
                <a:spcPct val="90000"/>
              </a:lnSpc>
              <a:spcBef>
                <a:spcPts val="500"/>
              </a:spcBef>
              <a:spcAft>
                <a:spcPts val="0"/>
              </a:spcAft>
              <a:buClr>
                <a:schemeClr val="dk1"/>
              </a:buClr>
              <a:buSzPts val="2400"/>
              <a:buNone/>
            </a:pPr>
            <a:r>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4" name="Shape 144"/>
        <p:cNvGrpSpPr/>
        <p:nvPr/>
      </p:nvGrpSpPr>
      <p:grpSpPr>
        <a:xfrm>
          <a:off x="0" y="0"/>
          <a:ext cx="0" cy="0"/>
          <a:chOff x="0" y="0"/>
          <a:chExt cx="0" cy="0"/>
        </a:xfrm>
      </p:grpSpPr>
      <p:sp>
        <p:nvSpPr>
          <p:cNvPr id="145" name="Google Shape;145;p23"/>
          <p:cNvSpPr txBox="1"/>
          <p:nvPr>
            <p:ph type="title"/>
          </p:nvPr>
        </p:nvSpPr>
        <p:spPr>
          <a:xfrm>
            <a:off x="628650" y="365126"/>
            <a:ext cx="7886700" cy="1325563"/>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dk1"/>
              </a:buClr>
              <a:buSzPts val="4400"/>
              <a:buFont typeface="Calibri"/>
              <a:buNone/>
            </a:pPr>
            <a:r>
              <a:rPr lang="en-US"/>
              <a:t>Example – Unallowable/Unreasonable</a:t>
            </a:r>
            <a:endParaRPr/>
          </a:p>
        </p:txBody>
      </p:sp>
      <p:sp>
        <p:nvSpPr>
          <p:cNvPr id="146" name="Google Shape;146;p23"/>
          <p:cNvSpPr txBox="1"/>
          <p:nvPr>
            <p:ph idx="1" type="body"/>
          </p:nvPr>
        </p:nvSpPr>
        <p:spPr>
          <a:xfrm>
            <a:off x="628650" y="1825625"/>
            <a:ext cx="7886700" cy="4351338"/>
          </a:xfrm>
          <a:prstGeom prst="rect">
            <a:avLst/>
          </a:prstGeom>
          <a:noFill/>
          <a:ln>
            <a:noFill/>
          </a:ln>
        </p:spPr>
        <p:txBody>
          <a:bodyPr anchorCtr="0" anchor="t" bIns="45700" lIns="91425" spcFirstLastPara="1" rIns="91425" wrap="square" tIns="45700">
            <a:noAutofit/>
          </a:bodyPr>
          <a:lstStyle/>
          <a:p>
            <a:pPr indent="-228600" lvl="0" marL="228600" rtl="0" algn="l">
              <a:lnSpc>
                <a:spcPct val="90000"/>
              </a:lnSpc>
              <a:spcBef>
                <a:spcPts val="0"/>
              </a:spcBef>
              <a:spcAft>
                <a:spcPts val="0"/>
              </a:spcAft>
              <a:buClr>
                <a:schemeClr val="dk1"/>
              </a:buClr>
              <a:buSzPts val="2590"/>
              <a:buChar char="•"/>
            </a:pPr>
            <a:r>
              <a:rPr lang="en-US" sz="2590"/>
              <a:t>All airfare purchased on Federal Awards must be compliance with the Fly America Act (FAA):</a:t>
            </a:r>
            <a:endParaRPr/>
          </a:p>
          <a:p>
            <a:pPr indent="-64135" lvl="0" marL="228600" rtl="0" algn="l">
              <a:lnSpc>
                <a:spcPct val="90000"/>
              </a:lnSpc>
              <a:spcBef>
                <a:spcPts val="1000"/>
              </a:spcBef>
              <a:spcAft>
                <a:spcPts val="0"/>
              </a:spcAft>
              <a:buClr>
                <a:schemeClr val="dk1"/>
              </a:buClr>
              <a:buSzPts val="2590"/>
              <a:buNone/>
            </a:pPr>
            <a:r>
              <a:t/>
            </a:r>
            <a:endParaRPr sz="2590"/>
          </a:p>
          <a:p>
            <a:pPr indent="-228600" lvl="0" marL="228600" rtl="0" algn="l">
              <a:lnSpc>
                <a:spcPct val="90000"/>
              </a:lnSpc>
              <a:spcBef>
                <a:spcPts val="1000"/>
              </a:spcBef>
              <a:spcAft>
                <a:spcPts val="0"/>
              </a:spcAft>
              <a:buClr>
                <a:schemeClr val="dk1"/>
              </a:buClr>
              <a:buSzPts val="2590"/>
              <a:buChar char="•"/>
            </a:pPr>
            <a:r>
              <a:rPr lang="en-US" sz="2590"/>
              <a:t>Unreasonable: In December (pre-COVID-19) a ticket was purchased to Europe for a conference in April. The ticket did not comply with the FAA. The conference was cancelled due to COVID. The Sponsor says costs for cancelled travel due to COVID can be charged to the Award so long as it is an allowable cost. The cost of the ticket is not an allowable cost because it didn’t comply with the FAA.</a:t>
            </a:r>
            <a:endParaRPr/>
          </a:p>
          <a:p>
            <a:pPr indent="-87630" lvl="1" marL="685800" rtl="0" algn="l">
              <a:lnSpc>
                <a:spcPct val="90000"/>
              </a:lnSpc>
              <a:spcBef>
                <a:spcPts val="500"/>
              </a:spcBef>
              <a:spcAft>
                <a:spcPts val="0"/>
              </a:spcAft>
              <a:buClr>
                <a:schemeClr val="dk1"/>
              </a:buClr>
              <a:buSzPts val="2220"/>
              <a:buNone/>
            </a:pPr>
            <a:r>
              <a:t/>
            </a:r>
            <a:endParaRPr sz="222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0" name="Shape 150"/>
        <p:cNvGrpSpPr/>
        <p:nvPr/>
      </p:nvGrpSpPr>
      <p:grpSpPr>
        <a:xfrm>
          <a:off x="0" y="0"/>
          <a:ext cx="0" cy="0"/>
          <a:chOff x="0" y="0"/>
          <a:chExt cx="0" cy="0"/>
        </a:xfrm>
      </p:grpSpPr>
      <p:sp>
        <p:nvSpPr>
          <p:cNvPr id="151" name="Google Shape;151;p24"/>
          <p:cNvSpPr txBox="1"/>
          <p:nvPr>
            <p:ph type="title"/>
          </p:nvPr>
        </p:nvSpPr>
        <p:spPr>
          <a:xfrm>
            <a:off x="628650" y="365126"/>
            <a:ext cx="7886700" cy="1325563"/>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dk1"/>
              </a:buClr>
              <a:buSzPts val="4400"/>
              <a:buFont typeface="Calibri"/>
              <a:buNone/>
            </a:pPr>
            <a:r>
              <a:rPr lang="en-US"/>
              <a:t>Sponsored Award Salaries</a:t>
            </a:r>
            <a:endParaRPr i="1">
              <a:solidFill>
                <a:srgbClr val="FF0000"/>
              </a:solidFill>
            </a:endParaRPr>
          </a:p>
        </p:txBody>
      </p:sp>
      <p:sp>
        <p:nvSpPr>
          <p:cNvPr id="152" name="Google Shape;152;p24"/>
          <p:cNvSpPr txBox="1"/>
          <p:nvPr>
            <p:ph idx="1" type="body"/>
          </p:nvPr>
        </p:nvSpPr>
        <p:spPr>
          <a:xfrm>
            <a:off x="628650" y="1825625"/>
            <a:ext cx="7886700" cy="4351338"/>
          </a:xfrm>
          <a:prstGeom prst="rect">
            <a:avLst/>
          </a:prstGeom>
          <a:noFill/>
          <a:ln>
            <a:noFill/>
          </a:ln>
        </p:spPr>
        <p:txBody>
          <a:bodyPr anchorCtr="0" anchor="t" bIns="45700" lIns="91425" spcFirstLastPara="1" rIns="91425" wrap="square" tIns="45700">
            <a:noAutofit/>
          </a:bodyPr>
          <a:lstStyle/>
          <a:p>
            <a:pPr indent="-228600" lvl="0" marL="228600" rtl="0" algn="l">
              <a:lnSpc>
                <a:spcPct val="80000"/>
              </a:lnSpc>
              <a:spcBef>
                <a:spcPts val="0"/>
              </a:spcBef>
              <a:spcAft>
                <a:spcPts val="0"/>
              </a:spcAft>
              <a:buClr>
                <a:schemeClr val="dk1"/>
              </a:buClr>
              <a:buSzPts val="2590"/>
              <a:buChar char="•"/>
            </a:pPr>
            <a:r>
              <a:rPr lang="en-US" sz="2590"/>
              <a:t>OMB allows Federal Agencies to be flexible in covering salaries on Awards disrupted by COVID-19</a:t>
            </a:r>
            <a:endParaRPr/>
          </a:p>
          <a:p>
            <a:pPr indent="-228600" lvl="0" marL="228600" rtl="0" algn="l">
              <a:lnSpc>
                <a:spcPct val="80000"/>
              </a:lnSpc>
              <a:spcBef>
                <a:spcPts val="1000"/>
              </a:spcBef>
              <a:spcAft>
                <a:spcPts val="0"/>
              </a:spcAft>
              <a:buClr>
                <a:schemeClr val="dk1"/>
              </a:buClr>
              <a:buSzPts val="2590"/>
              <a:buChar char="•"/>
            </a:pPr>
            <a:r>
              <a:rPr lang="en-US" sz="2590"/>
              <a:t>Some Federal Agencies have adopted the OMB guidance</a:t>
            </a:r>
            <a:endParaRPr/>
          </a:p>
          <a:p>
            <a:pPr indent="-228600" lvl="0" marL="228600" rtl="0" algn="l">
              <a:lnSpc>
                <a:spcPct val="80000"/>
              </a:lnSpc>
              <a:spcBef>
                <a:spcPts val="1000"/>
              </a:spcBef>
              <a:spcAft>
                <a:spcPts val="0"/>
              </a:spcAft>
              <a:buClr>
                <a:schemeClr val="dk1"/>
              </a:buClr>
              <a:buSzPts val="2590"/>
              <a:buChar char="•"/>
            </a:pPr>
            <a:r>
              <a:rPr lang="en-US" sz="2590"/>
              <a:t>There are some complexities around this flexibility</a:t>
            </a:r>
            <a:endParaRPr/>
          </a:p>
          <a:p>
            <a:pPr indent="-228600" lvl="0" marL="228600" rtl="0" algn="l">
              <a:lnSpc>
                <a:spcPct val="80000"/>
              </a:lnSpc>
              <a:spcBef>
                <a:spcPts val="1000"/>
              </a:spcBef>
              <a:spcAft>
                <a:spcPts val="0"/>
              </a:spcAft>
              <a:buClr>
                <a:schemeClr val="dk1"/>
              </a:buClr>
              <a:buSzPts val="2590"/>
              <a:buChar char="•"/>
            </a:pPr>
            <a:r>
              <a:rPr lang="en-US" sz="2590"/>
              <a:t>UW is not yet able to exercise this flexibility but it is being worked on</a:t>
            </a:r>
            <a:endParaRPr/>
          </a:p>
          <a:p>
            <a:pPr indent="-228600" lvl="0" marL="228600" rtl="0" algn="l">
              <a:lnSpc>
                <a:spcPct val="80000"/>
              </a:lnSpc>
              <a:spcBef>
                <a:spcPts val="1000"/>
              </a:spcBef>
              <a:spcAft>
                <a:spcPts val="0"/>
              </a:spcAft>
              <a:buClr>
                <a:schemeClr val="dk1"/>
              </a:buClr>
              <a:buSzPts val="2590"/>
              <a:buChar char="•"/>
            </a:pPr>
            <a:r>
              <a:rPr lang="en-US" sz="2590"/>
              <a:t>Information will be posted to the PAFC webpage on Salaries/COVID:</a:t>
            </a:r>
            <a:endParaRPr/>
          </a:p>
          <a:p>
            <a:pPr indent="0" lvl="0" marL="0" rtl="0" algn="l">
              <a:lnSpc>
                <a:spcPct val="80000"/>
              </a:lnSpc>
              <a:spcBef>
                <a:spcPts val="1000"/>
              </a:spcBef>
              <a:spcAft>
                <a:spcPts val="0"/>
              </a:spcAft>
              <a:buClr>
                <a:schemeClr val="dk1"/>
              </a:buClr>
              <a:buSzPts val="2590"/>
              <a:buNone/>
            </a:pPr>
            <a:r>
              <a:t/>
            </a:r>
            <a:endParaRPr sz="2590"/>
          </a:p>
          <a:p>
            <a:pPr indent="0" lvl="0" marL="0" rtl="0" algn="l">
              <a:lnSpc>
                <a:spcPct val="80000"/>
              </a:lnSpc>
              <a:spcBef>
                <a:spcPts val="1000"/>
              </a:spcBef>
              <a:spcAft>
                <a:spcPts val="0"/>
              </a:spcAft>
              <a:buClr>
                <a:schemeClr val="dk1"/>
              </a:buClr>
              <a:buSzPts val="2590"/>
              <a:buNone/>
            </a:pPr>
            <a:r>
              <a:rPr lang="en-US" sz="2590" u="sng">
                <a:solidFill>
                  <a:schemeClr val="hlink"/>
                </a:solidFill>
                <a:hlinkClick r:id="rId3"/>
              </a:rPr>
              <a:t>https://finance.uw.edu/pafc/Salary_Expenses_COVID</a:t>
            </a:r>
            <a:endParaRPr sz="2590"/>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6" name="Shape 156"/>
        <p:cNvGrpSpPr/>
        <p:nvPr/>
      </p:nvGrpSpPr>
      <p:grpSpPr>
        <a:xfrm>
          <a:off x="0" y="0"/>
          <a:ext cx="0" cy="0"/>
          <a:chOff x="0" y="0"/>
          <a:chExt cx="0" cy="0"/>
        </a:xfrm>
      </p:grpSpPr>
      <p:sp>
        <p:nvSpPr>
          <p:cNvPr id="157" name="Google Shape;157;p25"/>
          <p:cNvSpPr txBox="1"/>
          <p:nvPr>
            <p:ph type="title"/>
          </p:nvPr>
        </p:nvSpPr>
        <p:spPr>
          <a:xfrm>
            <a:off x="628650" y="365126"/>
            <a:ext cx="7886700" cy="1325563"/>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dk1"/>
              </a:buClr>
              <a:buSzPts val="4400"/>
              <a:buFont typeface="Calibri"/>
              <a:buNone/>
            </a:pPr>
            <a:r>
              <a:rPr lang="en-US"/>
              <a:t>Ensuring Fiscal Compliance: Suggested Steps</a:t>
            </a:r>
            <a:endParaRPr/>
          </a:p>
        </p:txBody>
      </p:sp>
      <p:sp>
        <p:nvSpPr>
          <p:cNvPr id="158" name="Google Shape;158;p25"/>
          <p:cNvSpPr txBox="1"/>
          <p:nvPr>
            <p:ph idx="1" type="body"/>
          </p:nvPr>
        </p:nvSpPr>
        <p:spPr>
          <a:xfrm>
            <a:off x="628650" y="1825625"/>
            <a:ext cx="7886700" cy="4351338"/>
          </a:xfrm>
          <a:prstGeom prst="rect">
            <a:avLst/>
          </a:prstGeom>
          <a:noFill/>
          <a:ln>
            <a:noFill/>
          </a:ln>
        </p:spPr>
        <p:txBody>
          <a:bodyPr anchorCtr="0" anchor="t" bIns="45700" lIns="91425" spcFirstLastPara="1" rIns="91425" wrap="square" tIns="45700">
            <a:noAutofit/>
          </a:bodyPr>
          <a:lstStyle/>
          <a:p>
            <a:pPr indent="-228600" lvl="0" marL="228600" rtl="0" algn="l">
              <a:lnSpc>
                <a:spcPct val="80000"/>
              </a:lnSpc>
              <a:spcBef>
                <a:spcPts val="0"/>
              </a:spcBef>
              <a:spcAft>
                <a:spcPts val="0"/>
              </a:spcAft>
              <a:buClr>
                <a:schemeClr val="dk1"/>
              </a:buClr>
              <a:buSzPts val="2590"/>
              <a:buChar char="•"/>
            </a:pPr>
            <a:r>
              <a:rPr lang="en-US" sz="2590"/>
              <a:t>Assess the impact of disruptions on the Award </a:t>
            </a:r>
            <a:endParaRPr/>
          </a:p>
          <a:p>
            <a:pPr indent="-228600" lvl="0" marL="228600" rtl="0" algn="l">
              <a:lnSpc>
                <a:spcPct val="80000"/>
              </a:lnSpc>
              <a:spcBef>
                <a:spcPts val="1000"/>
              </a:spcBef>
              <a:spcAft>
                <a:spcPts val="0"/>
              </a:spcAft>
              <a:buClr>
                <a:schemeClr val="dk1"/>
              </a:buClr>
              <a:buSzPts val="2590"/>
              <a:buChar char="•"/>
            </a:pPr>
            <a:r>
              <a:rPr lang="en-US" sz="2590"/>
              <a:t>Monitor the Federal Agencies notifications: </a:t>
            </a:r>
            <a:r>
              <a:rPr lang="en-US" sz="2590" u="sng">
                <a:solidFill>
                  <a:schemeClr val="hlink"/>
                </a:solidFill>
                <a:hlinkClick r:id="rId3"/>
              </a:rPr>
              <a:t>https://www.cogr.edu/institutional-and-agency-responses-covid-19-and-additional-resources</a:t>
            </a:r>
            <a:endParaRPr sz="2590"/>
          </a:p>
          <a:p>
            <a:pPr indent="-228600" lvl="0" marL="228600" rtl="0" algn="l">
              <a:lnSpc>
                <a:spcPct val="80000"/>
              </a:lnSpc>
              <a:spcBef>
                <a:spcPts val="1000"/>
              </a:spcBef>
              <a:spcAft>
                <a:spcPts val="0"/>
              </a:spcAft>
              <a:buClr>
                <a:schemeClr val="dk1"/>
              </a:buClr>
              <a:buSzPts val="2590"/>
              <a:buChar char="•"/>
            </a:pPr>
            <a:r>
              <a:rPr lang="en-US" sz="2590"/>
              <a:t>If there is a cancellation, make every effort - and document it - to obtain a refund</a:t>
            </a:r>
            <a:endParaRPr/>
          </a:p>
          <a:p>
            <a:pPr indent="-228600" lvl="0" marL="228600" rtl="0" algn="l">
              <a:lnSpc>
                <a:spcPct val="80000"/>
              </a:lnSpc>
              <a:spcBef>
                <a:spcPts val="1000"/>
              </a:spcBef>
              <a:spcAft>
                <a:spcPts val="0"/>
              </a:spcAft>
              <a:buClr>
                <a:schemeClr val="dk1"/>
              </a:buClr>
              <a:buSzPts val="2590"/>
              <a:buChar char="•"/>
            </a:pPr>
            <a:r>
              <a:rPr lang="en-US" sz="2590"/>
              <a:t>Communicate with the Sponsor</a:t>
            </a:r>
            <a:endParaRPr/>
          </a:p>
          <a:p>
            <a:pPr indent="-228600" lvl="0" marL="228600" rtl="0" algn="l">
              <a:lnSpc>
                <a:spcPct val="80000"/>
              </a:lnSpc>
              <a:spcBef>
                <a:spcPts val="1000"/>
              </a:spcBef>
              <a:spcAft>
                <a:spcPts val="0"/>
              </a:spcAft>
              <a:buClr>
                <a:schemeClr val="dk1"/>
              </a:buClr>
              <a:buSzPts val="2590"/>
              <a:buChar char="•"/>
            </a:pPr>
            <a:r>
              <a:rPr lang="en-US" sz="2590"/>
              <a:t>Document, Document, Document!</a:t>
            </a:r>
            <a:endParaRPr/>
          </a:p>
          <a:p>
            <a:pPr indent="-228600" lvl="0" marL="228600" rtl="0" algn="l">
              <a:lnSpc>
                <a:spcPct val="80000"/>
              </a:lnSpc>
              <a:spcBef>
                <a:spcPts val="1000"/>
              </a:spcBef>
              <a:spcAft>
                <a:spcPts val="0"/>
              </a:spcAft>
              <a:buClr>
                <a:schemeClr val="dk1"/>
              </a:buClr>
              <a:buSzPts val="2590"/>
              <a:buChar char="•"/>
            </a:pPr>
            <a:r>
              <a:rPr lang="en-US" sz="2590"/>
              <a:t>Do not assume that additional or supplementary funds will be available</a:t>
            </a:r>
            <a:endParaRPr/>
          </a:p>
          <a:p>
            <a:pPr indent="-228600" lvl="0" marL="228600" rtl="0" algn="l">
              <a:lnSpc>
                <a:spcPct val="80000"/>
              </a:lnSpc>
              <a:spcBef>
                <a:spcPts val="1000"/>
              </a:spcBef>
              <a:spcAft>
                <a:spcPts val="0"/>
              </a:spcAft>
              <a:buClr>
                <a:schemeClr val="dk1"/>
              </a:buClr>
              <a:buSzPts val="2590"/>
              <a:buChar char="•"/>
            </a:pPr>
            <a:r>
              <a:rPr lang="en-US" sz="2590"/>
              <a:t>Ask PAFC for help: </a:t>
            </a:r>
            <a:r>
              <a:rPr lang="en-US" sz="2590" u="sng">
                <a:solidFill>
                  <a:schemeClr val="hlink"/>
                </a:solidFill>
                <a:hlinkClick r:id="rId4"/>
              </a:rPr>
              <a:t>gcafco@uw.edu</a:t>
            </a:r>
            <a:endParaRPr sz="2590"/>
          </a:p>
          <a:p>
            <a:pPr indent="-64135" lvl="0" marL="228600" rtl="0" algn="l">
              <a:lnSpc>
                <a:spcPct val="80000"/>
              </a:lnSpc>
              <a:spcBef>
                <a:spcPts val="1000"/>
              </a:spcBef>
              <a:spcAft>
                <a:spcPts val="0"/>
              </a:spcAft>
              <a:buClr>
                <a:schemeClr val="dk1"/>
              </a:buClr>
              <a:buSzPts val="2590"/>
              <a:buNone/>
            </a:pPr>
            <a:r>
              <a:t/>
            </a:r>
            <a:endParaRPr sz="259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0" name="Shape 90"/>
        <p:cNvGrpSpPr/>
        <p:nvPr/>
      </p:nvGrpSpPr>
      <p:grpSpPr>
        <a:xfrm>
          <a:off x="0" y="0"/>
          <a:ext cx="0" cy="0"/>
          <a:chOff x="0" y="0"/>
          <a:chExt cx="0" cy="0"/>
        </a:xfrm>
      </p:grpSpPr>
      <p:sp>
        <p:nvSpPr>
          <p:cNvPr id="91" name="Google Shape;91;p14"/>
          <p:cNvSpPr txBox="1"/>
          <p:nvPr>
            <p:ph type="title"/>
          </p:nvPr>
        </p:nvSpPr>
        <p:spPr>
          <a:xfrm>
            <a:off x="628650" y="365126"/>
            <a:ext cx="7886700" cy="1325563"/>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dk1"/>
              </a:buClr>
              <a:buSzPts val="4400"/>
              <a:buFont typeface="Calibri"/>
              <a:buNone/>
            </a:pPr>
            <a:r>
              <a:rPr lang="en-US"/>
              <a:t>Donating Supplies Purchased on Sponsored Awards</a:t>
            </a:r>
            <a:endParaRPr/>
          </a:p>
        </p:txBody>
      </p:sp>
      <p:sp>
        <p:nvSpPr>
          <p:cNvPr id="92" name="Google Shape;92;p14"/>
          <p:cNvSpPr txBox="1"/>
          <p:nvPr>
            <p:ph idx="1" type="body"/>
          </p:nvPr>
        </p:nvSpPr>
        <p:spPr>
          <a:xfrm>
            <a:off x="628650" y="1825625"/>
            <a:ext cx="7886700" cy="4351338"/>
          </a:xfrm>
          <a:prstGeom prst="rect">
            <a:avLst/>
          </a:prstGeom>
          <a:noFill/>
          <a:ln>
            <a:noFill/>
          </a:ln>
        </p:spPr>
        <p:txBody>
          <a:bodyPr anchorCtr="0" anchor="t" bIns="45700" lIns="91425" spcFirstLastPara="1" rIns="91425" wrap="square" tIns="45700">
            <a:noAutofit/>
          </a:bodyPr>
          <a:lstStyle/>
          <a:p>
            <a:pPr indent="-228600" lvl="0" marL="228600" rtl="0" algn="l">
              <a:lnSpc>
                <a:spcPct val="90000"/>
              </a:lnSpc>
              <a:spcBef>
                <a:spcPts val="0"/>
              </a:spcBef>
              <a:spcAft>
                <a:spcPts val="0"/>
              </a:spcAft>
              <a:buClr>
                <a:schemeClr val="dk1"/>
              </a:buClr>
              <a:buSzPts val="2800"/>
              <a:buChar char="•"/>
            </a:pPr>
            <a:r>
              <a:rPr lang="en-US"/>
              <a:t>No UW policy, up to each Sponsor</a:t>
            </a:r>
            <a:endParaRPr/>
          </a:p>
          <a:p>
            <a:pPr indent="-228600" lvl="0" marL="228600" rtl="0" algn="l">
              <a:lnSpc>
                <a:spcPct val="90000"/>
              </a:lnSpc>
              <a:spcBef>
                <a:spcPts val="1000"/>
              </a:spcBef>
              <a:spcAft>
                <a:spcPts val="0"/>
              </a:spcAft>
              <a:buClr>
                <a:schemeClr val="dk1"/>
              </a:buClr>
              <a:buSzPts val="2800"/>
              <a:buChar char="•"/>
            </a:pPr>
            <a:r>
              <a:rPr lang="en-US"/>
              <a:t>Federal government left it up to each federal agency; NIH has allowed for donations</a:t>
            </a:r>
            <a:endParaRPr/>
          </a:p>
          <a:p>
            <a:pPr indent="-228600" lvl="0" marL="228600" rtl="0" algn="l">
              <a:lnSpc>
                <a:spcPct val="90000"/>
              </a:lnSpc>
              <a:spcBef>
                <a:spcPts val="1000"/>
              </a:spcBef>
              <a:spcAft>
                <a:spcPts val="0"/>
              </a:spcAft>
              <a:buClr>
                <a:schemeClr val="dk1"/>
              </a:buClr>
              <a:buSzPts val="2800"/>
              <a:buChar char="•"/>
            </a:pPr>
            <a:r>
              <a:rPr lang="en-US"/>
              <a:t>See PAFC webpage for more information and how to account for donated supplies:</a:t>
            </a:r>
            <a:endParaRPr/>
          </a:p>
          <a:p>
            <a:pPr indent="0" lvl="0" marL="0" rtl="0" algn="l">
              <a:lnSpc>
                <a:spcPct val="90000"/>
              </a:lnSpc>
              <a:spcBef>
                <a:spcPts val="1000"/>
              </a:spcBef>
              <a:spcAft>
                <a:spcPts val="0"/>
              </a:spcAft>
              <a:buClr>
                <a:schemeClr val="dk1"/>
              </a:buClr>
              <a:buSzPts val="2800"/>
              <a:buNone/>
            </a:pPr>
            <a:r>
              <a:rPr lang="en-US" u="sng">
                <a:solidFill>
                  <a:schemeClr val="hlink"/>
                </a:solidFill>
                <a:hlinkClick r:id="rId3"/>
              </a:rPr>
              <a:t>https://finance.uw.edu/pafc/Other_Costs_COVID-19#Donating_Supplies</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6" name="Shape 96"/>
        <p:cNvGrpSpPr/>
        <p:nvPr/>
      </p:nvGrpSpPr>
      <p:grpSpPr>
        <a:xfrm>
          <a:off x="0" y="0"/>
          <a:ext cx="0" cy="0"/>
          <a:chOff x="0" y="0"/>
          <a:chExt cx="0" cy="0"/>
        </a:xfrm>
      </p:grpSpPr>
      <p:sp>
        <p:nvSpPr>
          <p:cNvPr id="97" name="Google Shape;97;p15"/>
          <p:cNvSpPr txBox="1"/>
          <p:nvPr>
            <p:ph type="title"/>
          </p:nvPr>
        </p:nvSpPr>
        <p:spPr>
          <a:xfrm>
            <a:off x="628650" y="365126"/>
            <a:ext cx="7886700" cy="1325563"/>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dk1"/>
              </a:buClr>
              <a:buSzPts val="4400"/>
              <a:buFont typeface="Calibri"/>
              <a:buNone/>
            </a:pPr>
            <a:r>
              <a:rPr lang="en-US"/>
              <a:t>Post Award Fiscal Compliance (PAFC) under COVID-19</a:t>
            </a:r>
            <a:endParaRPr/>
          </a:p>
        </p:txBody>
      </p:sp>
      <p:sp>
        <p:nvSpPr>
          <p:cNvPr id="98" name="Google Shape;98;p15"/>
          <p:cNvSpPr txBox="1"/>
          <p:nvPr>
            <p:ph idx="1" type="body"/>
          </p:nvPr>
        </p:nvSpPr>
        <p:spPr>
          <a:xfrm>
            <a:off x="628650" y="1825625"/>
            <a:ext cx="7886700" cy="4351338"/>
          </a:xfrm>
          <a:prstGeom prst="rect">
            <a:avLst/>
          </a:prstGeom>
          <a:noFill/>
          <a:ln>
            <a:noFill/>
          </a:ln>
        </p:spPr>
        <p:txBody>
          <a:bodyPr anchorCtr="0" anchor="t" bIns="45700" lIns="91425" spcFirstLastPara="1" rIns="91425" wrap="square" tIns="45700">
            <a:noAutofit/>
          </a:bodyPr>
          <a:lstStyle/>
          <a:p>
            <a:pPr indent="-228600" lvl="0" marL="228600" rtl="0" algn="l">
              <a:lnSpc>
                <a:spcPct val="80000"/>
              </a:lnSpc>
              <a:spcBef>
                <a:spcPts val="0"/>
              </a:spcBef>
              <a:spcAft>
                <a:spcPts val="0"/>
              </a:spcAft>
              <a:buClr>
                <a:schemeClr val="dk1"/>
              </a:buClr>
              <a:buSzPts val="2800"/>
              <a:buChar char="•"/>
            </a:pPr>
            <a:r>
              <a:rPr lang="en-US"/>
              <a:t>Sponsors allowing for flexibility due to COVID-19 disruptions</a:t>
            </a:r>
            <a:endParaRPr/>
          </a:p>
          <a:p>
            <a:pPr indent="-228600" lvl="0" marL="228600" rtl="0" algn="l">
              <a:lnSpc>
                <a:spcPct val="80000"/>
              </a:lnSpc>
              <a:spcBef>
                <a:spcPts val="1000"/>
              </a:spcBef>
              <a:spcAft>
                <a:spcPts val="0"/>
              </a:spcAft>
              <a:buClr>
                <a:schemeClr val="dk1"/>
              </a:buClr>
              <a:buSzPts val="2800"/>
              <a:buChar char="•"/>
            </a:pPr>
            <a:r>
              <a:rPr lang="en-US"/>
              <a:t>Non-Federal, check with your Sponsor</a:t>
            </a:r>
            <a:endParaRPr/>
          </a:p>
          <a:p>
            <a:pPr indent="-228600" lvl="0" marL="228600" rtl="0" algn="l">
              <a:lnSpc>
                <a:spcPct val="80000"/>
              </a:lnSpc>
              <a:spcBef>
                <a:spcPts val="1000"/>
              </a:spcBef>
              <a:spcAft>
                <a:spcPts val="0"/>
              </a:spcAft>
              <a:buClr>
                <a:schemeClr val="dk1"/>
              </a:buClr>
              <a:buSzPts val="2800"/>
              <a:buChar char="•"/>
            </a:pPr>
            <a:r>
              <a:rPr lang="en-US"/>
              <a:t>For Federal…. Rest of this presentation will be on the Federal Government’s response</a:t>
            </a:r>
            <a:endParaRPr/>
          </a:p>
          <a:p>
            <a:pPr indent="-50800" lvl="0" marL="228600" rtl="0" algn="l">
              <a:lnSpc>
                <a:spcPct val="80000"/>
              </a:lnSpc>
              <a:spcBef>
                <a:spcPts val="1000"/>
              </a:spcBef>
              <a:spcAft>
                <a:spcPts val="0"/>
              </a:spcAft>
              <a:buClr>
                <a:schemeClr val="dk1"/>
              </a:buClr>
              <a:buSzPts val="2800"/>
              <a:buNone/>
            </a:pPr>
            <a:r>
              <a:t/>
            </a:r>
            <a:endParaRPr/>
          </a:p>
          <a:p>
            <a:pPr indent="-228600" lvl="0" marL="228600" rtl="0" algn="l">
              <a:lnSpc>
                <a:spcPct val="80000"/>
              </a:lnSpc>
              <a:spcBef>
                <a:spcPts val="1000"/>
              </a:spcBef>
              <a:spcAft>
                <a:spcPts val="0"/>
              </a:spcAft>
              <a:buClr>
                <a:schemeClr val="dk1"/>
              </a:buClr>
              <a:buSzPts val="2800"/>
              <a:buChar char="•"/>
            </a:pPr>
            <a:r>
              <a:rPr lang="en-US"/>
              <a:t>Everything in this presentation is on the PAFC website:</a:t>
            </a:r>
            <a:endParaRPr/>
          </a:p>
          <a:p>
            <a:pPr indent="0" lvl="0" marL="0" rtl="0" algn="l">
              <a:lnSpc>
                <a:spcPct val="80000"/>
              </a:lnSpc>
              <a:spcBef>
                <a:spcPts val="1000"/>
              </a:spcBef>
              <a:spcAft>
                <a:spcPts val="0"/>
              </a:spcAft>
              <a:buClr>
                <a:schemeClr val="dk1"/>
              </a:buClr>
              <a:buSzPts val="2800"/>
              <a:buNone/>
            </a:pPr>
            <a:r>
              <a:rPr lang="en-US" u="sng">
                <a:solidFill>
                  <a:schemeClr val="hlink"/>
                </a:solidFill>
                <a:hlinkClick r:id="rId3"/>
              </a:rPr>
              <a:t>https://finance.uw.edu/pafc/covid19-information-sponsored-awards</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2" name="Shape 102"/>
        <p:cNvGrpSpPr/>
        <p:nvPr/>
      </p:nvGrpSpPr>
      <p:grpSpPr>
        <a:xfrm>
          <a:off x="0" y="0"/>
          <a:ext cx="0" cy="0"/>
          <a:chOff x="0" y="0"/>
          <a:chExt cx="0" cy="0"/>
        </a:xfrm>
      </p:grpSpPr>
      <p:sp>
        <p:nvSpPr>
          <p:cNvPr id="103" name="Google Shape;103;p16"/>
          <p:cNvSpPr txBox="1"/>
          <p:nvPr>
            <p:ph type="title"/>
          </p:nvPr>
        </p:nvSpPr>
        <p:spPr>
          <a:xfrm>
            <a:off x="628650" y="365126"/>
            <a:ext cx="7886700" cy="1325563"/>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dk1"/>
              </a:buClr>
              <a:buSzPts val="4400"/>
              <a:buFont typeface="Calibri"/>
              <a:buNone/>
            </a:pPr>
            <a:r>
              <a:rPr lang="en-US"/>
              <a:t>Federal Sponsors &amp; COVID: No Single Policy</a:t>
            </a:r>
            <a:endParaRPr/>
          </a:p>
        </p:txBody>
      </p:sp>
      <p:sp>
        <p:nvSpPr>
          <p:cNvPr id="104" name="Google Shape;104;p16"/>
          <p:cNvSpPr txBox="1"/>
          <p:nvPr>
            <p:ph idx="1" type="body"/>
          </p:nvPr>
        </p:nvSpPr>
        <p:spPr>
          <a:xfrm>
            <a:off x="628650" y="1825625"/>
            <a:ext cx="7886700" cy="4351338"/>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chemeClr val="dk1"/>
              </a:buClr>
              <a:buSzPts val="2800"/>
              <a:buNone/>
            </a:pPr>
            <a:r>
              <a:rPr lang="en-US"/>
              <a:t>Federal Office of Management and Budget (OMB) issued a Memo that provides a Framework for Federal Agencies (not recipients) to provide “administrative relief” due to COVID-19 disruptions.</a:t>
            </a:r>
            <a:endParaRPr/>
          </a:p>
          <a:p>
            <a:pPr indent="0" lvl="0" marL="0" rtl="0" algn="l">
              <a:lnSpc>
                <a:spcPct val="90000"/>
              </a:lnSpc>
              <a:spcBef>
                <a:spcPts val="1000"/>
              </a:spcBef>
              <a:spcAft>
                <a:spcPts val="0"/>
              </a:spcAft>
              <a:buClr>
                <a:schemeClr val="dk1"/>
              </a:buClr>
              <a:buSzPts val="2800"/>
              <a:buNone/>
            </a:pPr>
            <a:r>
              <a:t/>
            </a:r>
            <a:endParaRPr/>
          </a:p>
          <a:p>
            <a:pPr indent="0" lvl="0" marL="0" rtl="0" algn="l">
              <a:lnSpc>
                <a:spcPct val="90000"/>
              </a:lnSpc>
              <a:spcBef>
                <a:spcPts val="1000"/>
              </a:spcBef>
              <a:spcAft>
                <a:spcPts val="0"/>
              </a:spcAft>
              <a:buClr>
                <a:schemeClr val="dk1"/>
              </a:buClr>
              <a:buSzPts val="2800"/>
              <a:buNone/>
            </a:pPr>
            <a:r>
              <a:rPr lang="en-US"/>
              <a:t>Federal Agencies can: </a:t>
            </a:r>
            <a:endParaRPr/>
          </a:p>
          <a:p>
            <a:pPr indent="-228600" lvl="1" marL="685800" rtl="0" algn="l">
              <a:lnSpc>
                <a:spcPct val="90000"/>
              </a:lnSpc>
              <a:spcBef>
                <a:spcPts val="500"/>
              </a:spcBef>
              <a:spcAft>
                <a:spcPts val="0"/>
              </a:spcAft>
              <a:buClr>
                <a:schemeClr val="dk1"/>
              </a:buClr>
              <a:buSzPts val="2400"/>
              <a:buChar char="•"/>
            </a:pPr>
            <a:r>
              <a:rPr lang="en-US"/>
              <a:t>Implement some or all of the “Administrative Relief” outlined in the Memo/Framework by issuing a notice; or</a:t>
            </a:r>
            <a:endParaRPr/>
          </a:p>
          <a:p>
            <a:pPr indent="-228600" lvl="1" marL="685800" rtl="0" algn="l">
              <a:lnSpc>
                <a:spcPct val="90000"/>
              </a:lnSpc>
              <a:spcBef>
                <a:spcPts val="500"/>
              </a:spcBef>
              <a:spcAft>
                <a:spcPts val="0"/>
              </a:spcAft>
              <a:buClr>
                <a:schemeClr val="dk1"/>
              </a:buClr>
              <a:buSzPts val="2400"/>
              <a:buChar char="•"/>
            </a:pPr>
            <a:r>
              <a:rPr lang="en-US"/>
              <a:t>Do nothing, which means no changes in any of the Award requirements. </a:t>
            </a:r>
            <a:endParaRPr/>
          </a:p>
          <a:p>
            <a:pPr indent="0" lvl="0" marL="0" rtl="0" algn="l">
              <a:lnSpc>
                <a:spcPct val="90000"/>
              </a:lnSpc>
              <a:spcBef>
                <a:spcPts val="1000"/>
              </a:spcBef>
              <a:spcAft>
                <a:spcPts val="0"/>
              </a:spcAft>
              <a:buClr>
                <a:schemeClr val="dk1"/>
              </a:buClr>
              <a:buSzPts val="2800"/>
              <a:buNone/>
            </a:pPr>
            <a:r>
              <a:t/>
            </a:r>
            <a:endParaRPr/>
          </a:p>
          <a:p>
            <a:pPr indent="0" lvl="0" marL="0" rtl="0" algn="l">
              <a:lnSpc>
                <a:spcPct val="90000"/>
              </a:lnSpc>
              <a:spcBef>
                <a:spcPts val="1000"/>
              </a:spcBef>
              <a:spcAft>
                <a:spcPts val="0"/>
              </a:spcAft>
              <a:buClr>
                <a:schemeClr val="dk1"/>
              </a:buClr>
              <a:buSzPts val="2800"/>
              <a:buNone/>
            </a:pPr>
            <a:r>
              <a:t/>
            </a:r>
            <a:endParaRPr/>
          </a:p>
          <a:p>
            <a:pPr indent="-50800" lvl="0" marL="228600" rtl="0" algn="l">
              <a:lnSpc>
                <a:spcPct val="90000"/>
              </a:lnSpc>
              <a:spcBef>
                <a:spcPts val="1000"/>
              </a:spcBef>
              <a:spcAft>
                <a:spcPts val="0"/>
              </a:spcAft>
              <a:buClr>
                <a:schemeClr val="dk1"/>
              </a:buClr>
              <a:buSzPts val="2800"/>
              <a:buNone/>
            </a:pPr>
            <a:r>
              <a:t/>
            </a:r>
            <a:endParaRPr/>
          </a:p>
          <a:p>
            <a:pPr indent="0" lvl="0" marL="0" rtl="0" algn="l">
              <a:lnSpc>
                <a:spcPct val="90000"/>
              </a:lnSpc>
              <a:spcBef>
                <a:spcPts val="1000"/>
              </a:spcBef>
              <a:spcAft>
                <a:spcPts val="0"/>
              </a:spcAft>
              <a:buClr>
                <a:schemeClr val="dk1"/>
              </a:buClr>
              <a:buSzPts val="2800"/>
              <a:buNone/>
            </a:pPr>
            <a:r>
              <a:t/>
            </a:r>
            <a:endParaRPr/>
          </a:p>
          <a:p>
            <a:pPr indent="0" lvl="1" marL="342900" rtl="0" algn="l">
              <a:lnSpc>
                <a:spcPct val="90000"/>
              </a:lnSpc>
              <a:spcBef>
                <a:spcPts val="500"/>
              </a:spcBef>
              <a:spcAft>
                <a:spcPts val="0"/>
              </a:spcAft>
              <a:buClr>
                <a:schemeClr val="dk1"/>
              </a:buClr>
              <a:buSzPts val="2400"/>
              <a:buNone/>
            </a:pPr>
            <a:r>
              <a:t/>
            </a:r>
            <a:endParaRPr/>
          </a:p>
          <a:p>
            <a:pPr indent="0" lvl="0" marL="0" rtl="0" algn="l">
              <a:lnSpc>
                <a:spcPct val="90000"/>
              </a:lnSpc>
              <a:spcBef>
                <a:spcPts val="1000"/>
              </a:spcBef>
              <a:spcAft>
                <a:spcPts val="0"/>
              </a:spcAft>
              <a:buClr>
                <a:schemeClr val="dk1"/>
              </a:buClr>
              <a:buSzPts val="2800"/>
              <a:buNone/>
            </a:pPr>
            <a:r>
              <a:t/>
            </a:r>
            <a:endParaRPr/>
          </a:p>
          <a:p>
            <a:pPr indent="-50800" lvl="0" marL="228600" rtl="0" algn="l">
              <a:lnSpc>
                <a:spcPct val="90000"/>
              </a:lnSpc>
              <a:spcBef>
                <a:spcPts val="1000"/>
              </a:spcBef>
              <a:spcAft>
                <a:spcPts val="0"/>
              </a:spcAft>
              <a:buClr>
                <a:schemeClr val="dk1"/>
              </a:buClr>
              <a:buSzPts val="2800"/>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8" name="Shape 108"/>
        <p:cNvGrpSpPr/>
        <p:nvPr/>
      </p:nvGrpSpPr>
      <p:grpSpPr>
        <a:xfrm>
          <a:off x="0" y="0"/>
          <a:ext cx="0" cy="0"/>
          <a:chOff x="0" y="0"/>
          <a:chExt cx="0" cy="0"/>
        </a:xfrm>
      </p:grpSpPr>
      <p:sp>
        <p:nvSpPr>
          <p:cNvPr id="109" name="Google Shape;109;p17"/>
          <p:cNvSpPr txBox="1"/>
          <p:nvPr>
            <p:ph type="title"/>
          </p:nvPr>
        </p:nvSpPr>
        <p:spPr>
          <a:xfrm>
            <a:off x="628650" y="365126"/>
            <a:ext cx="7886700" cy="1325563"/>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dk1"/>
              </a:buClr>
              <a:buSzPts val="4400"/>
              <a:buFont typeface="Calibri"/>
              <a:buNone/>
            </a:pPr>
            <a:r>
              <a:rPr lang="en-US"/>
              <a:t>OMB Memo/Framework: Agency Listing &amp; Analysis</a:t>
            </a:r>
            <a:endParaRPr/>
          </a:p>
        </p:txBody>
      </p:sp>
      <p:sp>
        <p:nvSpPr>
          <p:cNvPr id="110" name="Google Shape;110;p17"/>
          <p:cNvSpPr txBox="1"/>
          <p:nvPr>
            <p:ph idx="1" type="body"/>
          </p:nvPr>
        </p:nvSpPr>
        <p:spPr>
          <a:xfrm>
            <a:off x="628650" y="1825625"/>
            <a:ext cx="7886700" cy="4351338"/>
          </a:xfrm>
          <a:prstGeom prst="rect">
            <a:avLst/>
          </a:prstGeom>
          <a:noFill/>
          <a:ln>
            <a:noFill/>
          </a:ln>
        </p:spPr>
        <p:txBody>
          <a:bodyPr anchorCtr="0" anchor="t" bIns="45700" lIns="91425" spcFirstLastPara="1" rIns="91425" wrap="square" tIns="45700">
            <a:noAutofit/>
          </a:bodyPr>
          <a:lstStyle/>
          <a:p>
            <a:pPr indent="-87630" lvl="1" marL="685800" rtl="0" algn="l">
              <a:lnSpc>
                <a:spcPct val="80000"/>
              </a:lnSpc>
              <a:spcBef>
                <a:spcPts val="0"/>
              </a:spcBef>
              <a:spcAft>
                <a:spcPts val="0"/>
              </a:spcAft>
              <a:buClr>
                <a:schemeClr val="dk1"/>
              </a:buClr>
              <a:buSzPts val="2220"/>
              <a:buNone/>
            </a:pPr>
            <a:r>
              <a:t/>
            </a:r>
            <a:endParaRPr sz="2220"/>
          </a:p>
          <a:p>
            <a:pPr indent="-228600" lvl="0" marL="228600" rtl="0" algn="l">
              <a:lnSpc>
                <a:spcPct val="80000"/>
              </a:lnSpc>
              <a:spcBef>
                <a:spcPts val="1000"/>
              </a:spcBef>
              <a:spcAft>
                <a:spcPts val="0"/>
              </a:spcAft>
              <a:buClr>
                <a:schemeClr val="dk1"/>
              </a:buClr>
              <a:buSzPts val="2590"/>
              <a:buChar char="•"/>
            </a:pPr>
            <a:r>
              <a:rPr lang="en-US" sz="2590"/>
              <a:t>List of Federal Agencies who have implemented at least some of the OMB Memo/Framework: </a:t>
            </a:r>
            <a:endParaRPr/>
          </a:p>
          <a:p>
            <a:pPr indent="0" lvl="0" marL="0" rtl="0" algn="l">
              <a:lnSpc>
                <a:spcPct val="80000"/>
              </a:lnSpc>
              <a:spcBef>
                <a:spcPts val="1000"/>
              </a:spcBef>
              <a:spcAft>
                <a:spcPts val="0"/>
              </a:spcAft>
              <a:buClr>
                <a:schemeClr val="dk1"/>
              </a:buClr>
              <a:buSzPts val="2590"/>
              <a:buNone/>
            </a:pPr>
            <a:r>
              <a:rPr lang="en-US" sz="2590" u="sng">
                <a:solidFill>
                  <a:schemeClr val="hlink"/>
                </a:solidFill>
                <a:hlinkClick r:id="rId3"/>
              </a:rPr>
              <a:t>https://www.cogr.edu/institutional-and-agency-responses-covid-19-and-additional-resources</a:t>
            </a:r>
            <a:endParaRPr sz="2590"/>
          </a:p>
          <a:p>
            <a:pPr indent="0" lvl="0" marL="0" rtl="0" algn="l">
              <a:lnSpc>
                <a:spcPct val="80000"/>
              </a:lnSpc>
              <a:spcBef>
                <a:spcPts val="1000"/>
              </a:spcBef>
              <a:spcAft>
                <a:spcPts val="0"/>
              </a:spcAft>
              <a:buClr>
                <a:schemeClr val="dk1"/>
              </a:buClr>
              <a:buSzPts val="2590"/>
              <a:buNone/>
            </a:pPr>
            <a:r>
              <a:t/>
            </a:r>
            <a:endParaRPr sz="2590"/>
          </a:p>
          <a:p>
            <a:pPr indent="0" lvl="0" marL="0" rtl="0" algn="l">
              <a:lnSpc>
                <a:spcPct val="80000"/>
              </a:lnSpc>
              <a:spcBef>
                <a:spcPts val="1000"/>
              </a:spcBef>
              <a:spcAft>
                <a:spcPts val="0"/>
              </a:spcAft>
              <a:buClr>
                <a:schemeClr val="dk1"/>
              </a:buClr>
              <a:buSzPts val="2590"/>
              <a:buNone/>
            </a:pPr>
            <a:r>
              <a:t/>
            </a:r>
            <a:endParaRPr sz="2590"/>
          </a:p>
          <a:p>
            <a:pPr indent="-228600" lvl="0" marL="228600" rtl="0" algn="l">
              <a:lnSpc>
                <a:spcPct val="80000"/>
              </a:lnSpc>
              <a:spcBef>
                <a:spcPts val="1000"/>
              </a:spcBef>
              <a:spcAft>
                <a:spcPts val="0"/>
              </a:spcAft>
              <a:buClr>
                <a:schemeClr val="dk1"/>
              </a:buClr>
              <a:buSzPts val="2590"/>
              <a:buChar char="•"/>
            </a:pPr>
            <a:r>
              <a:rPr lang="en-US" sz="2590"/>
              <a:t>PAFC completed an analysis of the OMB Memo/Framework, grouped them by 3 types of action:</a:t>
            </a:r>
            <a:endParaRPr/>
          </a:p>
          <a:p>
            <a:pPr indent="0" lvl="0" marL="0" rtl="0" algn="l">
              <a:lnSpc>
                <a:spcPct val="80000"/>
              </a:lnSpc>
              <a:spcBef>
                <a:spcPts val="1000"/>
              </a:spcBef>
              <a:spcAft>
                <a:spcPts val="0"/>
              </a:spcAft>
              <a:buClr>
                <a:schemeClr val="dk1"/>
              </a:buClr>
              <a:buSzPts val="2590"/>
              <a:buNone/>
            </a:pPr>
            <a:r>
              <a:rPr lang="en-US" sz="2590" u="sng">
                <a:solidFill>
                  <a:schemeClr val="hlink"/>
                </a:solidFill>
                <a:hlinkClick r:id="rId4"/>
              </a:rPr>
              <a:t>https://finance.uw.edu/pafc/OMB_Memo_COVID-19</a:t>
            </a:r>
            <a:endParaRPr sz="2590"/>
          </a:p>
          <a:p>
            <a:pPr indent="0" lvl="1" marL="342900" rtl="0" algn="l">
              <a:lnSpc>
                <a:spcPct val="80000"/>
              </a:lnSpc>
              <a:spcBef>
                <a:spcPts val="500"/>
              </a:spcBef>
              <a:spcAft>
                <a:spcPts val="0"/>
              </a:spcAft>
              <a:buClr>
                <a:schemeClr val="dk1"/>
              </a:buClr>
              <a:buSzPts val="2220"/>
              <a:buNone/>
            </a:pPr>
            <a:r>
              <a:t/>
            </a:r>
            <a:endParaRPr sz="2220"/>
          </a:p>
          <a:p>
            <a:pPr indent="0" lvl="0" marL="0" rtl="0" algn="l">
              <a:lnSpc>
                <a:spcPct val="80000"/>
              </a:lnSpc>
              <a:spcBef>
                <a:spcPts val="1000"/>
              </a:spcBef>
              <a:spcAft>
                <a:spcPts val="0"/>
              </a:spcAft>
              <a:buClr>
                <a:schemeClr val="dk1"/>
              </a:buClr>
              <a:buSzPts val="2590"/>
              <a:buNone/>
            </a:pPr>
            <a:r>
              <a:t/>
            </a:r>
            <a:endParaRPr sz="2590"/>
          </a:p>
          <a:p>
            <a:pPr indent="-64135" lvl="0" marL="228600" rtl="0" algn="l">
              <a:lnSpc>
                <a:spcPct val="80000"/>
              </a:lnSpc>
              <a:spcBef>
                <a:spcPts val="1000"/>
              </a:spcBef>
              <a:spcAft>
                <a:spcPts val="0"/>
              </a:spcAft>
              <a:buClr>
                <a:schemeClr val="dk1"/>
              </a:buClr>
              <a:buSzPts val="2590"/>
              <a:buNone/>
            </a:pPr>
            <a:r>
              <a:t/>
            </a:r>
            <a:endParaRPr sz="259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4" name="Shape 114"/>
        <p:cNvGrpSpPr/>
        <p:nvPr/>
      </p:nvGrpSpPr>
      <p:grpSpPr>
        <a:xfrm>
          <a:off x="0" y="0"/>
          <a:ext cx="0" cy="0"/>
          <a:chOff x="0" y="0"/>
          <a:chExt cx="0" cy="0"/>
        </a:xfrm>
      </p:grpSpPr>
      <p:sp>
        <p:nvSpPr>
          <p:cNvPr id="115" name="Google Shape;115;p18"/>
          <p:cNvSpPr txBox="1"/>
          <p:nvPr>
            <p:ph type="title"/>
          </p:nvPr>
        </p:nvSpPr>
        <p:spPr>
          <a:xfrm>
            <a:off x="628650" y="365126"/>
            <a:ext cx="7886700" cy="1325563"/>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dk1"/>
              </a:buClr>
              <a:buSzPts val="4400"/>
              <a:buFont typeface="Calibri"/>
              <a:buNone/>
            </a:pPr>
            <a:r>
              <a:rPr lang="en-US"/>
              <a:t>OMB Memo/Framework: Groups 1 &amp; 2</a:t>
            </a:r>
            <a:endParaRPr/>
          </a:p>
        </p:txBody>
      </p:sp>
      <p:sp>
        <p:nvSpPr>
          <p:cNvPr id="116" name="Google Shape;116;p18"/>
          <p:cNvSpPr txBox="1"/>
          <p:nvPr>
            <p:ph idx="1" type="body"/>
          </p:nvPr>
        </p:nvSpPr>
        <p:spPr>
          <a:xfrm>
            <a:off x="628650" y="1825625"/>
            <a:ext cx="7886700" cy="4351338"/>
          </a:xfrm>
          <a:prstGeom prst="rect">
            <a:avLst/>
          </a:prstGeom>
          <a:noFill/>
          <a:ln>
            <a:noFill/>
          </a:ln>
        </p:spPr>
        <p:txBody>
          <a:bodyPr anchorCtr="0" anchor="t" bIns="45700" lIns="91425" spcFirstLastPara="1" rIns="91425" wrap="square" tIns="45700">
            <a:noAutofit/>
          </a:bodyPr>
          <a:lstStyle/>
          <a:p>
            <a:pPr indent="-385763" lvl="0" marL="385763" rtl="0" algn="l">
              <a:lnSpc>
                <a:spcPct val="70000"/>
              </a:lnSpc>
              <a:spcBef>
                <a:spcPts val="0"/>
              </a:spcBef>
              <a:spcAft>
                <a:spcPts val="0"/>
              </a:spcAft>
              <a:buClr>
                <a:schemeClr val="dk1"/>
              </a:buClr>
              <a:buSzPts val="2590"/>
              <a:buFont typeface="Calibri"/>
              <a:buAutoNum type="arabicPeriod"/>
            </a:pPr>
            <a:r>
              <a:rPr lang="en-US" sz="2590"/>
              <a:t>Actions that can be taken by Federal Agencies and UW Central Offices:</a:t>
            </a:r>
            <a:endParaRPr/>
          </a:p>
          <a:p>
            <a:pPr indent="-228600" lvl="1" marL="685800" rtl="0" algn="l">
              <a:lnSpc>
                <a:spcPct val="70000"/>
              </a:lnSpc>
              <a:spcBef>
                <a:spcPts val="500"/>
              </a:spcBef>
              <a:spcAft>
                <a:spcPts val="0"/>
              </a:spcAft>
              <a:buClr>
                <a:schemeClr val="dk1"/>
              </a:buClr>
              <a:buSzPts val="2220"/>
              <a:buChar char="•"/>
            </a:pPr>
            <a:r>
              <a:rPr lang="en-US" sz="2220"/>
              <a:t>Continuation Awards</a:t>
            </a:r>
            <a:endParaRPr/>
          </a:p>
          <a:p>
            <a:pPr indent="-228600" lvl="1" marL="685800" rtl="0" algn="l">
              <a:lnSpc>
                <a:spcPct val="70000"/>
              </a:lnSpc>
              <a:spcBef>
                <a:spcPts val="500"/>
              </a:spcBef>
              <a:spcAft>
                <a:spcPts val="0"/>
              </a:spcAft>
              <a:buClr>
                <a:schemeClr val="dk1"/>
              </a:buClr>
              <a:buSzPts val="2220"/>
              <a:buChar char="•"/>
            </a:pPr>
            <a:r>
              <a:rPr lang="en-US" sz="2220"/>
              <a:t>F&amp;A Rates</a:t>
            </a:r>
            <a:endParaRPr/>
          </a:p>
          <a:p>
            <a:pPr indent="-228600" lvl="1" marL="685800" rtl="0" algn="l">
              <a:lnSpc>
                <a:spcPct val="70000"/>
              </a:lnSpc>
              <a:spcBef>
                <a:spcPts val="500"/>
              </a:spcBef>
              <a:spcAft>
                <a:spcPts val="0"/>
              </a:spcAft>
              <a:buClr>
                <a:schemeClr val="dk1"/>
              </a:buClr>
              <a:buSzPts val="2220"/>
              <a:buChar char="•"/>
            </a:pPr>
            <a:r>
              <a:rPr lang="en-US" sz="2220"/>
              <a:t>Single Audit due dates</a:t>
            </a:r>
            <a:endParaRPr/>
          </a:p>
          <a:p>
            <a:pPr indent="0" lvl="0" marL="0" rtl="0" algn="l">
              <a:lnSpc>
                <a:spcPct val="70000"/>
              </a:lnSpc>
              <a:spcBef>
                <a:spcPts val="1000"/>
              </a:spcBef>
              <a:spcAft>
                <a:spcPts val="0"/>
              </a:spcAft>
              <a:buClr>
                <a:schemeClr val="dk1"/>
              </a:buClr>
              <a:buSzPts val="2590"/>
              <a:buNone/>
            </a:pPr>
            <a:r>
              <a:t/>
            </a:r>
            <a:endParaRPr sz="2590"/>
          </a:p>
          <a:p>
            <a:pPr indent="-385763" lvl="0" marL="385763" rtl="0" algn="l">
              <a:lnSpc>
                <a:spcPct val="70000"/>
              </a:lnSpc>
              <a:spcBef>
                <a:spcPts val="1000"/>
              </a:spcBef>
              <a:spcAft>
                <a:spcPts val="0"/>
              </a:spcAft>
              <a:buClr>
                <a:schemeClr val="dk1"/>
              </a:buClr>
              <a:buSzPts val="2590"/>
              <a:buFont typeface="Calibri"/>
              <a:buAutoNum type="arabicPeriod"/>
            </a:pPr>
            <a:r>
              <a:rPr lang="en-US" sz="2590"/>
              <a:t>Department Administrative Actions:</a:t>
            </a:r>
            <a:endParaRPr/>
          </a:p>
          <a:p>
            <a:pPr indent="-228600" lvl="1" marL="685800" rtl="0" algn="l">
              <a:lnSpc>
                <a:spcPct val="70000"/>
              </a:lnSpc>
              <a:spcBef>
                <a:spcPts val="500"/>
              </a:spcBef>
              <a:spcAft>
                <a:spcPts val="0"/>
              </a:spcAft>
              <a:buClr>
                <a:schemeClr val="dk1"/>
              </a:buClr>
              <a:buSzPts val="2220"/>
              <a:buChar char="•"/>
            </a:pPr>
            <a:r>
              <a:rPr lang="en-US" sz="2220"/>
              <a:t>Proposal Registration/Deadlines </a:t>
            </a:r>
            <a:endParaRPr/>
          </a:p>
          <a:p>
            <a:pPr indent="-228600" lvl="1" marL="685800" rtl="0" algn="l">
              <a:lnSpc>
                <a:spcPct val="70000"/>
              </a:lnSpc>
              <a:spcBef>
                <a:spcPts val="500"/>
              </a:spcBef>
              <a:spcAft>
                <a:spcPts val="0"/>
              </a:spcAft>
              <a:buClr>
                <a:schemeClr val="dk1"/>
              </a:buClr>
              <a:buSzPts val="2220"/>
              <a:buChar char="•"/>
            </a:pPr>
            <a:r>
              <a:rPr lang="en-US" sz="2220"/>
              <a:t>Prior Approvals</a:t>
            </a:r>
            <a:endParaRPr/>
          </a:p>
          <a:p>
            <a:pPr indent="-228600" lvl="1" marL="685800" rtl="0" algn="l">
              <a:lnSpc>
                <a:spcPct val="70000"/>
              </a:lnSpc>
              <a:spcBef>
                <a:spcPts val="500"/>
              </a:spcBef>
              <a:spcAft>
                <a:spcPts val="0"/>
              </a:spcAft>
              <a:buClr>
                <a:schemeClr val="dk1"/>
              </a:buClr>
              <a:buSzPts val="2220"/>
              <a:buChar char="•"/>
            </a:pPr>
            <a:r>
              <a:rPr lang="en-US" sz="2220"/>
              <a:t>Procurement</a:t>
            </a:r>
            <a:endParaRPr/>
          </a:p>
          <a:p>
            <a:pPr indent="-228600" lvl="1" marL="685800" rtl="0" algn="l">
              <a:lnSpc>
                <a:spcPct val="70000"/>
              </a:lnSpc>
              <a:spcBef>
                <a:spcPts val="500"/>
              </a:spcBef>
              <a:spcAft>
                <a:spcPts val="0"/>
              </a:spcAft>
              <a:buClr>
                <a:schemeClr val="dk1"/>
              </a:buClr>
              <a:buSzPts val="2220"/>
              <a:buChar char="•"/>
            </a:pPr>
            <a:r>
              <a:rPr lang="en-US" sz="2220"/>
              <a:t>No Cost Extensions</a:t>
            </a:r>
            <a:endParaRPr/>
          </a:p>
          <a:p>
            <a:pPr indent="-228600" lvl="1" marL="685800" rtl="0" algn="l">
              <a:lnSpc>
                <a:spcPct val="70000"/>
              </a:lnSpc>
              <a:spcBef>
                <a:spcPts val="500"/>
              </a:spcBef>
              <a:spcAft>
                <a:spcPts val="0"/>
              </a:spcAft>
              <a:buClr>
                <a:schemeClr val="dk1"/>
              </a:buClr>
              <a:buSzPts val="2220"/>
              <a:buChar char="•"/>
            </a:pPr>
            <a:r>
              <a:rPr lang="en-US" sz="2220"/>
              <a:t>Financial Reporting</a:t>
            </a:r>
            <a:endParaRPr/>
          </a:p>
          <a:p>
            <a:pPr indent="-228600" lvl="1" marL="685800" rtl="0" algn="l">
              <a:lnSpc>
                <a:spcPct val="70000"/>
              </a:lnSpc>
              <a:spcBef>
                <a:spcPts val="500"/>
              </a:spcBef>
              <a:spcAft>
                <a:spcPts val="0"/>
              </a:spcAft>
              <a:buClr>
                <a:schemeClr val="dk1"/>
              </a:buClr>
              <a:buSzPts val="2220"/>
              <a:buChar char="•"/>
            </a:pPr>
            <a:r>
              <a:rPr lang="en-US" sz="2220"/>
              <a:t>Close Out Deadlines</a:t>
            </a:r>
            <a:endParaRPr/>
          </a:p>
          <a:p>
            <a:pPr indent="-64135" lvl="0" marL="228600" rtl="0" algn="l">
              <a:lnSpc>
                <a:spcPct val="70000"/>
              </a:lnSpc>
              <a:spcBef>
                <a:spcPts val="1000"/>
              </a:spcBef>
              <a:spcAft>
                <a:spcPts val="0"/>
              </a:spcAft>
              <a:buClr>
                <a:schemeClr val="dk1"/>
              </a:buClr>
              <a:buSzPts val="2590"/>
              <a:buNone/>
            </a:pPr>
            <a:r>
              <a:t/>
            </a:r>
            <a:endParaRPr sz="259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0" name="Shape 120"/>
        <p:cNvGrpSpPr/>
        <p:nvPr/>
      </p:nvGrpSpPr>
      <p:grpSpPr>
        <a:xfrm>
          <a:off x="0" y="0"/>
          <a:ext cx="0" cy="0"/>
          <a:chOff x="0" y="0"/>
          <a:chExt cx="0" cy="0"/>
        </a:xfrm>
      </p:grpSpPr>
      <p:sp>
        <p:nvSpPr>
          <p:cNvPr id="121" name="Google Shape;121;p19"/>
          <p:cNvSpPr txBox="1"/>
          <p:nvPr>
            <p:ph type="title"/>
          </p:nvPr>
        </p:nvSpPr>
        <p:spPr>
          <a:xfrm>
            <a:off x="628650" y="365126"/>
            <a:ext cx="7886700" cy="1325563"/>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dk1"/>
              </a:buClr>
              <a:buSzPts val="4400"/>
              <a:buFont typeface="Calibri"/>
              <a:buNone/>
            </a:pPr>
            <a:r>
              <a:rPr lang="en-US"/>
              <a:t>OMB Memo/Framework: Group 3</a:t>
            </a:r>
            <a:endParaRPr/>
          </a:p>
        </p:txBody>
      </p:sp>
      <p:sp>
        <p:nvSpPr>
          <p:cNvPr id="122" name="Google Shape;122;p19"/>
          <p:cNvSpPr txBox="1"/>
          <p:nvPr>
            <p:ph idx="1" type="body"/>
          </p:nvPr>
        </p:nvSpPr>
        <p:spPr>
          <a:xfrm>
            <a:off x="628650" y="1825625"/>
            <a:ext cx="7886700" cy="4351338"/>
          </a:xfrm>
          <a:prstGeom prst="rect">
            <a:avLst/>
          </a:prstGeom>
          <a:noFill/>
          <a:ln>
            <a:noFill/>
          </a:ln>
        </p:spPr>
        <p:txBody>
          <a:bodyPr anchorCtr="0" anchor="t" bIns="45700" lIns="91425" spcFirstLastPara="1" rIns="91425" wrap="square" tIns="45700">
            <a:noAutofit/>
          </a:bodyPr>
          <a:lstStyle/>
          <a:p>
            <a:pPr indent="-385763" lvl="0" marL="385763" rtl="0" algn="l">
              <a:lnSpc>
                <a:spcPct val="80000"/>
              </a:lnSpc>
              <a:spcBef>
                <a:spcPts val="0"/>
              </a:spcBef>
              <a:spcAft>
                <a:spcPts val="0"/>
              </a:spcAft>
              <a:buClr>
                <a:schemeClr val="dk1"/>
              </a:buClr>
              <a:buSzPts val="2800"/>
              <a:buFont typeface="Calibri"/>
              <a:buAutoNum type="arabicPeriod" startAt="3"/>
            </a:pPr>
            <a:r>
              <a:rPr lang="en-US"/>
              <a:t>Certain expenses that would not normally be allowable:</a:t>
            </a:r>
            <a:endParaRPr/>
          </a:p>
          <a:p>
            <a:pPr indent="0" lvl="0" marL="0" rtl="0" algn="l">
              <a:lnSpc>
                <a:spcPct val="80000"/>
              </a:lnSpc>
              <a:spcBef>
                <a:spcPts val="1000"/>
              </a:spcBef>
              <a:spcAft>
                <a:spcPts val="0"/>
              </a:spcAft>
              <a:buClr>
                <a:schemeClr val="dk1"/>
              </a:buClr>
              <a:buSzPts val="2800"/>
              <a:buNone/>
            </a:pPr>
            <a:r>
              <a:t/>
            </a:r>
            <a:endParaRPr/>
          </a:p>
          <a:p>
            <a:pPr indent="-385763" lvl="1" marL="728663" rtl="0" algn="l">
              <a:lnSpc>
                <a:spcPct val="80000"/>
              </a:lnSpc>
              <a:spcBef>
                <a:spcPts val="500"/>
              </a:spcBef>
              <a:spcAft>
                <a:spcPts val="0"/>
              </a:spcAft>
              <a:buClr>
                <a:schemeClr val="dk1"/>
              </a:buClr>
              <a:buSzPts val="2100"/>
              <a:buFont typeface="Calibri"/>
              <a:buAutoNum type="alphaUcPeriod"/>
            </a:pPr>
            <a:r>
              <a:rPr lang="en-US" sz="2100"/>
              <a:t>Costs related to activities cancelled due to COVID-19</a:t>
            </a:r>
            <a:endParaRPr/>
          </a:p>
          <a:p>
            <a:pPr indent="-385763" lvl="2" marL="1071563" rtl="0" algn="l">
              <a:lnSpc>
                <a:spcPct val="80000"/>
              </a:lnSpc>
              <a:spcBef>
                <a:spcPts val="500"/>
              </a:spcBef>
              <a:spcAft>
                <a:spcPts val="0"/>
              </a:spcAft>
              <a:buClr>
                <a:schemeClr val="dk1"/>
              </a:buClr>
              <a:buSzPts val="2100"/>
              <a:buFont typeface="Calibri"/>
              <a:buAutoNum type="alphaUcPeriod"/>
            </a:pPr>
            <a:r>
              <a:rPr lang="en-US" sz="2100"/>
              <a:t>Travel – PAFC web: </a:t>
            </a:r>
            <a:r>
              <a:rPr lang="en-US" sz="2100" u="sng">
                <a:solidFill>
                  <a:schemeClr val="hlink"/>
                </a:solidFill>
                <a:hlinkClick r:id="rId3"/>
              </a:rPr>
              <a:t>https://finance.uw.edu/pafc/Travel_COVID-19</a:t>
            </a:r>
            <a:endParaRPr sz="2100"/>
          </a:p>
          <a:p>
            <a:pPr indent="-385763" lvl="2" marL="1071563" rtl="0" algn="l">
              <a:lnSpc>
                <a:spcPct val="80000"/>
              </a:lnSpc>
              <a:spcBef>
                <a:spcPts val="500"/>
              </a:spcBef>
              <a:spcAft>
                <a:spcPts val="0"/>
              </a:spcAft>
              <a:buClr>
                <a:schemeClr val="dk1"/>
              </a:buClr>
              <a:buSzPts val="2100"/>
              <a:buFont typeface="Calibri"/>
              <a:buAutoNum type="alphaUcPeriod"/>
            </a:pPr>
            <a:r>
              <a:rPr lang="en-US" sz="2100"/>
              <a:t>Workshops, Conferences</a:t>
            </a:r>
            <a:endParaRPr/>
          </a:p>
          <a:p>
            <a:pPr indent="-385763" lvl="2" marL="1071563" rtl="0" algn="l">
              <a:lnSpc>
                <a:spcPct val="80000"/>
              </a:lnSpc>
              <a:spcBef>
                <a:spcPts val="500"/>
              </a:spcBef>
              <a:spcAft>
                <a:spcPts val="0"/>
              </a:spcAft>
              <a:buClr>
                <a:schemeClr val="dk1"/>
              </a:buClr>
              <a:buSzPts val="2100"/>
              <a:buFont typeface="Calibri"/>
              <a:buAutoNum type="alphaUcPeriod"/>
            </a:pPr>
            <a:r>
              <a:rPr lang="en-US" sz="2100"/>
              <a:t>Research Costs</a:t>
            </a:r>
            <a:endParaRPr/>
          </a:p>
          <a:p>
            <a:pPr indent="-252412" lvl="2" marL="1071563" rtl="0" algn="l">
              <a:lnSpc>
                <a:spcPct val="80000"/>
              </a:lnSpc>
              <a:spcBef>
                <a:spcPts val="500"/>
              </a:spcBef>
              <a:spcAft>
                <a:spcPts val="0"/>
              </a:spcAft>
              <a:buClr>
                <a:schemeClr val="dk1"/>
              </a:buClr>
              <a:buSzPts val="2100"/>
              <a:buFont typeface="Calibri"/>
              <a:buNone/>
            </a:pPr>
            <a:r>
              <a:t/>
            </a:r>
            <a:endParaRPr sz="2100"/>
          </a:p>
          <a:p>
            <a:pPr indent="-385763" lvl="1" marL="728663" rtl="0" algn="l">
              <a:lnSpc>
                <a:spcPct val="80000"/>
              </a:lnSpc>
              <a:spcBef>
                <a:spcPts val="500"/>
              </a:spcBef>
              <a:spcAft>
                <a:spcPts val="0"/>
              </a:spcAft>
              <a:buClr>
                <a:schemeClr val="dk1"/>
              </a:buClr>
              <a:buSzPts val="2100"/>
              <a:buFont typeface="Calibri"/>
              <a:buAutoNum type="alphaUcPeriod"/>
            </a:pPr>
            <a:r>
              <a:rPr lang="en-US" sz="2100"/>
              <a:t>Costs incurred to resume activities post-COVID-19</a:t>
            </a:r>
            <a:endParaRPr/>
          </a:p>
          <a:p>
            <a:pPr indent="0" lvl="1" marL="342900" rtl="0" algn="l">
              <a:lnSpc>
                <a:spcPct val="80000"/>
              </a:lnSpc>
              <a:spcBef>
                <a:spcPts val="500"/>
              </a:spcBef>
              <a:spcAft>
                <a:spcPts val="0"/>
              </a:spcAft>
              <a:buClr>
                <a:schemeClr val="dk1"/>
              </a:buClr>
              <a:buSzPts val="2100"/>
              <a:buNone/>
            </a:pPr>
            <a:r>
              <a:t/>
            </a:r>
            <a:endParaRPr sz="2100"/>
          </a:p>
          <a:p>
            <a:pPr indent="-385763" lvl="1" marL="728663" rtl="0" algn="l">
              <a:lnSpc>
                <a:spcPct val="80000"/>
              </a:lnSpc>
              <a:spcBef>
                <a:spcPts val="500"/>
              </a:spcBef>
              <a:spcAft>
                <a:spcPts val="0"/>
              </a:spcAft>
              <a:buClr>
                <a:schemeClr val="dk1"/>
              </a:buClr>
              <a:buSzPts val="2100"/>
              <a:buFont typeface="Calibri"/>
              <a:buAutoNum type="alphaUcPeriod"/>
            </a:pPr>
            <a:r>
              <a:rPr lang="en-US" sz="2100"/>
              <a:t>Salaries…. Covered at the end of this presentation</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6" name="Shape 126"/>
        <p:cNvGrpSpPr/>
        <p:nvPr/>
      </p:nvGrpSpPr>
      <p:grpSpPr>
        <a:xfrm>
          <a:off x="0" y="0"/>
          <a:ext cx="0" cy="0"/>
          <a:chOff x="0" y="0"/>
          <a:chExt cx="0" cy="0"/>
        </a:xfrm>
      </p:grpSpPr>
      <p:sp>
        <p:nvSpPr>
          <p:cNvPr id="127" name="Google Shape;127;p20"/>
          <p:cNvSpPr txBox="1"/>
          <p:nvPr>
            <p:ph type="title"/>
          </p:nvPr>
        </p:nvSpPr>
        <p:spPr>
          <a:xfrm>
            <a:off x="628650" y="365126"/>
            <a:ext cx="7886700" cy="1325563"/>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dk1"/>
              </a:buClr>
              <a:buSzPts val="4400"/>
              <a:buFont typeface="Calibri"/>
              <a:buNone/>
            </a:pPr>
            <a:r>
              <a:rPr lang="en-US"/>
              <a:t>Allowable Costs: Before you get too Excited..</a:t>
            </a:r>
            <a:endParaRPr/>
          </a:p>
        </p:txBody>
      </p:sp>
      <p:sp>
        <p:nvSpPr>
          <p:cNvPr id="128" name="Google Shape;128;p20"/>
          <p:cNvSpPr txBox="1"/>
          <p:nvPr>
            <p:ph idx="1" type="body"/>
          </p:nvPr>
        </p:nvSpPr>
        <p:spPr>
          <a:xfrm>
            <a:off x="628650" y="1825625"/>
            <a:ext cx="7886700" cy="4351338"/>
          </a:xfrm>
          <a:prstGeom prst="rect">
            <a:avLst/>
          </a:prstGeom>
          <a:noFill/>
          <a:ln>
            <a:noFill/>
          </a:ln>
        </p:spPr>
        <p:txBody>
          <a:bodyPr anchorCtr="0" anchor="t" bIns="45700" lIns="91425" spcFirstLastPara="1" rIns="91425" wrap="square" tIns="45700">
            <a:noAutofit/>
          </a:bodyPr>
          <a:lstStyle/>
          <a:p>
            <a:pPr indent="0" lvl="0" marL="0" rtl="0" algn="l">
              <a:lnSpc>
                <a:spcPct val="70000"/>
              </a:lnSpc>
              <a:spcBef>
                <a:spcPts val="0"/>
              </a:spcBef>
              <a:spcAft>
                <a:spcPts val="0"/>
              </a:spcAft>
              <a:buClr>
                <a:schemeClr val="dk1"/>
              </a:buClr>
              <a:buSzPts val="2590"/>
              <a:buNone/>
            </a:pPr>
            <a:r>
              <a:rPr lang="en-US" sz="2590"/>
              <a:t>OMB &amp; Federal Agencies have been very clear about the following:</a:t>
            </a:r>
            <a:endParaRPr/>
          </a:p>
          <a:p>
            <a:pPr indent="0" lvl="0" marL="0" rtl="0" algn="l">
              <a:lnSpc>
                <a:spcPct val="70000"/>
              </a:lnSpc>
              <a:spcBef>
                <a:spcPts val="1000"/>
              </a:spcBef>
              <a:spcAft>
                <a:spcPts val="0"/>
              </a:spcAft>
              <a:buClr>
                <a:schemeClr val="dk1"/>
              </a:buClr>
              <a:buSzPts val="2590"/>
              <a:buNone/>
            </a:pPr>
            <a:r>
              <a:t/>
            </a:r>
            <a:endParaRPr sz="2590"/>
          </a:p>
          <a:p>
            <a:pPr indent="-385763" lvl="0" marL="385763" rtl="0" algn="l">
              <a:lnSpc>
                <a:spcPct val="70000"/>
              </a:lnSpc>
              <a:spcBef>
                <a:spcPts val="1000"/>
              </a:spcBef>
              <a:spcAft>
                <a:spcPts val="0"/>
              </a:spcAft>
              <a:buClr>
                <a:schemeClr val="dk1"/>
              </a:buClr>
              <a:buSzPts val="2590"/>
              <a:buFont typeface="Calibri"/>
              <a:buAutoNum type="arabicPeriod"/>
            </a:pPr>
            <a:r>
              <a:rPr lang="en-US" sz="2590"/>
              <a:t>Be Reasonable</a:t>
            </a:r>
            <a:endParaRPr/>
          </a:p>
          <a:p>
            <a:pPr indent="-221298" lvl="0" marL="385763" rtl="0" algn="l">
              <a:lnSpc>
                <a:spcPct val="70000"/>
              </a:lnSpc>
              <a:spcBef>
                <a:spcPts val="1000"/>
              </a:spcBef>
              <a:spcAft>
                <a:spcPts val="0"/>
              </a:spcAft>
              <a:buClr>
                <a:schemeClr val="dk1"/>
              </a:buClr>
              <a:buSzPts val="2590"/>
              <a:buFont typeface="Calibri"/>
              <a:buNone/>
            </a:pPr>
            <a:r>
              <a:t/>
            </a:r>
            <a:endParaRPr sz="2590"/>
          </a:p>
          <a:p>
            <a:pPr indent="-385763" lvl="0" marL="385763" rtl="0" algn="l">
              <a:lnSpc>
                <a:spcPct val="70000"/>
              </a:lnSpc>
              <a:spcBef>
                <a:spcPts val="1000"/>
              </a:spcBef>
              <a:spcAft>
                <a:spcPts val="0"/>
              </a:spcAft>
              <a:buClr>
                <a:schemeClr val="dk1"/>
              </a:buClr>
              <a:buSzPts val="2590"/>
              <a:buFont typeface="Calibri"/>
              <a:buAutoNum type="arabicPeriod"/>
            </a:pPr>
            <a:r>
              <a:rPr lang="en-US" sz="2590"/>
              <a:t>Communicate with your Sponsor</a:t>
            </a:r>
            <a:endParaRPr/>
          </a:p>
          <a:p>
            <a:pPr indent="-228600" lvl="1" marL="685800" rtl="0" algn="l">
              <a:lnSpc>
                <a:spcPct val="70000"/>
              </a:lnSpc>
              <a:spcBef>
                <a:spcPts val="500"/>
              </a:spcBef>
              <a:spcAft>
                <a:spcPts val="0"/>
              </a:spcAft>
              <a:buClr>
                <a:schemeClr val="dk1"/>
              </a:buClr>
              <a:buSzPts val="2220"/>
              <a:buChar char="•"/>
            </a:pPr>
            <a:r>
              <a:rPr lang="en-US" sz="2220"/>
              <a:t>Follow OSP’s guidance </a:t>
            </a:r>
            <a:r>
              <a:rPr lang="en-US" sz="2220" u="sng">
                <a:solidFill>
                  <a:schemeClr val="hlink"/>
                </a:solidFill>
                <a:hlinkClick r:id="rId3"/>
              </a:rPr>
              <a:t>https://www.washington.edu/research/osp/</a:t>
            </a:r>
            <a:endParaRPr sz="2220"/>
          </a:p>
          <a:p>
            <a:pPr indent="-228600" lvl="1" marL="685800" rtl="0" algn="l">
              <a:lnSpc>
                <a:spcPct val="70000"/>
              </a:lnSpc>
              <a:spcBef>
                <a:spcPts val="500"/>
              </a:spcBef>
              <a:spcAft>
                <a:spcPts val="0"/>
              </a:spcAft>
              <a:buClr>
                <a:schemeClr val="dk1"/>
              </a:buClr>
              <a:buSzPts val="2220"/>
              <a:buChar char="•"/>
            </a:pPr>
            <a:r>
              <a:rPr lang="en-US" sz="2220"/>
              <a:t>In writing</a:t>
            </a:r>
            <a:endParaRPr/>
          </a:p>
          <a:p>
            <a:pPr indent="-228600" lvl="1" marL="685800" rtl="0" algn="l">
              <a:lnSpc>
                <a:spcPct val="70000"/>
              </a:lnSpc>
              <a:spcBef>
                <a:spcPts val="500"/>
              </a:spcBef>
              <a:spcAft>
                <a:spcPts val="0"/>
              </a:spcAft>
              <a:buClr>
                <a:schemeClr val="dk1"/>
              </a:buClr>
              <a:buSzPts val="2220"/>
              <a:buChar char="•"/>
            </a:pPr>
            <a:r>
              <a:rPr lang="en-US" sz="2220"/>
              <a:t>If not in writing then follow up with a summary </a:t>
            </a:r>
            <a:r>
              <a:rPr lang="en-US" sz="2220"/>
              <a:t>email</a:t>
            </a:r>
            <a:endParaRPr/>
          </a:p>
          <a:p>
            <a:pPr indent="-228600" lvl="1" marL="685800" rtl="0" algn="l">
              <a:lnSpc>
                <a:spcPct val="70000"/>
              </a:lnSpc>
              <a:spcBef>
                <a:spcPts val="500"/>
              </a:spcBef>
              <a:spcAft>
                <a:spcPts val="0"/>
              </a:spcAft>
              <a:buClr>
                <a:schemeClr val="dk1"/>
              </a:buClr>
              <a:buSzPts val="2220"/>
              <a:buChar char="•"/>
            </a:pPr>
            <a:r>
              <a:rPr lang="en-US" sz="2220"/>
              <a:t>Retain this documentation on file and where it can be found later</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2" name="Shape 132"/>
        <p:cNvGrpSpPr/>
        <p:nvPr/>
      </p:nvGrpSpPr>
      <p:grpSpPr>
        <a:xfrm>
          <a:off x="0" y="0"/>
          <a:ext cx="0" cy="0"/>
          <a:chOff x="0" y="0"/>
          <a:chExt cx="0" cy="0"/>
        </a:xfrm>
      </p:grpSpPr>
      <p:sp>
        <p:nvSpPr>
          <p:cNvPr id="133" name="Google Shape;133;p21"/>
          <p:cNvSpPr txBox="1"/>
          <p:nvPr>
            <p:ph type="title"/>
          </p:nvPr>
        </p:nvSpPr>
        <p:spPr>
          <a:xfrm>
            <a:off x="628650" y="365126"/>
            <a:ext cx="7886700" cy="1325563"/>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dk1"/>
              </a:buClr>
              <a:buSzPts val="4400"/>
              <a:buFont typeface="Calibri"/>
              <a:buNone/>
            </a:pPr>
            <a:r>
              <a:rPr lang="en-US"/>
              <a:t>Allowable Costs: Before you get too Excited..</a:t>
            </a:r>
            <a:endParaRPr/>
          </a:p>
        </p:txBody>
      </p:sp>
      <p:sp>
        <p:nvSpPr>
          <p:cNvPr id="134" name="Google Shape;134;p21"/>
          <p:cNvSpPr txBox="1"/>
          <p:nvPr>
            <p:ph idx="1" type="body"/>
          </p:nvPr>
        </p:nvSpPr>
        <p:spPr>
          <a:xfrm>
            <a:off x="628650" y="1825625"/>
            <a:ext cx="7886700" cy="4351338"/>
          </a:xfrm>
          <a:prstGeom prst="rect">
            <a:avLst/>
          </a:prstGeom>
          <a:noFill/>
          <a:ln>
            <a:noFill/>
          </a:ln>
        </p:spPr>
        <p:txBody>
          <a:bodyPr anchorCtr="0" anchor="t" bIns="45700" lIns="91425" spcFirstLastPara="1" rIns="91425" wrap="square" tIns="45700">
            <a:noAutofit/>
          </a:bodyPr>
          <a:lstStyle/>
          <a:p>
            <a:pPr indent="-385763" lvl="0" marL="385763" rtl="0" algn="l">
              <a:lnSpc>
                <a:spcPct val="90000"/>
              </a:lnSpc>
              <a:spcBef>
                <a:spcPts val="0"/>
              </a:spcBef>
              <a:spcAft>
                <a:spcPts val="0"/>
              </a:spcAft>
              <a:buClr>
                <a:schemeClr val="dk1"/>
              </a:buClr>
              <a:buSzPts val="2800"/>
              <a:buFont typeface="Calibri"/>
              <a:buAutoNum type="arabicPeriod" startAt="3"/>
            </a:pPr>
            <a:r>
              <a:rPr lang="en-US"/>
              <a:t>Document Everything</a:t>
            </a:r>
            <a:endParaRPr/>
          </a:p>
          <a:p>
            <a:pPr indent="-228600" lvl="1" marL="685800" rtl="0" algn="l">
              <a:lnSpc>
                <a:spcPct val="90000"/>
              </a:lnSpc>
              <a:spcBef>
                <a:spcPts val="500"/>
              </a:spcBef>
              <a:spcAft>
                <a:spcPts val="0"/>
              </a:spcAft>
              <a:buClr>
                <a:schemeClr val="dk1"/>
              </a:buClr>
              <a:buSzPts val="2400"/>
              <a:buChar char="•"/>
            </a:pPr>
            <a:r>
              <a:rPr lang="en-US"/>
              <a:t>Sponsor communication</a:t>
            </a:r>
            <a:endParaRPr/>
          </a:p>
          <a:p>
            <a:pPr indent="-228600" lvl="1" marL="685800" rtl="0" algn="l">
              <a:lnSpc>
                <a:spcPct val="90000"/>
              </a:lnSpc>
              <a:spcBef>
                <a:spcPts val="500"/>
              </a:spcBef>
              <a:spcAft>
                <a:spcPts val="0"/>
              </a:spcAft>
              <a:buClr>
                <a:schemeClr val="dk1"/>
              </a:buClr>
              <a:buSzPts val="2400"/>
              <a:buChar char="•"/>
            </a:pPr>
            <a:r>
              <a:rPr lang="en-US"/>
              <a:t>Decision making rationale</a:t>
            </a:r>
            <a:endParaRPr/>
          </a:p>
          <a:p>
            <a:pPr indent="-228600" lvl="1" marL="685800" rtl="0" algn="l">
              <a:lnSpc>
                <a:spcPct val="90000"/>
              </a:lnSpc>
              <a:spcBef>
                <a:spcPts val="500"/>
              </a:spcBef>
              <a:spcAft>
                <a:spcPts val="0"/>
              </a:spcAft>
              <a:buClr>
                <a:schemeClr val="dk1"/>
              </a:buClr>
              <a:buSzPts val="2400"/>
              <a:buChar char="•"/>
            </a:pPr>
            <a:r>
              <a:rPr lang="en-US"/>
              <a:t>Attempts to get vendor refunds</a:t>
            </a:r>
            <a:endParaRPr/>
          </a:p>
          <a:p>
            <a:pPr indent="-228600" lvl="1" marL="685800" rtl="0" algn="l">
              <a:lnSpc>
                <a:spcPct val="90000"/>
              </a:lnSpc>
              <a:spcBef>
                <a:spcPts val="500"/>
              </a:spcBef>
              <a:spcAft>
                <a:spcPts val="0"/>
              </a:spcAft>
              <a:buClr>
                <a:schemeClr val="dk1"/>
              </a:buClr>
              <a:buSzPts val="2400"/>
              <a:buChar char="•"/>
            </a:pPr>
            <a:r>
              <a:rPr lang="en-US"/>
              <a:t>Web Page</a:t>
            </a:r>
            <a:r>
              <a:rPr lang="en-US"/>
              <a:t> information, do not just add the link as the link may come down..</a:t>
            </a:r>
            <a:endParaRPr/>
          </a:p>
          <a:p>
            <a:pPr indent="0" lvl="0" marL="0" rtl="0" algn="l">
              <a:lnSpc>
                <a:spcPct val="90000"/>
              </a:lnSpc>
              <a:spcBef>
                <a:spcPts val="1000"/>
              </a:spcBef>
              <a:spcAft>
                <a:spcPts val="0"/>
              </a:spcAft>
              <a:buClr>
                <a:schemeClr val="dk1"/>
              </a:buClr>
              <a:buSzPts val="1800"/>
              <a:buNone/>
            </a:pPr>
            <a:r>
              <a:rPr lang="en-US" sz="1800"/>
              <a:t>*Remember! Audits happen years after expenses have been incurred and – hopefully – COVID-19 will be but a distant memory when the auditors come.</a:t>
            </a:r>
            <a:endParaRPr/>
          </a:p>
          <a:p>
            <a:pPr indent="-76200" lvl="1" marL="685800" rtl="0" algn="l">
              <a:lnSpc>
                <a:spcPct val="90000"/>
              </a:lnSpc>
              <a:spcBef>
                <a:spcPts val="500"/>
              </a:spcBef>
              <a:spcAft>
                <a:spcPts val="0"/>
              </a:spcAft>
              <a:buClr>
                <a:schemeClr val="dk1"/>
              </a:buClr>
              <a:buSzPts val="2400"/>
              <a:buNone/>
            </a:pPr>
            <a:r>
              <a:t/>
            </a:r>
            <a:endParaRPr/>
          </a:p>
          <a:p>
            <a:pPr indent="-385763" lvl="0" marL="385763" rtl="0" algn="l">
              <a:lnSpc>
                <a:spcPct val="90000"/>
              </a:lnSpc>
              <a:spcBef>
                <a:spcPts val="1000"/>
              </a:spcBef>
              <a:spcAft>
                <a:spcPts val="0"/>
              </a:spcAft>
              <a:buClr>
                <a:schemeClr val="dk1"/>
              </a:buClr>
              <a:buSzPts val="1800"/>
              <a:buFont typeface="Calibri"/>
              <a:buAutoNum type="arabicPeriod" startAt="3"/>
            </a:pPr>
            <a:r>
              <a:rPr lang="en-US" sz="1800"/>
              <a:t>Do </a:t>
            </a:r>
            <a:r>
              <a:rPr lang="en-US" sz="1800" u="sng"/>
              <a:t>not</a:t>
            </a:r>
            <a:r>
              <a:rPr lang="en-US" sz="1800"/>
              <a:t> assume supplemental funding</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