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slide" Target="slides/slide6.xml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NSF wants feedback on these - start using now if you can - they are </a:t>
            </a:r>
            <a:r>
              <a:rPr lang="en-US"/>
              <a:t>required</a:t>
            </a:r>
            <a:r>
              <a:rPr lang="en-US"/>
              <a:t> in June!</a:t>
            </a:r>
            <a:endParaRPr/>
          </a:p>
        </p:txBody>
      </p:sp>
      <p:sp>
        <p:nvSpPr>
          <p:cNvPr id="48" name="Google Shape;48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8313173672_2_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8313173672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In-kind:  e.g. such as office/laboratory space, equipment, supplies, employees, students</a:t>
            </a:r>
            <a:endParaRPr/>
          </a:p>
        </p:txBody>
      </p:sp>
      <p:sp>
        <p:nvSpPr>
          <p:cNvPr id="55" name="Google Shape;55;g8313173672_2_4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8313173672_2_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8313173672_2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8313173672_2_5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18b5b41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18b5b41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418b5b412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2d2b06e57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2d2b06e5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82d2b06e57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Char char="●"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Char char="○"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Char char="■"/>
              <a:defRPr sz="5200"/>
            </a:lvl9pPr>
          </a:lstStyle>
          <a:p/>
        </p:txBody>
      </p:sp>
      <p:sp>
        <p:nvSpPr>
          <p:cNvPr id="33" name="Google Shape;33;p6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sf.gov/publications/pub_summ.jsp?ods_key=nsf20001&amp;org=NSF" TargetMode="External"/><Relationship Id="rId4" Type="http://schemas.openxmlformats.org/officeDocument/2006/relationships/hyperlink" Target="https://www.ncbi.nlm.nih.gov/sciencv/" TargetMode="External"/><Relationship Id="rId5" Type="http://schemas.openxmlformats.org/officeDocument/2006/relationships/hyperlink" Target="https://www.nsf.gov/bfa/dias/policy/biosketch.jsp" TargetMode="External"/><Relationship Id="rId6" Type="http://schemas.openxmlformats.org/officeDocument/2006/relationships/hyperlink" Target="https://www.nsf.gov/bfa/dias/policy/cps.jsp" TargetMode="External"/><Relationship Id="rId7" Type="http://schemas.openxmlformats.org/officeDocument/2006/relationships/hyperlink" Target="https://www.washington.edu/research/announcements/nsf-biosketch-cps-formats-avail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nsf.gov/publications/pub_summ.jsp?ods_key=nsf20001&amp;org=NS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rants.nih.gov/grants/guide/notice-files/NOT-OD-19-114.html" TargetMode="Externa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nsf.gov/bfa/dias/policy/papp/pappg20_1/faqs_cps20_1.pdf" TargetMode="External"/><Relationship Id="rId10" Type="http://schemas.openxmlformats.org/officeDocument/2006/relationships/hyperlink" Target="https://www.ncbi.nlm.nih.gov/books/NBK154494/#sciencv.Using_the_NSF_Current__Pending_S" TargetMode="External"/><Relationship Id="rId13" Type="http://schemas.openxmlformats.org/officeDocument/2006/relationships/hyperlink" Target="https://www.nsfpolicyoutreach.com/get-notified/" TargetMode="External"/><Relationship Id="rId12" Type="http://schemas.openxmlformats.org/officeDocument/2006/relationships/hyperlink" Target="https://www.research.gov/common/attachment/Desktop/NSFPDF-FAQs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nsf.gov/bfa/dias/policy/biosketch.jsp" TargetMode="External"/><Relationship Id="rId4" Type="http://schemas.openxmlformats.org/officeDocument/2006/relationships/hyperlink" Target="https://www.ncbi.nlm.nih.gov/books/NBK154494/#sciencv.Using_the_NSF_Biographical_Sketc" TargetMode="External"/><Relationship Id="rId9" Type="http://schemas.openxmlformats.org/officeDocument/2006/relationships/hyperlink" Target="https://www.nsf.gov/bfa/dias/policy/cps.jsp" TargetMode="External"/><Relationship Id="rId14" Type="http://schemas.openxmlformats.org/officeDocument/2006/relationships/hyperlink" Target="https://www.nsf.gov/bfa/dias/policy/era_forum.jsp" TargetMode="External"/><Relationship Id="rId5" Type="http://schemas.openxmlformats.org/officeDocument/2006/relationships/hyperlink" Target="https://www.youtube.com/watch?v=nk7qlbele0k&amp;feature=youtu.be" TargetMode="External"/><Relationship Id="rId6" Type="http://schemas.openxmlformats.org/officeDocument/2006/relationships/hyperlink" Target="https://www.youtube.com/watch?v=PRWy-3GXhtU&amp;feature=youtu.be" TargetMode="External"/><Relationship Id="rId7" Type="http://schemas.openxmlformats.org/officeDocument/2006/relationships/hyperlink" Target="https://www.youtube.com/watch?v=G_cKSRr7TJ4&amp;feature=youtu.be" TargetMode="External"/><Relationship Id="rId8" Type="http://schemas.openxmlformats.org/officeDocument/2006/relationships/hyperlink" Target="https://www.research.gov/common/attachment/Desktop/NSFPDF-FAQs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NSF Current and Pending Support</a:t>
            </a:r>
            <a:endParaRPr sz="42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NIH Other Support</a:t>
            </a:r>
            <a:endParaRPr sz="4200"/>
          </a:p>
        </p:txBody>
      </p:sp>
      <p:sp>
        <p:nvSpPr>
          <p:cNvPr id="44" name="Google Shape;44;p8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April  2020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Carol Rhodes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NSF-Approved Formats: Biographical Sketch &amp;  Current and Pending Support</a:t>
            </a:r>
            <a:endParaRPr/>
          </a:p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583105" y="1508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200"/>
              <a:t>NEW </a:t>
            </a:r>
            <a:r>
              <a:rPr lang="en-US" sz="2200"/>
              <a:t>NSF-approved formats required with June 1st Proposal &amp; Award Policies &amp; Procedures Guide </a:t>
            </a:r>
            <a:r>
              <a:rPr lang="en-US" sz="2200" u="sng">
                <a:solidFill>
                  <a:schemeClr val="hlink"/>
                </a:solidFill>
                <a:hlinkClick r:id="rId3"/>
              </a:rPr>
              <a:t>(PAPPG) (NSF 20-1)</a:t>
            </a:r>
            <a:r>
              <a:rPr lang="en-US" sz="2200"/>
              <a:t>.</a:t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Two formats:</a:t>
            </a:r>
            <a:endParaRPr b="1"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4"/>
              </a:rPr>
              <a:t>SciENcv</a:t>
            </a:r>
            <a:r>
              <a:rPr lang="en-US"/>
              <a:t>: Science Experts Network Curriculum Vitae 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NSF-Approved Fillable PDFs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5"/>
              </a:rPr>
              <a:t>Biographical Sketch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hlinkClick r:id="rId6"/>
              </a:rPr>
              <a:t>Current &amp; Pending Support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Do not modify format of PDFs after download!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Compliance checks in Research.gov &amp; FastLane will</a:t>
            </a:r>
            <a:endParaRPr sz="2000"/>
          </a:p>
          <a:p>
            <a:pPr indent="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000"/>
              <a:t>confirm approved format as of June 1st. 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https://www.washington.edu/research/announcements/nsf-biosketch-cps-formats-avail/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NSF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Current and Pending Support (C/P) Content</a:t>
            </a:r>
            <a:endParaRPr/>
          </a:p>
        </p:txBody>
      </p:sp>
      <p:sp>
        <p:nvSpPr>
          <p:cNvPr id="58" name="Google Shape;58;p10"/>
          <p:cNvSpPr txBox="1"/>
          <p:nvPr>
            <p:ph idx="2" type="body"/>
          </p:nvPr>
        </p:nvSpPr>
        <p:spPr>
          <a:xfrm>
            <a:off x="659300" y="1439800"/>
            <a:ext cx="8196300" cy="438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Use </a:t>
            </a:r>
            <a:r>
              <a:rPr lang="en-US" sz="2200" u="sng">
                <a:solidFill>
                  <a:schemeClr val="accent5"/>
                </a:solidFill>
                <a:hlinkClick r:id="rId3"/>
              </a:rPr>
              <a:t>(PAPPG) (NSF 20-1)</a:t>
            </a:r>
            <a:r>
              <a:rPr lang="en-US"/>
              <a:t> as official guidance.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All resources made available to senior personnel </a:t>
            </a:r>
            <a:r>
              <a:rPr b="1" lang="en-US"/>
              <a:t>in support of and/or related to all of their research efforts,</a:t>
            </a:r>
            <a:r>
              <a:rPr lang="en-US"/>
              <a:t> regardless of whether or not they have monetary value:</a:t>
            </a:r>
            <a:endParaRPr/>
          </a:p>
          <a:p>
            <a:pPr indent="-3810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In-kind contributions that involve a time commitment of senior personnel</a:t>
            </a:r>
            <a:endParaRPr sz="2000"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In-kind contributions not intended for use on the project/proposal also must be reported, but in the Facilities, Equipment, and Other Resources sectio</a:t>
            </a:r>
            <a:r>
              <a:rPr lang="en-US"/>
              <a:t>n</a:t>
            </a:r>
            <a:endParaRPr sz="20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Gifts are not reportable</a:t>
            </a:r>
            <a:endParaRPr sz="20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Appointments are reported in</a:t>
            </a:r>
            <a:r>
              <a:rPr lang="en-US"/>
              <a:t> </a:t>
            </a:r>
            <a:r>
              <a:rPr lang="en-US" sz="2000"/>
              <a:t>Biosketch, not C/P.</a:t>
            </a:r>
            <a:endParaRPr sz="2000"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NIH Other Support - How it Differs</a:t>
            </a:r>
            <a:endParaRPr/>
          </a:p>
        </p:txBody>
      </p:sp>
      <p:sp>
        <p:nvSpPr>
          <p:cNvPr id="65" name="Google Shape;65;p11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List these as Other Support for NIH:</a:t>
            </a:r>
            <a:endParaRPr/>
          </a:p>
          <a:p>
            <a:pPr indent="-38100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All positions &amp; scientific appointments , domestic and foreign </a:t>
            </a:r>
            <a:endParaRPr sz="2000"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/>
              <a:t>NSF </a:t>
            </a:r>
            <a:r>
              <a:rPr lang="en-US"/>
              <a:t>wants these in</a:t>
            </a:r>
            <a:r>
              <a:rPr lang="en-US" sz="2000"/>
              <a:t> the Biosketch not C/P</a:t>
            </a:r>
            <a:endParaRPr sz="2000"/>
          </a:p>
          <a:p>
            <a:pPr indent="-3810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sz="2000"/>
              <a:t>Report all current projects &amp; activities that involve senior/key personnel, even if the support received is only in-kind </a:t>
            </a:r>
            <a:endParaRPr sz="2000"/>
          </a:p>
          <a:p>
            <a:pPr indent="-355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Not</a:t>
            </a:r>
            <a:r>
              <a:rPr lang="en-US" sz="2000"/>
              <a:t> dependent on whether a time commitment is involved, as it is with NSF</a:t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33333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To date, NIH has not issued an approved format for OS that reflects this guidance.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UW Resources are under development.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Revisit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NOT-OD-19-114</a:t>
            </a:r>
            <a:r>
              <a:rPr lang="en-US"/>
              <a:t> for details and FAQs.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NSF Resources</a:t>
            </a:r>
            <a:endParaRPr/>
          </a:p>
        </p:txBody>
      </p:sp>
      <p:sp>
        <p:nvSpPr>
          <p:cNvPr id="72" name="Google Shape;72;p12"/>
          <p:cNvSpPr txBox="1"/>
          <p:nvPr>
            <p:ph idx="2" type="body"/>
          </p:nvPr>
        </p:nvSpPr>
        <p:spPr>
          <a:xfrm>
            <a:off x="720200" y="119265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2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B2E83"/>
                </a:solidFill>
                <a:highlight>
                  <a:srgbClr val="FFFFFF"/>
                </a:highlight>
              </a:rPr>
              <a:t>NSF Biographical Sketch Resources</a:t>
            </a:r>
            <a:endParaRPr b="1" sz="1800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3"/>
              </a:rPr>
              <a:t>NSF-Approved Formats for the Biographical Sketch website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>
                <a:solidFill>
                  <a:schemeClr val="accent5"/>
                </a:solidFill>
                <a:highlight>
                  <a:srgbClr val="FFFFFF"/>
                </a:highlight>
              </a:rPr>
              <a:t>SciENcv </a:t>
            </a: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4"/>
              </a:rPr>
              <a:t>Guidance on Creating an NSF Biographical Sketch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>
                <a:solidFill>
                  <a:schemeClr val="accent5"/>
                </a:solidFill>
                <a:highlight>
                  <a:srgbClr val="FFFFFF"/>
                </a:highlight>
              </a:rPr>
              <a:t>YouTube Video – </a:t>
            </a: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5"/>
              </a:rPr>
              <a:t>SciENcv for NSF Users: Biographical Sketches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>
                <a:solidFill>
                  <a:schemeClr val="accent5"/>
                </a:solidFill>
                <a:highlight>
                  <a:srgbClr val="FFFFFF"/>
                </a:highlight>
              </a:rPr>
              <a:t>YouTube Video – </a:t>
            </a: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6"/>
              </a:rPr>
              <a:t>SciENcv Tutorial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>
                <a:solidFill>
                  <a:schemeClr val="accent5"/>
                </a:solidFill>
                <a:highlight>
                  <a:srgbClr val="FFFFFF"/>
                </a:highlight>
              </a:rPr>
              <a:t>YouTube Video – </a:t>
            </a: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7"/>
              </a:rPr>
              <a:t>Integrating with ORCID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chemeClr val="accent5"/>
                </a:solidFill>
                <a:highlight>
                  <a:srgbClr val="FFFFFF"/>
                </a:highlight>
                <a:hlinkClick r:id="rId8"/>
              </a:rPr>
              <a:t>FAQs on using NSF Fillable PDF</a:t>
            </a:r>
            <a:endParaRPr sz="1600" u="sng">
              <a:solidFill>
                <a:schemeClr val="accent5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30000"/>
              </a:lnSpc>
              <a:spcBef>
                <a:spcPts val="220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4B2E83"/>
                </a:solidFill>
                <a:highlight>
                  <a:srgbClr val="FFFFFF"/>
                </a:highlight>
              </a:rPr>
              <a:t>NSF Current and Pending Support Resources</a:t>
            </a:r>
            <a:endParaRPr b="1" sz="1800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rgbClr val="33006F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rgbClr val="33006F"/>
                </a:solidFill>
                <a:highlight>
                  <a:srgbClr val="FFFFFF"/>
                </a:highlight>
                <a:hlinkClick r:id="rId9"/>
              </a:rPr>
              <a:t>NSF-Approved Formats for Current and Pending Support</a:t>
            </a:r>
            <a:endParaRPr sz="1600" u="sng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rgbClr val="33006F"/>
                </a:solidFill>
                <a:highlight>
                  <a:srgbClr val="FFFFFF"/>
                </a:highlight>
                <a:hlinkClick r:id="rId10"/>
              </a:rPr>
              <a:t>SciENcv Guidance on Creating an NSF Current and Pending Support document</a:t>
            </a:r>
            <a:endParaRPr sz="1600" u="sng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rgbClr val="33006F"/>
                </a:solidFill>
                <a:highlight>
                  <a:srgbClr val="FFFFFF"/>
                </a:highlight>
                <a:hlinkClick r:id="rId11"/>
              </a:rPr>
              <a:t>Current and Pending Support policy FAQs</a:t>
            </a:r>
            <a:endParaRPr sz="1600" u="sng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1600"/>
              <a:buFont typeface="Open Sans"/>
              <a:buChar char="●"/>
            </a:pPr>
            <a:r>
              <a:rPr lang="en-US" sz="1600" u="sng">
                <a:solidFill>
                  <a:srgbClr val="33006F"/>
                </a:solidFill>
                <a:highlight>
                  <a:srgbClr val="FFFFFF"/>
                </a:highlight>
                <a:hlinkClick r:id="rId12"/>
              </a:rPr>
              <a:t>NSF Fillable PDF FAQs</a:t>
            </a:r>
            <a:endParaRPr sz="1600" u="sng">
              <a:solidFill>
                <a:srgbClr val="33006F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2"/>
                </a:solidFill>
                <a:highlight>
                  <a:srgbClr val="FFFFFF"/>
                </a:highlight>
              </a:rPr>
              <a:t>NSF &amp; NIH  joint webinar with walk-through of how to prepare these documents in SciENcv. </a:t>
            </a:r>
            <a:endParaRPr sz="14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2"/>
                </a:solidFill>
                <a:highlight>
                  <a:srgbClr val="FFFFFF"/>
                </a:highlight>
              </a:rPr>
              <a:t>Date and Time TBD – </a:t>
            </a:r>
            <a:r>
              <a:rPr lang="en-US" sz="1400" u="sng">
                <a:solidFill>
                  <a:schemeClr val="dk2"/>
                </a:solidFill>
                <a:highlight>
                  <a:srgbClr val="FFFFFF"/>
                </a:highlight>
                <a:hlinkClick r:id="rId13"/>
              </a:rPr>
              <a:t>sign up for notifications</a:t>
            </a:r>
            <a:r>
              <a:rPr lang="en-US" sz="1400">
                <a:solidFill>
                  <a:schemeClr val="dk2"/>
                </a:solidFill>
                <a:highlight>
                  <a:srgbClr val="FFFFFF"/>
                </a:highlight>
              </a:rPr>
              <a:t> from NSF.</a:t>
            </a:r>
            <a:endParaRPr sz="1400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2"/>
                </a:solidFill>
                <a:highlight>
                  <a:srgbClr val="FFFFFF"/>
                </a:highlight>
              </a:rPr>
              <a:t>May 14, 1pm-2pm ET </a:t>
            </a:r>
            <a:r>
              <a:rPr lang="en-US" sz="1400" u="sng">
                <a:solidFill>
                  <a:schemeClr val="dk2"/>
                </a:solidFill>
                <a:highlight>
                  <a:srgbClr val="FFFFFF"/>
                </a:highlight>
                <a:hlinkClick r:id="rId14"/>
              </a:rPr>
              <a:t>NSF Electronic Research Administration (ERA) Forum</a:t>
            </a:r>
            <a:endParaRPr sz="1400" u="sng">
              <a:solidFill>
                <a:schemeClr val="dk2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4B2E83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rgbClr val="0074BB"/>
              </a:solidFill>
              <a:highlight>
                <a:srgbClr val="FFFFFF"/>
              </a:highlight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Questions</a:t>
            </a:r>
            <a:endParaRPr/>
          </a:p>
        </p:txBody>
      </p:sp>
      <p:sp>
        <p:nvSpPr>
          <p:cNvPr id="79" name="Google Shape;79;p13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