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embeddedFontLst>
    <p:embeddedFont>
      <p:font typeface="Encode Sans Black"/>
      <p:bold r:id="rId10"/>
    </p:embeddedFon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font" Target="fonts/EncodeSansBlack-bold.fntdata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8313173672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g8313173672_2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8313173672_2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8313173672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I’ll explain these</a:t>
            </a:r>
            <a:endParaRPr/>
          </a:p>
        </p:txBody>
      </p:sp>
      <p:sp>
        <p:nvSpPr>
          <p:cNvPr id="48" name="Google Shape;48;g8313173672_2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8313173672_2_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8313173672_2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8313173672_2_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313173672_2_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313173672_2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IP report is only required by the Foundation if one or more of the following applies:</a:t>
            </a:r>
            <a:r>
              <a:rPr lang="en-US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Creation of Funded Developments will likely involve new IP rights (Note: copyrights in works intended to be published in accordance with the Open Access Policy need not be disclosed),</a:t>
            </a:r>
            <a:r>
              <a:rPr lang="en-US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of Background Technology requires access to existing IP rights; or,</a:t>
            </a:r>
            <a:r>
              <a:rPr lang="en-US" sz="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For-Profit entities are engaged in the project.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8313173672_2_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313173672_2_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313173672_2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8313173672_2_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osp@uw.edu" TargetMode="External"/><Relationship Id="rId4" Type="http://schemas.openxmlformats.org/officeDocument/2006/relationships/hyperlink" Target="https://www.gatesfoundation.org/How-We-Work/General-Information/Global-Access-Statement" TargetMode="External"/><Relationship Id="rId5" Type="http://schemas.openxmlformats.org/officeDocument/2006/relationships/hyperlink" Target="https://www.gatesfoundation.org/How-We-Work/General-Information/Global-Access-Statement" TargetMode="External"/><Relationship Id="rId6" Type="http://schemas.openxmlformats.org/officeDocument/2006/relationships/hyperlink" Target="https://www.gatesfoundation.org/How-We-Work/General-Information/Open-Access-Policy" TargetMode="External"/><Relationship Id="rId7" Type="http://schemas.openxmlformats.org/officeDocument/2006/relationships/hyperlink" Target="https://docs.gatesfoundation.org/Documents/Humanitarian-License-Nonbinding-FAQ.pdf" TargetMode="External"/><Relationship Id="rId8" Type="http://schemas.openxmlformats.org/officeDocument/2006/relationships/hyperlink" Target="http://globalaccess.gatesfoundation.org/iprepor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Bill &amp; Melinda Gates Foundation: </a:t>
            </a:r>
            <a:endParaRPr sz="4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Intellectual Property Process Update</a:t>
            </a:r>
            <a:endParaRPr sz="4200"/>
          </a:p>
        </p:txBody>
      </p:sp>
      <p:sp>
        <p:nvSpPr>
          <p:cNvPr id="44" name="Google Shape;44;p8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April 2020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Bill and Melinda Gates Foundation (BMGF)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/>
              <a:t>Award Terms Related to Intellectual Property (IP)</a:t>
            </a:r>
            <a:endParaRPr sz="2700"/>
          </a:p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Two tenets of Global Access Policy: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Open Access 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Humanitarian License</a:t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Nonstandard Terms</a:t>
            </a:r>
            <a:endParaRPr/>
          </a:p>
        </p:txBody>
      </p:sp>
      <p:sp>
        <p:nvSpPr>
          <p:cNvPr id="58" name="Google Shape;58;p10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Accepting these awards involves: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The UW accepting non-standard Intellectual Property (IP) language. </a:t>
            </a:r>
            <a:endParaRPr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This may include granting BMGF licenses to UW background IP or third party IP</a:t>
            </a:r>
            <a:endParaRPr sz="1900"/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&gt;"/>
            </a:pPr>
            <a:r>
              <a:rPr lang="en-US"/>
              <a:t>This requires deviation from GIM 40</a:t>
            </a:r>
            <a:endParaRPr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Typically, triggers the need for a GIM 40 IP Disposition Memo to document acknowledgement of these implications</a:t>
            </a:r>
            <a:endParaRPr sz="19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This IP Disposition memo has been in use since release of GIM 40 in April 2018.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Process Update: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/>
              <a:t>I</a:t>
            </a:r>
            <a:r>
              <a:rPr b="1" lang="en-US"/>
              <a:t>P Memo Required on eGC1 at Proposal</a:t>
            </a:r>
            <a:endParaRPr b="1"/>
          </a:p>
        </p:txBody>
      </p:sp>
      <p:sp>
        <p:nvSpPr>
          <p:cNvPr id="65" name="Google Shape;65;p11"/>
          <p:cNvSpPr txBox="1"/>
          <p:nvPr>
            <p:ph idx="2" type="body"/>
          </p:nvPr>
        </p:nvSpPr>
        <p:spPr>
          <a:xfrm>
            <a:off x="665900" y="1363600"/>
            <a:ext cx="8196300" cy="46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BMGF now requires applicants to approve terms and conditions </a:t>
            </a:r>
            <a:r>
              <a:rPr b="1" lang="en-US"/>
              <a:t>at time of proposal</a:t>
            </a:r>
            <a:r>
              <a:rPr i="1" lang="en-US"/>
              <a:t>.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OSP needs these completed documents attached</a:t>
            </a:r>
            <a:r>
              <a:rPr lang="en-US"/>
              <a:t> </a:t>
            </a:r>
            <a:r>
              <a:rPr lang="en-US"/>
              <a:t>to the eGC1 before submission to BMGF:</a:t>
            </a:r>
            <a:endParaRPr/>
          </a:p>
          <a:p>
            <a:pPr indent="-381000" lvl="0" marL="9144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BMGF Intellectual Property (IP) Report, </a:t>
            </a:r>
            <a:r>
              <a:rPr lang="en-US" sz="2100">
                <a:solidFill>
                  <a:srgbClr val="4B2E83"/>
                </a:solidFill>
              </a:rPr>
              <a:t>if applicable per the Grant Proposal Narrative</a:t>
            </a:r>
            <a:endParaRPr/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UW PI IP Questionnaire </a:t>
            </a:r>
            <a:endParaRPr/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UW IP Disposition Memo, signed by PI(s), Chair(s), and Dean(s)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Failure to submit these with the eGC1 will result in delay and possible loss of funds. BMGF typically has a deadline to accept these terms.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Where to get Forms and other Resources</a:t>
            </a:r>
            <a:endParaRPr/>
          </a:p>
        </p:txBody>
      </p:sp>
      <p:sp>
        <p:nvSpPr>
          <p:cNvPr id="72" name="Google Shape;72;p12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Send a request to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osp@uw.edu</a:t>
            </a:r>
            <a:r>
              <a:rPr lang="en-US"/>
              <a:t> for</a:t>
            </a:r>
            <a:r>
              <a:rPr lang="en-US"/>
              <a:t>: </a:t>
            </a:r>
            <a:endParaRPr/>
          </a:p>
          <a:p>
            <a:pPr indent="-381000" lvl="0" marL="9144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PI IP </a:t>
            </a:r>
            <a:r>
              <a:rPr lang="en-US"/>
              <a:t>Questionnaire</a:t>
            </a:r>
            <a:r>
              <a:rPr lang="en-US"/>
              <a:t> </a:t>
            </a:r>
            <a:endParaRPr/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UW IP Disposition Memo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These two internal documents are not available online.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Other Resources:</a:t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4"/>
              </a:rPr>
              <a:t>BMGF</a:t>
            </a:r>
            <a:r>
              <a:rPr lang="en-US" u="sng">
                <a:solidFill>
                  <a:schemeClr val="hlink"/>
                </a:solidFill>
                <a:hlinkClick r:id="rId5"/>
              </a:rPr>
              <a:t> Global Access Policy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6"/>
              </a:rPr>
              <a:t>BMGF Open Access Policy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7"/>
              </a:rPr>
              <a:t>Humanitarian License FAQs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8"/>
              </a:rPr>
              <a:t>BMGF IP Report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