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Encode Sans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1818F20-C513-41F5-8811-6E3369909290}">
  <a:tblStyle styleId="{21818F20-C513-41F5-8811-6E336990929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dk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dk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schemas.openxmlformats.org/officeDocument/2006/relationships/font" Target="fonts/EncodeSans-bold.fntdata"/><Relationship Id="rId9" Type="http://schemas.openxmlformats.org/officeDocument/2006/relationships/font" Target="fonts/EncodeSa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uwresearch.gosignmeup.com/public/course/browse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www.washington.edu/research/training/core/" TargetMode="External"/><Relationship Id="rId7" Type="http://schemas.openxmlformats.org/officeDocument/2006/relationships/hyperlink" Target="https://www.washington.edu/research/training/core/" TargetMode="External"/><Relationship Id="rId8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uwresearch.gosignmeup.com/public/course/browse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1.jp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44053" l="-509" r="508" t="27352"/>
          <a:stretch/>
        </p:blipFill>
        <p:spPr>
          <a:xfrm>
            <a:off x="-46751" y="5587163"/>
            <a:ext cx="9190751" cy="129093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7119436" y="1083677"/>
            <a:ext cx="2024563" cy="4503486"/>
          </a:xfrm>
          <a:prstGeom prst="rect">
            <a:avLst/>
          </a:prstGeom>
          <a:solidFill>
            <a:srgbClr val="DDD9C3"/>
          </a:solidFill>
          <a:ln cap="flat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0" y="1066800"/>
            <a:ext cx="7119438" cy="5852160"/>
          </a:xfrm>
          <a:prstGeom prst="rect">
            <a:avLst/>
          </a:prstGeom>
          <a:solidFill>
            <a:srgbClr val="595959"/>
          </a:solidFill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917B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548963" y="345013"/>
            <a:ext cx="5470972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UPDATES</a:t>
            </a:r>
            <a:endParaRPr b="1" sz="3600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grpSp>
        <p:nvGrpSpPr>
          <p:cNvPr id="94" name="Google Shape;94;p1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7" name="Google Shape;97;p13"/>
          <p:cNvSpPr txBox="1"/>
          <p:nvPr/>
        </p:nvSpPr>
        <p:spPr>
          <a:xfrm>
            <a:off x="7288040" y="3036331"/>
            <a:ext cx="177976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Registration: </a:t>
            </a:r>
            <a:r>
              <a:rPr lang="en-US" sz="1200" u="sng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https://uwresearch.gosignmeup.com/public/course/browse</a:t>
            </a: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52400" y="3555529"/>
            <a:ext cx="73761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 u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hient2\Desktop\Untitled-1.png" id="99" name="Google Shape;9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7174720" y="1227004"/>
            <a:ext cx="20574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CORE homepage: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</a:t>
            </a:r>
            <a:r>
              <a:rPr lang="en-US" sz="12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://www.washington.edu/research/training/core//</a:t>
            </a:r>
            <a:endParaRPr sz="12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426834" y="5811940"/>
            <a:ext cx="135802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 txBox="1"/>
          <p:nvPr/>
        </p:nvSpPr>
        <p:spPr>
          <a:xfrm>
            <a:off x="-28205" y="1227004"/>
            <a:ext cx="688620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8288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Certificate Enrollment: 234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0" y="1752600"/>
            <a:ext cx="6858000" cy="2939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8288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in-person classes for spring quarter moved to Zoom</a:t>
            </a:r>
            <a:endParaRPr/>
          </a:p>
          <a:p>
            <a:pPr indent="-274319" lvl="1" marL="73152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Zoom webinar registration sent to all CORE registrants two days prior to class start date</a:t>
            </a:r>
            <a:endParaRPr/>
          </a:p>
          <a:p>
            <a:pPr indent="-274319" lvl="1" marL="731520" marR="0" rtl="0" algn="l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Registrants must sign into Zoom webinar with their UW credentials on the day of class</a:t>
            </a:r>
            <a:endParaRPr/>
          </a:p>
          <a:p>
            <a:pPr indent="-274319" lvl="1" marL="731520" marR="0" rtl="0" algn="l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Download course slides and handouts from the course information page a few hours prior to class since most materials being updated to accommodate new format</a:t>
            </a:r>
            <a:endParaRPr b="0" i="0" sz="2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-29839" y="5410200"/>
            <a:ext cx="6904751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8288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New eLearning available– </a:t>
            </a:r>
            <a:endParaRPr/>
          </a:p>
          <a:p>
            <a:pPr indent="0" lvl="0" marL="18288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(1) Nonfinancial Compliance Basics (required for certificate)</a:t>
            </a:r>
            <a:endParaRPr/>
          </a:p>
          <a:p>
            <a:pPr indent="0" lvl="0" marL="18288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(2) Blueprint of a Proposal –Reading the FOA (not for credit)</a:t>
            </a:r>
            <a:endParaRPr sz="20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7663" y="4833028"/>
            <a:ext cx="714513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18288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credit if miss more than 20 minutes of a class</a:t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917B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152400" y="304800"/>
            <a:ext cx="5470972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UPCOMING COURSES IN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RESEARCH ADMINISTRATION</a:t>
            </a:r>
            <a:endParaRPr b="1" sz="2400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grpSp>
        <p:nvGrpSpPr>
          <p:cNvPr id="113" name="Google Shape;113;p14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114" name="Google Shape;114;p1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4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14"/>
          <p:cNvSpPr txBox="1"/>
          <p:nvPr/>
        </p:nvSpPr>
        <p:spPr>
          <a:xfrm>
            <a:off x="7313540" y="5854757"/>
            <a:ext cx="1779760" cy="1261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Currently scheduled courses &amp; registration: </a:t>
            </a:r>
            <a:r>
              <a:rPr lang="en-US" sz="1200" u="sng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https://uwresearch.gosignmeup.com/public/course/browse</a:t>
            </a: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7" name="Google Shape;117;p14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118" name="Google Shape;118;p1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4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20" name="Google Shape;120;p14"/>
          <p:cNvGraphicFramePr/>
          <p:nvPr/>
        </p:nvGraphicFramePr>
        <p:xfrm>
          <a:off x="228600" y="12510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{21818F20-C513-41F5-8811-6E3369909290}</a:tableStyleId>
              </a:tblPr>
              <a:tblGrid>
                <a:gridCol w="1017375"/>
                <a:gridCol w="1349075"/>
                <a:gridCol w="6320350"/>
              </a:tblGrid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14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1011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SAGE: Creating and Submitting eGC1s  (FULL)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16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1001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Blueprint of a Proposal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22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1030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Understanding Your New Award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23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1014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SAGE: Budget (FULL)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28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1040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Award Administration:  Fiscal Compliance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30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1012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SAGE: Creating NIH Proposals in Grant Runner (FULL)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4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1041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Set Up and Manage Your Award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410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11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1090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Research Administration Data: Visualizations and Reports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12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1042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Preparing for Audit 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20</a:t>
                      </a:r>
                      <a:endParaRPr b="1" i="0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1080</a:t>
                      </a:r>
                      <a:endParaRPr b="1" i="0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Processes at Award Closeout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51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25</a:t>
                      </a:r>
                      <a:endParaRPr b="1" i="0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2090</a:t>
                      </a:r>
                      <a:endParaRPr b="1" i="0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Research Administration Data Cube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pic>
        <p:nvPicPr>
          <p:cNvPr descr="C:\Users\hient2\Desktop\Untitled-1.png" id="121" name="Google Shape;12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 rotWithShape="1">
          <a:blip r:embed="rId5">
            <a:alphaModFix/>
          </a:blip>
          <a:srcRect b="44053" l="-509" r="508" t="27352"/>
          <a:stretch/>
        </p:blipFill>
        <p:spPr>
          <a:xfrm>
            <a:off x="-48987" y="5567066"/>
            <a:ext cx="9190751" cy="1290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28205" y="5943600"/>
            <a:ext cx="135802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GO AWAY BLUE LIN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