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03" r:id="rId5"/>
    <p:sldMasterId id="2147483704" r:id="rId6"/>
    <p:sldMasterId id="2147483705" r:id="rId7"/>
    <p:sldMasterId id="2147483706" r:id="rId8"/>
    <p:sldMasterId id="2147483707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</p:sldIdLst>
  <p:sldSz cy="6858000" cx="9144000"/>
  <p:notesSz cx="6858000" cy="9144000"/>
  <p:embeddedFontLst>
    <p:embeddedFont>
      <p:font typeface="Encode Sans"/>
      <p:regular r:id="rId38"/>
      <p:bold r:id="rId39"/>
    </p:embeddedFont>
    <p:embeddedFont>
      <p:font typeface="Arial Black"/>
      <p:regular r:id="rId40"/>
    </p:embeddedFont>
    <p:embeddedFont>
      <p:font typeface="Encode Sans Black"/>
      <p:bold r:id="rId41"/>
    </p:embeddedFont>
    <p:embeddedFont>
      <p:font typeface="Open Sans Light"/>
      <p:regular r:id="rId42"/>
      <p:bold r:id="rId43"/>
      <p:italic r:id="rId44"/>
      <p:boldItalic r:id="rId45"/>
    </p:embeddedFont>
    <p:embeddedFont>
      <p:font typeface="Open Sans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FDD563E-565D-488A-A48E-344593BC253E}">
  <a:tblStyle styleId="{BFDD563E-565D-488A-A48E-344593BC253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Black-regular.fntdata"/><Relationship Id="rId42" Type="http://schemas.openxmlformats.org/officeDocument/2006/relationships/font" Target="fonts/OpenSansLight-regular.fntdata"/><Relationship Id="rId41" Type="http://schemas.openxmlformats.org/officeDocument/2006/relationships/font" Target="fonts/EncodeSansBlack-bold.fntdata"/><Relationship Id="rId44" Type="http://schemas.openxmlformats.org/officeDocument/2006/relationships/font" Target="fonts/OpenSansLight-italic.fntdata"/><Relationship Id="rId43" Type="http://schemas.openxmlformats.org/officeDocument/2006/relationships/font" Target="fonts/OpenSansLight-bold.fntdata"/><Relationship Id="rId46" Type="http://schemas.openxmlformats.org/officeDocument/2006/relationships/font" Target="fonts/OpenSans-regular.fntdata"/><Relationship Id="rId45" Type="http://schemas.openxmlformats.org/officeDocument/2006/relationships/font" Target="fonts/OpenSansLight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OpenSans-italic.fntdata"/><Relationship Id="rId47" Type="http://schemas.openxmlformats.org/officeDocument/2006/relationships/font" Target="fonts/OpenSans-bold.fntdata"/><Relationship Id="rId49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9" Type="http://schemas.openxmlformats.org/officeDocument/2006/relationships/font" Target="fonts/EncodeSans-bold.fntdata"/><Relationship Id="rId38" Type="http://schemas.openxmlformats.org/officeDocument/2006/relationships/font" Target="fonts/EncodeSans-regular.fntdata"/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288467cd_0_80:notes"/>
          <p:cNvSpPr/>
          <p:nvPr>
            <p:ph idx="2" type="sldImg"/>
          </p:nvPr>
        </p:nvSpPr>
        <p:spPr>
          <a:xfrm>
            <a:off x="1403450" y="1143000"/>
            <a:ext cx="40512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85288467cd_0_80:notes"/>
          <p:cNvSpPr txBox="1"/>
          <p:nvPr>
            <p:ph idx="1" type="body"/>
          </p:nvPr>
        </p:nvSpPr>
        <p:spPr>
          <a:xfrm>
            <a:off x="685643" y="4400472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25" spcFirstLastPara="1" rIns="89625" wrap="square" tIns="44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85288467cd_0_80:notes"/>
          <p:cNvSpPr txBox="1"/>
          <p:nvPr>
            <p:ph idx="12" type="sldNum"/>
          </p:nvPr>
        </p:nvSpPr>
        <p:spPr>
          <a:xfrm>
            <a:off x="3885313" y="8685554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25" lIns="89625" spcFirstLastPara="1" rIns="89625" wrap="square" tIns="44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0429991ac_0_19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80429991ac_0_1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80429991ac_0_1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80429991ac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g80429991ac_0_3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80429991ac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80429991ac_0_3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80429991ac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80429991ac_0_3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80429991ac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80429991ac_0_3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0429991ac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80429991ac_0_3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80429991ac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80429991ac_0_3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0429991ac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g80429991ac_0_3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80429991ac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80429991ac_0_3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80429991ac_0_6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g80429991ac_0_6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g80429991ac_0_6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0429991ac_0_1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80429991ac_0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80429991ac_0_1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80429991ac_0_6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g80429991ac_0_67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80429991ac_0_67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g80429991ac_0_6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g80429991ac_0_6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80429991ac_0_68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g80429991ac_0_6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g80429991ac_0_6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80429991ac_0_69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g80429991ac_0_6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g80429991ac_0_6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80429991ac_0_6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g80429991ac_0_69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80429991ac_0_7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g80429991ac_0_70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0429991ac_0_7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g80429991ac_0_7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80429991ac_0_7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g80429991ac_0_7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0429991ac_0_1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80429991ac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80429991ac_0_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80429991ac_0_15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80429991ac_0_1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80429991ac_0_1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0429991ac_0_1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80429991ac_0_1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0429991ac_0_1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80429991ac_0_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80429991ac_0_1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0429991ac_0_17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80429991ac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80429991ac_0_1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80429991ac_0_18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g80429991ac_0_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g80429991ac_0_1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80429991ac_0_18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g80429991ac_0_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80429991ac_0_1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bg>
      <p:bgPr>
        <a:solidFill>
          <a:srgbClr val="4B2E83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27" name="Google Shape;12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/>
          <p:nvPr>
            <p:ph idx="1" type="body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30" name="Google Shape;13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7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5" name="Google Shape;13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36" name="Google Shape;13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bg>
      <p:bgPr>
        <a:solidFill>
          <a:srgbClr val="4B2E83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38" name="Google Shape;13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8"/>
          <p:cNvSpPr txBox="1"/>
          <p:nvPr>
            <p:ph idx="2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41" name="Google Shape;14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bg>
      <p:bgPr>
        <a:solidFill>
          <a:srgbClr val="4B2E83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46" name="Google Shape;14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1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51" name="Google Shape;15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52" name="Google Shape;15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55" name="Google Shape;15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56" name="Google Shape;15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57" name="Google Shape;15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Subheader + Content">
  <p:cSld name="Header + Subheader + Conten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3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3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62" name="Google Shape;16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63" name="Google Shape;16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67" name="Google Shape;16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68" name="Google Shape;16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 txBox="1"/>
          <p:nvPr>
            <p:ph idx="1" type="body"/>
          </p:nvPr>
        </p:nvSpPr>
        <p:spPr>
          <a:xfrm>
            <a:off x="671757" y="2819400"/>
            <a:ext cx="6972300" cy="171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750"/>
              <a:buNone/>
              <a:defRPr b="0" i="0" sz="375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5" name="Google Shape;17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40" y="1245350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63" y="4704000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leBackground_gold_RGB.png" id="177" name="Google Shape;177;p36"/>
          <p:cNvPicPr preferRelativeResize="0"/>
          <p:nvPr/>
        </p:nvPicPr>
        <p:blipFill rotWithShape="1">
          <a:blip r:embed="rId4">
            <a:alphaModFix/>
          </a:blip>
          <a:srcRect b="93348" l="21046" r="20732" t="2275"/>
          <a:stretch/>
        </p:blipFill>
        <p:spPr>
          <a:xfrm>
            <a:off x="-71552" y="-203201"/>
            <a:ext cx="9342556" cy="529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RGB.png" id="178" name="Google Shape;178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7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7"/>
          <p:cNvSpPr txBox="1"/>
          <p:nvPr>
            <p:ph idx="1" type="body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37"/>
          <p:cNvSpPr txBox="1"/>
          <p:nvPr>
            <p:ph idx="12" type="sldNum"/>
          </p:nvPr>
        </p:nvSpPr>
        <p:spPr>
          <a:xfrm>
            <a:off x="93215" y="6427436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W Logo_Purple_RGB.png" id="184" name="Google Shape;18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secHead">
  <p:cSld name="SECTION_HEADER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8"/>
          <p:cNvSpPr/>
          <p:nvPr/>
        </p:nvSpPr>
        <p:spPr>
          <a:xfrm>
            <a:off x="7391401" y="219724"/>
            <a:ext cx="1524000" cy="6457750"/>
          </a:xfrm>
          <a:custGeom>
            <a:rect b="b" l="l" r="r" t="t"/>
            <a:pathLst>
              <a:path extrusionOk="0" h="6409677" w="243840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8"/>
          <p:cNvSpPr txBox="1"/>
          <p:nvPr>
            <p:ph type="title"/>
          </p:nvPr>
        </p:nvSpPr>
        <p:spPr>
          <a:xfrm>
            <a:off x="722314" y="3289301"/>
            <a:ext cx="58308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 Black"/>
              <a:buNone/>
              <a:defRPr b="1" sz="3300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8"/>
          <p:cNvSpPr txBox="1"/>
          <p:nvPr>
            <p:ph idx="1" type="body"/>
          </p:nvPr>
        </p:nvSpPr>
        <p:spPr>
          <a:xfrm>
            <a:off x="722314" y="4660900"/>
            <a:ext cx="52974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Clr>
                <a:srgbClr val="4C4C51"/>
              </a:buClr>
              <a:buSzPts val="1800"/>
              <a:buNone/>
              <a:defRPr sz="1800">
                <a:solidFill>
                  <a:srgbClr val="4C4C51"/>
                </a:solidFill>
              </a:defRPr>
            </a:lvl1pPr>
            <a:lvl2pPr indent="-228600" lvl="1" marL="914400" rtl="0" algn="l">
              <a:spcBef>
                <a:spcPts val="270"/>
              </a:spcBef>
              <a:spcAft>
                <a:spcPts val="0"/>
              </a:spcAft>
              <a:buClr>
                <a:srgbClr val="898989"/>
              </a:buClr>
              <a:buSzPts val="1350"/>
              <a:buNone/>
              <a:defRPr sz="1350">
                <a:solidFill>
                  <a:srgbClr val="898989"/>
                </a:solidFill>
              </a:defRPr>
            </a:lvl2pPr>
            <a:lvl3pPr indent="-228600" lvl="2" marL="1371600" rtl="0" algn="l">
              <a:spcBef>
                <a:spcPts val="24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indent="-228600" lvl="3" marL="1828800" rtl="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4pPr>
            <a:lvl5pPr indent="-228600" lvl="4" marL="2286000" rtl="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5pPr>
            <a:lvl6pPr indent="-228600" lvl="5" marL="2743200" rtl="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6pPr>
            <a:lvl7pPr indent="-228600" lvl="6" marL="3200400" rtl="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7pPr>
            <a:lvl8pPr indent="-228600" lvl="7" marL="3657600" rtl="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8pPr>
            <a:lvl9pPr indent="-228600" lvl="8" marL="4114800" rtl="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189" name="Google Shape;189;p38"/>
          <p:cNvSpPr txBox="1"/>
          <p:nvPr>
            <p:ph idx="10" type="dt"/>
          </p:nvPr>
        </p:nvSpPr>
        <p:spPr>
          <a:xfrm>
            <a:off x="685800" y="5638802"/>
            <a:ext cx="27432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38"/>
          <p:cNvSpPr txBox="1"/>
          <p:nvPr>
            <p:ph idx="12" type="sldNum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" name="Google Shape;19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39049" y="5761038"/>
            <a:ext cx="1276351" cy="8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663" y="2209802"/>
            <a:ext cx="2141737" cy="58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subtitle, content">
  <p:cSld name="Title, subtitle, conten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9"/>
          <p:cNvSpPr txBox="1"/>
          <p:nvPr>
            <p:ph type="title"/>
          </p:nvPr>
        </p:nvSpPr>
        <p:spPr>
          <a:xfrm>
            <a:off x="457200" y="274639"/>
            <a:ext cx="82296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9"/>
          <p:cNvSpPr txBox="1"/>
          <p:nvPr>
            <p:ph idx="1" type="body"/>
          </p:nvPr>
        </p:nvSpPr>
        <p:spPr>
          <a:xfrm>
            <a:off x="457200" y="1981202"/>
            <a:ext cx="82296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4pPr>
            <a:lvl5pPr indent="-22860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7" name="Google Shape;19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9"/>
          <p:cNvSpPr txBox="1"/>
          <p:nvPr>
            <p:ph idx="12" type="sldNum"/>
          </p:nvPr>
        </p:nvSpPr>
        <p:spPr>
          <a:xfrm>
            <a:off x="93215" y="6427436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39"/>
          <p:cNvSpPr txBox="1"/>
          <p:nvPr>
            <p:ph idx="2" type="body"/>
          </p:nvPr>
        </p:nvSpPr>
        <p:spPr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W Logo_Purple_RGB.png" id="200" name="Google Shape;20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Title">
  <p:cSld name="Content with Title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0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0"/>
          <p:cNvSpPr txBox="1"/>
          <p:nvPr>
            <p:ph idx="1" type="body"/>
          </p:nvPr>
        </p:nvSpPr>
        <p:spPr>
          <a:xfrm>
            <a:off x="457200" y="1535113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05" name="Google Shape;205;p40"/>
          <p:cNvSpPr txBox="1"/>
          <p:nvPr>
            <p:ph idx="2" type="body"/>
          </p:nvPr>
        </p:nvSpPr>
        <p:spPr>
          <a:xfrm>
            <a:off x="457200" y="2174875"/>
            <a:ext cx="82296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pic>
        <p:nvPicPr>
          <p:cNvPr id="206" name="Google Shape;206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0"/>
          <p:cNvSpPr txBox="1"/>
          <p:nvPr>
            <p:ph idx="12" type="sldNum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W Logo_Purple_RGB.png" id="208" name="Google Shape;20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structors and Thank you">
  <p:cSld name="Instructors and Thank you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1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1"/>
          <p:cNvSpPr txBox="1"/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41"/>
          <p:cNvSpPr txBox="1"/>
          <p:nvPr>
            <p:ph idx="12" type="sldNum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3" name="Google Shape;21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1"/>
          <p:cNvSpPr txBox="1"/>
          <p:nvPr>
            <p:ph idx="1" type="body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W Logo_Purple_RGB.png" id="215" name="Google Shape;21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ay Section Header">
  <p:cSld name="Gray Section Head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2"/>
          <p:cNvSpPr/>
          <p:nvPr/>
        </p:nvSpPr>
        <p:spPr>
          <a:xfrm>
            <a:off x="0" y="2438400"/>
            <a:ext cx="8378381" cy="1525524"/>
          </a:xfrm>
          <a:custGeom>
            <a:rect b="b" l="l" r="r" t="t"/>
            <a:pathLst>
              <a:path extrusionOk="0" h="1676400" w="784860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2"/>
          <p:cNvSpPr txBox="1"/>
          <p:nvPr>
            <p:ph idx="1" type="subTitle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420"/>
              </a:spcBef>
              <a:spcAft>
                <a:spcPts val="0"/>
              </a:spcAft>
              <a:buClr>
                <a:srgbClr val="2A2A2D"/>
              </a:buClr>
              <a:buSzPts val="2100"/>
              <a:buNone/>
              <a:defRPr sz="2100">
                <a:solidFill>
                  <a:srgbClr val="2A2A2D"/>
                </a:solidFill>
              </a:defRPr>
            </a:lvl1pPr>
            <a:lvl2pPr lvl="1" rtl="0" algn="ctr">
              <a:spcBef>
                <a:spcPts val="420"/>
              </a:spcBef>
              <a:spcAft>
                <a:spcPts val="0"/>
              </a:spcAft>
              <a:buClr>
                <a:srgbClr val="898989"/>
              </a:buClr>
              <a:buSzPts val="2100"/>
              <a:buNone/>
              <a:defRPr>
                <a:solidFill>
                  <a:srgbClr val="898989"/>
                </a:solidFill>
              </a:defRPr>
            </a:lvl2pPr>
            <a:lvl3pPr lvl="2" rtl="0" algn="ctr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>
                <a:solidFill>
                  <a:srgbClr val="898989"/>
                </a:solidFill>
              </a:defRPr>
            </a:lvl3pPr>
            <a:lvl4pPr lvl="3" rtl="0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4pPr>
            <a:lvl5pPr lvl="4" rtl="0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5pPr>
            <a:lvl6pPr lvl="5" rtl="0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6pPr>
            <a:lvl7pPr lvl="6" rtl="0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7pPr>
            <a:lvl8pPr lvl="7" rtl="0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8pPr>
            <a:lvl9pPr lvl="8" rtl="0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219" name="Google Shape;219;p42"/>
          <p:cNvSpPr txBox="1"/>
          <p:nvPr>
            <p:ph idx="12" type="sldNum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42"/>
          <p:cNvSpPr txBox="1"/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 Black"/>
              <a:buNone/>
              <a:defRPr b="1" sz="4050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ontent" type="twoObj">
  <p:cSld name="TWO_OBJECTS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3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43"/>
          <p:cNvSpPr txBox="1"/>
          <p:nvPr>
            <p:ph idx="1" type="body"/>
          </p:nvPr>
        </p:nvSpPr>
        <p:spPr>
          <a:xfrm>
            <a:off x="457200" y="1600202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225" name="Google Shape;225;p43"/>
          <p:cNvSpPr txBox="1"/>
          <p:nvPr>
            <p:ph idx="2" type="body"/>
          </p:nvPr>
        </p:nvSpPr>
        <p:spPr>
          <a:xfrm>
            <a:off x="4648200" y="1600202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pic>
        <p:nvPicPr>
          <p:cNvPr id="226" name="Google Shape;2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15297" y="6126165"/>
            <a:ext cx="776303" cy="52271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3"/>
          <p:cNvSpPr txBox="1"/>
          <p:nvPr>
            <p:ph idx="12" type="sldNum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stacked content">
  <p:cSld name="2 stacked conten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4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44"/>
          <p:cNvSpPr txBox="1"/>
          <p:nvPr>
            <p:ph idx="1" type="body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232" name="Google Shape;232;p44"/>
          <p:cNvSpPr txBox="1"/>
          <p:nvPr>
            <p:ph idx="2" type="body"/>
          </p:nvPr>
        </p:nvSpPr>
        <p:spPr>
          <a:xfrm>
            <a:off x="457200" y="3733801"/>
            <a:ext cx="8229600" cy="2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pic>
        <p:nvPicPr>
          <p:cNvPr id="233" name="Google Shape;23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4"/>
          <p:cNvSpPr txBox="1"/>
          <p:nvPr>
            <p:ph idx="12" type="sldNum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44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ontent with Titles" type="twoTxTwoObj">
  <p:cSld name="TWO_OBJECTS_WITH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5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5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41" name="Google Shape;241;p45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242" name="Google Shape;242;p45"/>
          <p:cNvSpPr txBox="1"/>
          <p:nvPr>
            <p:ph idx="3" type="body"/>
          </p:nvPr>
        </p:nvSpPr>
        <p:spPr>
          <a:xfrm>
            <a:off x="4645026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43" name="Google Shape;243;p45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pic>
        <p:nvPicPr>
          <p:cNvPr id="244" name="Google Shape;24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5"/>
          <p:cNvSpPr txBox="1"/>
          <p:nvPr>
            <p:ph idx="12" type="sldNum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45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stacked content with Titles">
  <p:cSld name="Two stacked content with Titles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6"/>
          <p:cNvSpPr txBox="1"/>
          <p:nvPr>
            <p:ph idx="1" type="body"/>
          </p:nvPr>
        </p:nvSpPr>
        <p:spPr>
          <a:xfrm>
            <a:off x="457200" y="1535113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52" name="Google Shape;252;p46"/>
          <p:cNvSpPr txBox="1"/>
          <p:nvPr>
            <p:ph idx="2" type="body"/>
          </p:nvPr>
        </p:nvSpPr>
        <p:spPr>
          <a:xfrm>
            <a:off x="457200" y="220979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253" name="Google Shape;253;p46"/>
          <p:cNvSpPr txBox="1"/>
          <p:nvPr>
            <p:ph idx="3" type="body"/>
          </p:nvPr>
        </p:nvSpPr>
        <p:spPr>
          <a:xfrm>
            <a:off x="457200" y="3968769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54" name="Google Shape;254;p46"/>
          <p:cNvSpPr txBox="1"/>
          <p:nvPr>
            <p:ph idx="4" type="body"/>
          </p:nvPr>
        </p:nvSpPr>
        <p:spPr>
          <a:xfrm>
            <a:off x="455614" y="4654562"/>
            <a:ext cx="8231100" cy="1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pic>
        <p:nvPicPr>
          <p:cNvPr id="255" name="Google Shape;25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6"/>
          <p:cNvSpPr txBox="1"/>
          <p:nvPr>
            <p:ph idx="12" type="sldNum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" name="Google Shape;258;p46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7"/>
          <p:cNvSpPr txBox="1"/>
          <p:nvPr>
            <p:ph type="title"/>
          </p:nvPr>
        </p:nvSpPr>
        <p:spPr>
          <a:xfrm>
            <a:off x="457201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47"/>
          <p:cNvSpPr txBox="1"/>
          <p:nvPr>
            <p:ph idx="1" type="body"/>
          </p:nvPr>
        </p:nvSpPr>
        <p:spPr>
          <a:xfrm>
            <a:off x="3575050" y="1435102"/>
            <a:ext cx="51117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63" name="Google Shape;263;p47"/>
          <p:cNvSpPr txBox="1"/>
          <p:nvPr>
            <p:ph idx="2" type="body"/>
          </p:nvPr>
        </p:nvSpPr>
        <p:spPr>
          <a:xfrm>
            <a:off x="457201" y="1435102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rtl="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pic>
        <p:nvPicPr>
          <p:cNvPr id="264" name="Google Shape;26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7"/>
          <p:cNvSpPr txBox="1"/>
          <p:nvPr>
            <p:ph idx="12" type="sldNum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" name="Google Shape;267;p47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8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  <a:defRPr b="1" sz="1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4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p48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10"/>
              </a:spcBef>
              <a:spcAft>
                <a:spcPts val="0"/>
              </a:spcAft>
              <a:buClr>
                <a:srgbClr val="4C4C51"/>
              </a:buClr>
              <a:buSzPts val="1050"/>
              <a:buNone/>
              <a:defRPr sz="1050">
                <a:solidFill>
                  <a:srgbClr val="4C4C51"/>
                </a:solidFill>
              </a:defRPr>
            </a:lvl1pPr>
            <a:lvl2pPr indent="-228600" lvl="1" marL="914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rtl="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pic>
        <p:nvPicPr>
          <p:cNvPr id="273" name="Google Shape;27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8"/>
          <p:cNvSpPr txBox="1"/>
          <p:nvPr>
            <p:ph idx="12" type="sldNum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48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zed content and logos">
  <p:cSld name="Sized content and logos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9"/>
          <p:cNvSpPr txBox="1"/>
          <p:nvPr>
            <p:ph idx="1" type="body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0" name="Google Shape;28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9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9"/>
          <p:cNvSpPr txBox="1"/>
          <p:nvPr>
            <p:ph idx="12" type="sldNum"/>
          </p:nvPr>
        </p:nvSpPr>
        <p:spPr>
          <a:xfrm>
            <a:off x="93215" y="6427436"/>
            <a:ext cx="4047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screen Content w/logos (gray)">
  <p:cSld name="Fullscreen Content w/logos (gray)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50"/>
          <p:cNvSpPr txBox="1"/>
          <p:nvPr>
            <p:ph idx="12" type="sldNum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9" name="Google Shape;289;p50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50"/>
          <p:cNvSpPr txBox="1"/>
          <p:nvPr>
            <p:ph idx="1" type="body"/>
          </p:nvPr>
        </p:nvSpPr>
        <p:spPr>
          <a:xfrm>
            <a:off x="128589" y="152400"/>
            <a:ext cx="8862900" cy="60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screen Content w/logos (white)">
  <p:cSld name="Fullscreen Content w/logos (white)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1"/>
          <p:cNvSpPr txBox="1"/>
          <p:nvPr>
            <p:ph idx="12" type="sldNum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" name="Google Shape;295;p51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51"/>
          <p:cNvSpPr txBox="1"/>
          <p:nvPr>
            <p:ph idx="1" type="body"/>
          </p:nvPr>
        </p:nvSpPr>
        <p:spPr>
          <a:xfrm>
            <a:off x="128589" y="152400"/>
            <a:ext cx="8862900" cy="60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screen Content Only (white)">
  <p:cSld name="Fullscreen Content Only (white)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2"/>
          <p:cNvSpPr txBox="1"/>
          <p:nvPr>
            <p:ph idx="1" type="body"/>
          </p:nvPr>
        </p:nvSpPr>
        <p:spPr>
          <a:xfrm>
            <a:off x="128589" y="152401"/>
            <a:ext cx="8862900" cy="6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Logos" type="titleOnly">
  <p:cSld name="TITLE_ONLY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3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02" name="Google Shape;30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3"/>
          <p:cNvSpPr txBox="1"/>
          <p:nvPr>
            <p:ph idx="12" type="sldNum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53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 gray">
  <p:cSld name="Title on gray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4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tally Blank (gray)">
  <p:cSld name="Totally Blank (gray)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5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tally Blank (white)">
  <p:cSld name="Totally Blank (white)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7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57"/>
          <p:cNvSpPr txBox="1"/>
          <p:nvPr>
            <p:ph idx="1" type="body"/>
          </p:nvPr>
        </p:nvSpPr>
        <p:spPr>
          <a:xfrm rot="5400000">
            <a:off x="2308950" y="-251548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16" name="Google Shape;31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7"/>
          <p:cNvSpPr txBox="1"/>
          <p:nvPr>
            <p:ph idx="12" type="sldNum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9" name="Google Shape;319;p57"/>
          <p:cNvSpPr/>
          <p:nvPr/>
        </p:nvSpPr>
        <p:spPr>
          <a:xfrm>
            <a:off x="8382000" y="6289687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8"/>
          <p:cNvSpPr/>
          <p:nvPr/>
        </p:nvSpPr>
        <p:spPr>
          <a:xfrm>
            <a:off x="128727" y="152400"/>
            <a:ext cx="8862900" cy="658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58"/>
          <p:cNvSpPr txBox="1"/>
          <p:nvPr>
            <p:ph type="title"/>
          </p:nvPr>
        </p:nvSpPr>
        <p:spPr>
          <a:xfrm rot="5400000">
            <a:off x="4732350" y="2171690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58"/>
          <p:cNvSpPr txBox="1"/>
          <p:nvPr>
            <p:ph idx="1" type="body"/>
          </p:nvPr>
        </p:nvSpPr>
        <p:spPr>
          <a:xfrm rot="5400000">
            <a:off x="579450" y="228590"/>
            <a:ext cx="58515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24" name="Google Shape;32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24390" y="192255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8"/>
          <p:cNvSpPr txBox="1"/>
          <p:nvPr>
            <p:ph idx="12" type="sldNum"/>
          </p:nvPr>
        </p:nvSpPr>
        <p:spPr>
          <a:xfrm rot="5400000">
            <a:off x="113785" y="220653"/>
            <a:ext cx="3810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58"/>
          <p:cNvSpPr/>
          <p:nvPr/>
        </p:nvSpPr>
        <p:spPr>
          <a:xfrm rot="5400000">
            <a:off x="64783" y="6214839"/>
            <a:ext cx="609600" cy="415800"/>
          </a:xfrm>
          <a:prstGeom prst="rect">
            <a:avLst/>
          </a:prstGeom>
          <a:solidFill>
            <a:srgbClr val="F2F2F2">
              <a:alpha val="349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Graphic">
  <p:cSld name="Header + Graphic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9"/>
          <p:cNvSpPr/>
          <p:nvPr>
            <p:ph idx="2" type="chart"/>
          </p:nvPr>
        </p:nvSpPr>
        <p:spPr>
          <a:xfrm>
            <a:off x="766763" y="1736725"/>
            <a:ext cx="8021700" cy="3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RGB.png" id="330" name="Google Shape;33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857" y="6153862"/>
            <a:ext cx="1681568" cy="4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9"/>
          <p:cNvSpPr txBox="1"/>
          <p:nvPr>
            <p:ph idx="1" type="body"/>
          </p:nvPr>
        </p:nvSpPr>
        <p:spPr>
          <a:xfrm>
            <a:off x="671758" y="255239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006F"/>
              </a:buClr>
              <a:buSzPts val="2250"/>
              <a:buNone/>
              <a:defRPr b="0" i="0" sz="2250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er + Content">
  <p:cSld name="Header + Conten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0"/>
          <p:cNvSpPr txBox="1"/>
          <p:nvPr>
            <p:ph idx="1" type="body"/>
          </p:nvPr>
        </p:nvSpPr>
        <p:spPr>
          <a:xfrm>
            <a:off x="659305" y="1736726"/>
            <a:ext cx="81963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Char char="&gt;"/>
              <a:defRPr b="0" i="0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–"/>
              <a:defRPr b="0" i="0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4325" lvl="2" marL="1371600" rtl="0" algn="l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Merriweather Sans"/>
              <a:buChar char="&gt;"/>
              <a:defRPr b="0" i="0" sz="135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b="0" i="0"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5275" lvl="4" marL="2286000" rtl="0" algn="l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Merriweather Sans"/>
              <a:buChar char="&gt;"/>
              <a:defRPr b="0" i="0" sz="105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W Logo_Purple_RGB.png" id="335" name="Google Shape;33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50" y="5959690"/>
            <a:ext cx="971550" cy="654177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60"/>
          <p:cNvSpPr txBox="1"/>
          <p:nvPr>
            <p:ph idx="2" type="body"/>
          </p:nvPr>
        </p:nvSpPr>
        <p:spPr>
          <a:xfrm>
            <a:off x="671758" y="255239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006F"/>
              </a:buClr>
              <a:buSzPts val="2250"/>
              <a:buNone/>
              <a:defRPr b="0" i="0" sz="2250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rtl="0" algn="l">
              <a:spcBef>
                <a:spcPts val="420"/>
              </a:spcBef>
              <a:spcAft>
                <a:spcPts val="0"/>
              </a:spcAft>
              <a:buClr>
                <a:srgbClr val="E8D3A2"/>
              </a:buClr>
              <a:buSzPts val="21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rtl="0" algn="l">
              <a:spcBef>
                <a:spcPts val="300"/>
              </a:spcBef>
              <a:spcAft>
                <a:spcPts val="0"/>
              </a:spcAft>
              <a:buClr>
                <a:srgbClr val="E8D3A2"/>
              </a:buClr>
              <a:buSzPts val="1500"/>
              <a:buNone/>
              <a:defRPr b="0" i="0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37" name="Google Shape;33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857" y="6153864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26" Type="http://schemas.openxmlformats.org/officeDocument/2006/relationships/theme" Target="../theme/theme6.xml"/><Relationship Id="rId25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B2E83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1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1" name="Google Shape;171;p35"/>
          <p:cNvSpPr txBox="1"/>
          <p:nvPr>
            <p:ph idx="1" type="body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35"/>
          <p:cNvSpPr txBox="1"/>
          <p:nvPr>
            <p:ph idx="12" type="sldNum"/>
          </p:nvPr>
        </p:nvSpPr>
        <p:spPr>
          <a:xfrm>
            <a:off x="91440" y="6428234"/>
            <a:ext cx="4023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75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ashington.zoom.us/j/346891888" TargetMode="External"/><Relationship Id="rId4" Type="http://schemas.openxmlformats.org/officeDocument/2006/relationships/hyperlink" Target="mailto:kirsten5@uw.edu" TargetMode="External"/><Relationship Id="rId5" Type="http://schemas.openxmlformats.org/officeDocument/2006/relationships/hyperlink" Target="mailto:jgiffels@uw.edu" TargetMode="External"/><Relationship Id="rId6" Type="http://schemas.openxmlformats.org/officeDocument/2006/relationships/hyperlink" Target="mailto:gcafco@uw.edu" TargetMode="External"/><Relationship Id="rId7" Type="http://schemas.openxmlformats.org/officeDocument/2006/relationships/hyperlink" Target="mailto:gcafco@uw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finance.uw.edu/pafc/covid19-information-sponsored-awards" TargetMode="External"/><Relationship Id="rId4" Type="http://schemas.openxmlformats.org/officeDocument/2006/relationships/hyperlink" Target="https://finance.uw.edu/pafc/Travel_COVID-19" TargetMode="External"/><Relationship Id="rId5" Type="http://schemas.openxmlformats.org/officeDocument/2006/relationships/hyperlink" Target="https://finance.uw.edu/pafc/Other_Costs_COVID-19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finance.uw.edu/pafc/Salary_Expenses_COVID" TargetMode="External"/><Relationship Id="rId4" Type="http://schemas.openxmlformats.org/officeDocument/2006/relationships/hyperlink" Target="https://finance.uw.edu/pafc/Salary_Expenses_COVID#FAQ" TargetMode="External"/><Relationship Id="rId5" Type="http://schemas.openxmlformats.org/officeDocument/2006/relationships/hyperlink" Target="https://hr.uw.edu/coronavirus/policy-updates/administrative-leave-during-covid-19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gcafco@uw.edu" TargetMode="External"/><Relationship Id="rId4" Type="http://schemas.openxmlformats.org/officeDocument/2006/relationships/hyperlink" Target="https://finance.uw.edu/pafc/" TargetMode="External"/><Relationship Id="rId5" Type="http://schemas.openxmlformats.org/officeDocument/2006/relationships/hyperlink" Target="mailto:andra2@uw.edu" TargetMode="External"/><Relationship Id="rId6" Type="http://schemas.openxmlformats.org/officeDocument/2006/relationships/hyperlink" Target="mailto:mgard4@uw.eud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gcafco@uw.edu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finance.uw.edu/pafc/expenditure-timing" TargetMode="External"/><Relationship Id="rId4" Type="http://schemas.openxmlformats.org/officeDocument/2006/relationships/hyperlink" Target="https://finance.uw.edu/pafc/Dashboard_End_of_Award_Equipment_Purchases" TargetMode="External"/><Relationship Id="rId5" Type="http://schemas.openxmlformats.org/officeDocument/2006/relationships/hyperlink" Target="https://www.washington.edu/research/research-administration-learning/timing-of-expenditures-benefit-to-award/" TargetMode="External"/><Relationship Id="rId6" Type="http://schemas.openxmlformats.org/officeDocument/2006/relationships/hyperlink" Target="https://www.washington.edu/research/research-administration-learning/grant-and-contract-fiscal-administration-compliance/" TargetMode="External"/><Relationship Id="rId7" Type="http://schemas.openxmlformats.org/officeDocument/2006/relationships/hyperlink" Target="https://www.washington.edu/research/research-administration-learning/preparing-for-audit/" TargetMode="External"/><Relationship Id="rId8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finance.uw.edu/pafc/nsf-2month-rule-regulation-and-resources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Relationship Id="rId4" Type="http://schemas.openxmlformats.org/officeDocument/2006/relationships/hyperlink" Target="mailto:corehelp@uw.edu" TargetMode="External"/><Relationship Id="rId5" Type="http://schemas.openxmlformats.org/officeDocument/2006/relationships/hyperlink" Target="https://itconnect.uw.edu/connect/phones/conferencing/zoom-video-conferencing/updates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" name="Google Shape;343;p61"/>
          <p:cNvGraphicFramePr/>
          <p:nvPr/>
        </p:nvGraphicFramePr>
        <p:xfrm>
          <a:off x="99025" y="5334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{BFDD563E-565D-488A-A48E-344593BC253E}</a:tableStyleId>
              </a:tblPr>
              <a:tblGrid>
                <a:gridCol w="3710975"/>
                <a:gridCol w="3048000"/>
                <a:gridCol w="1371600"/>
                <a:gridCol w="670425"/>
              </a:tblGrid>
              <a:tr h="5676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000"/>
                        <a:buFont typeface="Calibri"/>
                        <a:buNone/>
                      </a:pPr>
                      <a:r>
                        <a:rPr b="0" lang="en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MRAM </a:t>
                      </a:r>
                      <a:r>
                        <a:rPr b="0" lang="en" sz="3000" u="none" cap="none" strike="noStrik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b="0" lang="en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Research Administration Meeting </a:t>
                      </a:r>
                      <a:endParaRPr/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11850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b="0" sz="8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May 14, 2020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</a:t>
                      </a:r>
                      <a:r>
                        <a:rPr b="0" lang="en">
                          <a:solidFill>
                            <a:srgbClr val="5F497A"/>
                          </a:solidFill>
                        </a:rPr>
                        <a:t>AM </a:t>
                      </a: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10:00 AM</a:t>
                      </a:r>
                      <a:endParaRPr b="0" sz="14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800">
                          <a:solidFill>
                            <a:srgbClr val="5F497A"/>
                          </a:solidFill>
                        </a:rPr>
                        <a:t>Hosted Remotely</a:t>
                      </a:r>
                      <a:endParaRPr sz="1800">
                        <a:solidFill>
                          <a:srgbClr val="5F497A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200"/>
                        <a:buFont typeface="Calibri"/>
                        <a:buNone/>
                      </a:pPr>
                      <a:r>
                        <a:rPr b="0" lang="en" sz="1200">
                          <a:solidFill>
                            <a:srgbClr val="5F497A"/>
                          </a:solidFill>
                        </a:rPr>
                        <a:t>Join the LIVE Webinar - </a:t>
                      </a:r>
                      <a:r>
                        <a:rPr b="0" lang="en" sz="1200" u="sng">
                          <a:solidFill>
                            <a:schemeClr val="hlink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3"/>
                        </a:rPr>
                        <a:t>https://washington.zoom.us/j/3468918</a:t>
                      </a:r>
                      <a:r>
                        <a:rPr b="0" lang="en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</a:t>
                      </a:r>
                      <a:endParaRPr b="0" sz="1200" u="sng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0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TOPIC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PRESENTER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EMAIL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MIN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4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Kirsten DeFries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Compliance &amp; Operations 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kirsten5@uw.edu</a:t>
                      </a:r>
                      <a:r>
                        <a:rPr lang="en" sz="1000" u="sng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Return to Research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Joe Giffels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Research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jgiffels@uw.edu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Salary Payments under COVID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Matt Gardner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Post Award Fiscal Compliance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gcafco@uw.edu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Compliance Corner</a:t>
                      </a:r>
                      <a:endParaRPr b="1"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Andra Sawyer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Post Award Fiscal Compliance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gcafco@uw.edu</a:t>
                      </a:r>
                      <a:r>
                        <a:rPr lang="en" sz="1000" u="sng"/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81125">
                <a:tc gridSpan="4">
                  <a:txBody>
                    <a:bodyPr/>
                    <a:lstStyle/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>
                        <a:solidFill>
                          <a:srgbClr val="5F497A"/>
                        </a:solidFill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" sz="1800" u="none" cap="none" strike="noStrik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MEETING</a:t>
                      </a:r>
                      <a:endParaRPr b="1" sz="1800" u="none" cap="none" strike="noStrik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June 11, 2020 9:00 AM - 10:00 AM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70"/>
          <p:cNvPicPr preferRelativeResize="0"/>
          <p:nvPr>
            <p:ph idx="2" type="ch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2643" y="371510"/>
            <a:ext cx="5766000" cy="58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7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Guides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24" name="Google Shape;424;p70"/>
          <p:cNvSpPr txBox="1"/>
          <p:nvPr/>
        </p:nvSpPr>
        <p:spPr>
          <a:xfrm>
            <a:off x="671758" y="6301354"/>
            <a:ext cx="32979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i="0"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1"/>
          <p:cNvSpPr txBox="1"/>
          <p:nvPr>
            <p:ph idx="1" type="body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PAYMENTS UNDER COVID</a:t>
            </a:r>
            <a:endParaRPr/>
          </a:p>
        </p:txBody>
      </p:sp>
      <p:sp>
        <p:nvSpPr>
          <p:cNvPr id="430" name="Google Shape;430;p71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May 14, 2020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Awards Impacted by COVID-19: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Sponsor Guidance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72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OMB issued guidance allowing Federal agencies to provide flexibilities due to COVID-19 impacts.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Federal agencies can issue their own guidance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There is no </a:t>
            </a:r>
            <a:r>
              <a:rPr lang="en" u="sng">
                <a:latin typeface="Arial"/>
                <a:ea typeface="Arial"/>
                <a:cs typeface="Arial"/>
                <a:sym typeface="Arial"/>
              </a:rPr>
              <a:t>single Federal guidance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regarding COVID-19 impacts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Most Federal agencies have issued COVID guidance; check with your specific sponsor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Non-Federal Sponsors: Follow instructions from your individual sponsor. </a:t>
            </a:r>
            <a:endParaRPr/>
          </a:p>
        </p:txBody>
      </p:sp>
      <p:sp>
        <p:nvSpPr>
          <p:cNvPr id="437" name="Google Shape;437;p72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Awards Impacted by COVID-19: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Sponsor Guidance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73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General Information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https://finance.uw.edu/pafc/covid19-information-sponsored-awards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Cancelled Travel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https://finance.uw.edu/pafc/Travel_COVID-19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Other Costs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https://finance.uw.edu/pafc/Other_Costs_COVID-19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73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Charging Salaries when Research is Disrupted by COVID-19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74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Scenario: Research is disrupted due to COVID-19; can salary costs be charged to Sponsored Awards even though work cannot be performed?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Some Sponsors are allowing salary charges during COVID disruptions if consistent with the institution’s own policy.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UW issued a Declaration of Extraordinary Circumstances allowing the charging of research salaries if the Sponsor permits such charging.</a:t>
            </a:r>
            <a:endParaRPr/>
          </a:p>
        </p:txBody>
      </p:sp>
      <p:sp>
        <p:nvSpPr>
          <p:cNvPr id="451" name="Google Shape;451;p74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775"/>
              <a:buNone/>
            </a:pPr>
            <a:r>
              <a:rPr lang="en" sz="2775">
                <a:latin typeface="Arial"/>
                <a:ea typeface="Arial"/>
                <a:cs typeface="Arial"/>
                <a:sym typeface="Arial"/>
              </a:rPr>
              <a:t>Charging Salaries during COVID-19 Disruptions: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4B2E83"/>
              </a:buClr>
              <a:buSzPts val="2775"/>
              <a:buNone/>
            </a:pPr>
            <a:r>
              <a:rPr lang="en" sz="2775">
                <a:latin typeface="Arial"/>
                <a:ea typeface="Arial"/>
                <a:cs typeface="Arial"/>
                <a:sym typeface="Arial"/>
              </a:rPr>
              <a:t>Step-by-Step Guidance</a:t>
            </a:r>
            <a:endParaRPr sz="277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7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Step #1: Every effort should be made to identify activities which can benefit the Award. If no activities can be identified…</a:t>
            </a:r>
            <a:br>
              <a:rPr lang="en" sz="2220">
                <a:latin typeface="Arial"/>
                <a:ea typeface="Arial"/>
                <a:cs typeface="Arial"/>
                <a:sym typeface="Arial"/>
              </a:rPr>
            </a:b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Step #2: Consider reassigning researchers to other sources of funds where work is available. </a:t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indent="-201930" lvl="0" marL="3429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None/>
            </a:pPr>
            <a:r>
              <a:t/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If Steps #1 and #2 are unsuccessful: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t/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" sz="2220">
                <a:latin typeface="Arial"/>
                <a:ea typeface="Arial"/>
                <a:cs typeface="Arial"/>
                <a:sym typeface="Arial"/>
              </a:rPr>
              <a:t>Step #3: If the Sponsor has a policy to allow for charging of salaries due to COVID disruptions, allocate time to “Stay Home, Stay Healthy” pay.</a:t>
            </a:r>
            <a:br>
              <a:rPr lang="en" sz="2220">
                <a:latin typeface="Arial"/>
                <a:ea typeface="Arial"/>
                <a:cs typeface="Arial"/>
                <a:sym typeface="Arial"/>
              </a:rPr>
            </a:br>
            <a:endParaRPr sz="22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75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Charging Salaries during COVID-19 –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Key Points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76"/>
          <p:cNvSpPr txBox="1"/>
          <p:nvPr>
            <p:ph idx="2" type="body"/>
          </p:nvPr>
        </p:nvSpPr>
        <p:spPr>
          <a:xfrm>
            <a:off x="659305" y="1736725"/>
            <a:ext cx="83247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Check your Sponsor’s policies to confirm if salaries are allowed during COVID-19 disruptions. Do not assume Sponsor is allowing salary charges.</a:t>
            </a:r>
            <a:endParaRPr/>
          </a:p>
          <a:p>
            <a:pPr indent="-273050" lvl="0" marL="342900" rtl="0" algn="l">
              <a:spcBef>
                <a:spcPts val="220"/>
              </a:spcBef>
              <a:spcAft>
                <a:spcPts val="0"/>
              </a:spcAft>
              <a:buClr>
                <a:srgbClr val="4B2E83"/>
              </a:buClr>
              <a:buSzPts val="1100"/>
              <a:buFont typeface="Merriweather Sans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 sz="1800" u="sng">
                <a:latin typeface="Arial"/>
                <a:ea typeface="Arial"/>
                <a:cs typeface="Arial"/>
                <a:sym typeface="Arial"/>
              </a:rPr>
              <a:t>Communicate with your Sponsor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if work is disrupted due to COVID-19; Sponsors should be made aware if the research is interrupted or delayed due to COVID-19.</a:t>
            </a:r>
            <a:endParaRPr/>
          </a:p>
          <a:p>
            <a:pPr indent="-273050" lvl="0" marL="342900" rtl="0" algn="l">
              <a:spcBef>
                <a:spcPts val="220"/>
              </a:spcBef>
              <a:spcAft>
                <a:spcPts val="0"/>
              </a:spcAft>
              <a:buClr>
                <a:srgbClr val="4B2E83"/>
              </a:buClr>
              <a:buSzPts val="1100"/>
              <a:buFont typeface="Merriweather Sans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Salary charged </a:t>
            </a:r>
            <a:r>
              <a:rPr lang="en" sz="1800" u="sng">
                <a:latin typeface="Arial"/>
                <a:ea typeface="Arial"/>
                <a:cs typeface="Arial"/>
                <a:sym typeface="Arial"/>
              </a:rPr>
              <a:t>cannot exceed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pre-COVID-19 levels</a:t>
            </a:r>
            <a:endParaRPr/>
          </a:p>
          <a:p>
            <a:pPr indent="-273050" lvl="0" marL="342900" rtl="0" algn="l">
              <a:spcBef>
                <a:spcPts val="220"/>
              </a:spcBef>
              <a:spcAft>
                <a:spcPts val="0"/>
              </a:spcAft>
              <a:buClr>
                <a:srgbClr val="4B2E83"/>
              </a:buClr>
              <a:buSzPts val="1100"/>
              <a:buFont typeface="Merriweather Sans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There is </a:t>
            </a:r>
            <a:r>
              <a:rPr lang="en" sz="1800" u="sng">
                <a:latin typeface="Arial"/>
                <a:ea typeface="Arial"/>
                <a:cs typeface="Arial"/>
                <a:sym typeface="Arial"/>
              </a:rPr>
              <a:t>no guarantee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that Sponsors will supplement with additional funding.</a:t>
            </a:r>
            <a:endParaRPr/>
          </a:p>
          <a:p>
            <a:pPr indent="-273050" lvl="0" marL="342900" rtl="0" algn="l">
              <a:spcBef>
                <a:spcPts val="220"/>
              </a:spcBef>
              <a:spcAft>
                <a:spcPts val="0"/>
              </a:spcAft>
              <a:buClr>
                <a:srgbClr val="4B2E83"/>
              </a:buClr>
              <a:buSzPts val="1100"/>
              <a:buFont typeface="Merriweather Sans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Some Sponsor’s are restricting salary charges to </a:t>
            </a:r>
            <a:r>
              <a:rPr lang="en" sz="1800" u="sng">
                <a:latin typeface="Arial"/>
                <a:ea typeface="Arial"/>
                <a:cs typeface="Arial"/>
                <a:sym typeface="Arial"/>
              </a:rPr>
              <a:t>existing Awards only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65" name="Google Shape;465;p76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Charging Salaries during COVID-19 –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Resources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77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PAFC Webpage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https://finance.uw.edu/pafc/Salary_Expenses_COVID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FAQs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https://finance.uw.edu/pafc/Salary_Expenses_COVID#FAQ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UW HR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https://hr.uw.edu/coronavirus/policy-updates/administrative-leave-during-covid-19/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77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78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095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Andra Sawyer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andra2@uw.edu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095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78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9"/>
          <p:cNvSpPr txBox="1"/>
          <p:nvPr>
            <p:ph idx="1" type="body"/>
          </p:nvPr>
        </p:nvSpPr>
        <p:spPr>
          <a:xfrm>
            <a:off x="384718" y="1458196"/>
            <a:ext cx="3713400" cy="197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5"/>
              <a:buNone/>
            </a:pPr>
            <a:r>
              <a:t/>
            </a:r>
            <a:endParaRPr sz="1754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079"/>
              </a:spcBef>
              <a:spcAft>
                <a:spcPts val="0"/>
              </a:spcAft>
              <a:buClr>
                <a:schemeClr val="accent1"/>
              </a:buClr>
              <a:buSzPts val="5395"/>
              <a:buNone/>
            </a:pPr>
            <a:r>
              <a:rPr b="1" lang="en" sz="5395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Compliance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79"/>
              </a:spcBef>
              <a:spcAft>
                <a:spcPts val="0"/>
              </a:spcAft>
              <a:buClr>
                <a:schemeClr val="accent1"/>
              </a:buClr>
              <a:buSzPts val="5395"/>
              <a:buNone/>
            </a:pPr>
            <a:r>
              <a:rPr b="1" lang="en" sz="5395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Corner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44"/>
              </a:spcBef>
              <a:spcAft>
                <a:spcPts val="0"/>
              </a:spcAft>
              <a:buClr>
                <a:schemeClr val="dk1"/>
              </a:buClr>
              <a:buSzPts val="1218"/>
              <a:buNone/>
            </a:pPr>
            <a:r>
              <a:t/>
            </a:r>
            <a:endParaRPr sz="1218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79"/>
          <p:cNvSpPr txBox="1"/>
          <p:nvPr/>
        </p:nvSpPr>
        <p:spPr>
          <a:xfrm>
            <a:off x="384718" y="3803418"/>
            <a:ext cx="3316800" cy="196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May 2020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Andra Sawyer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Post Award Fiscal Compliance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0" i="0" lang="en" sz="2000" u="sng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gcafco@uw.edu</a:t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9995" y="1458196"/>
            <a:ext cx="4083975" cy="377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2"/>
          <p:cNvSpPr txBox="1"/>
          <p:nvPr>
            <p:ph idx="1" type="body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50"/>
              <a:buNone/>
            </a:pPr>
            <a:r>
              <a:rPr lang="en" sz="4250">
                <a:latin typeface="Arial"/>
                <a:ea typeface="Arial"/>
                <a:cs typeface="Arial"/>
                <a:sym typeface="Arial"/>
              </a:rPr>
              <a:t>RETURN TO RESEARCH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rgbClr val="E8D3A2"/>
              </a:buClr>
              <a:buSzPts val="2805"/>
              <a:buNone/>
            </a:pPr>
            <a:r>
              <a:rPr lang="en" sz="2805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rPr>
              <a:t>PHASE 1</a:t>
            </a:r>
            <a:endParaRPr/>
          </a:p>
        </p:txBody>
      </p:sp>
      <p:sp>
        <p:nvSpPr>
          <p:cNvPr id="350" name="Google Shape;350;p62"/>
          <p:cNvSpPr txBox="1"/>
          <p:nvPr/>
        </p:nvSpPr>
        <p:spPr>
          <a:xfrm>
            <a:off x="692029" y="4689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May 2020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Joe Giffels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Associate Vice Provost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Office of Research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/>
              <a:t>NSF Audit: By the Numbers</a:t>
            </a:r>
            <a:endParaRPr/>
          </a:p>
        </p:txBody>
      </p:sp>
      <p:sp>
        <p:nvSpPr>
          <p:cNvPr id="493" name="Google Shape;493;p80"/>
          <p:cNvSpPr txBox="1"/>
          <p:nvPr>
            <p:ph idx="1" type="body"/>
          </p:nvPr>
        </p:nvSpPr>
        <p:spPr>
          <a:xfrm>
            <a:off x="457200" y="1616764"/>
            <a:ext cx="8229600" cy="45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 sz="2800"/>
              <a:t>November 2015: UW position on questioned costs:</a:t>
            </a:r>
            <a:endParaRPr/>
          </a:p>
          <a:p>
            <a:pPr indent="0" lvl="1" marL="557212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" sz="2500"/>
              <a:t>Agreed with disallowance:                	   	  $71k</a:t>
            </a:r>
            <a:endParaRPr/>
          </a:p>
          <a:p>
            <a:pPr indent="0" lvl="1" marL="557212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" sz="2500"/>
              <a:t>Disagreed:        		                      			$</a:t>
            </a:r>
            <a:r>
              <a:rPr lang="en" sz="2500" u="sng"/>
              <a:t>108k</a:t>
            </a:r>
            <a:endParaRPr/>
          </a:p>
          <a:p>
            <a:pPr indent="0" lvl="1" marL="557212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" sz="2500"/>
              <a:t>Total:											$179k</a:t>
            </a:r>
            <a:endParaRPr/>
          </a:p>
          <a:p>
            <a:pPr indent="-184150" lvl="1" marL="900112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 sz="2800"/>
              <a:t>February 2020: NSF final determination</a:t>
            </a:r>
            <a:endParaRPr/>
          </a:p>
          <a:p>
            <a:pPr indent="0" lvl="1" marL="557212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" sz="2500"/>
              <a:t>Disallowed:							 		 $77k</a:t>
            </a:r>
            <a:endParaRPr/>
          </a:p>
          <a:p>
            <a:pPr indent="0" lvl="1" marL="557212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" sz="2500"/>
              <a:t>Allowed:										</a:t>
            </a:r>
            <a:r>
              <a:rPr lang="en" sz="2500" u="sng"/>
              <a:t>$102k</a:t>
            </a:r>
            <a:endParaRPr/>
          </a:p>
          <a:p>
            <a:pPr indent="0" lvl="1" marL="557212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" sz="2500"/>
              <a:t>Total:											$179k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3959"/>
              <a:t>NSF Audit: Disallowed Costs</a:t>
            </a:r>
            <a:br>
              <a:rPr lang="en" sz="3959"/>
            </a:br>
            <a:r>
              <a:rPr lang="en" sz="3959"/>
              <a:t>$77,000 </a:t>
            </a:r>
            <a:endParaRPr/>
          </a:p>
        </p:txBody>
      </p:sp>
      <p:pic>
        <p:nvPicPr>
          <p:cNvPr id="500" name="Google Shape;50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975" y="1541738"/>
            <a:ext cx="7905750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" sz="3959"/>
              <a:t>NSF Audit: Timing Disallowed Costs $52,000 </a:t>
            </a:r>
            <a:endParaRPr/>
          </a:p>
        </p:txBody>
      </p:sp>
      <p:pic>
        <p:nvPicPr>
          <p:cNvPr id="507" name="Google Shape;507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493838"/>
            <a:ext cx="7905750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3"/>
          <p:cNvSpPr txBox="1"/>
          <p:nvPr>
            <p:ph type="title"/>
          </p:nvPr>
        </p:nvSpPr>
        <p:spPr>
          <a:xfrm>
            <a:off x="161925" y="274638"/>
            <a:ext cx="85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If only there was more information on Timing…</a:t>
            </a:r>
            <a:endParaRPr/>
          </a:p>
        </p:txBody>
      </p:sp>
      <p:sp>
        <p:nvSpPr>
          <p:cNvPr id="514" name="Google Shape;514;p83"/>
          <p:cNvSpPr txBox="1"/>
          <p:nvPr>
            <p:ph idx="1" type="body"/>
          </p:nvPr>
        </p:nvSpPr>
        <p:spPr>
          <a:xfrm>
            <a:off x="457200" y="148497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" sz="1860"/>
              <a:t>PAFC website: </a:t>
            </a:r>
            <a:r>
              <a:rPr lang="en" sz="1860" u="sng">
                <a:solidFill>
                  <a:schemeClr val="hlink"/>
                </a:solidFill>
                <a:hlinkClick r:id="rId3"/>
              </a:rPr>
              <a:t>https://finance.uw.edu/pafc/expenditure-timing</a:t>
            </a:r>
            <a:endParaRPr sz="186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t/>
            </a:r>
            <a:endParaRPr sz="186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" sz="1860"/>
              <a:t>Data analytics dashboard (end of Award equipment): </a:t>
            </a:r>
            <a:r>
              <a:rPr lang="en" sz="1860" u="sng">
                <a:solidFill>
                  <a:schemeClr val="hlink"/>
                </a:solidFill>
                <a:hlinkClick r:id="rId4"/>
              </a:rPr>
              <a:t>https://finance.uw.edu/pafc/Dashboard_End_of_Award_Equipment_Purchases</a:t>
            </a:r>
            <a:endParaRPr sz="186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t/>
            </a:r>
            <a:endParaRPr sz="186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" sz="1860"/>
              <a:t>Timing of Expenditures eLearning: </a:t>
            </a:r>
            <a:r>
              <a:rPr lang="en" sz="1860" u="sng">
                <a:solidFill>
                  <a:schemeClr val="hlink"/>
                </a:solidFill>
                <a:hlinkClick r:id="rId5"/>
              </a:rPr>
              <a:t>https://www.washington.edu/research/research-administration-learning/timing-of-expenditures-benefit-to-award/</a:t>
            </a:r>
            <a:endParaRPr sz="186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t/>
            </a:r>
            <a:endParaRPr sz="186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" sz="1860"/>
              <a:t>CORE Fiscal Compliance Class: </a:t>
            </a:r>
            <a:r>
              <a:rPr lang="en" sz="1860" u="sng">
                <a:solidFill>
                  <a:schemeClr val="hlink"/>
                </a:solidFill>
                <a:hlinkClick r:id="rId6"/>
              </a:rPr>
              <a:t>https://www.washington.edu/research/research-administration-learning/grant-and-contract-fiscal-administration-compliance/</a:t>
            </a:r>
            <a:endParaRPr sz="186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t/>
            </a:r>
            <a:endParaRPr sz="186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" sz="1860"/>
              <a:t>CORE Preparing for Audit Class: </a:t>
            </a:r>
            <a:r>
              <a:rPr lang="en" sz="1860" u="sng">
                <a:solidFill>
                  <a:schemeClr val="hlink"/>
                </a:solidFill>
                <a:hlinkClick r:id="rId7"/>
              </a:rPr>
              <a:t>https://www.washington.edu/research/research-administration-learning/preparing-for-audit/</a:t>
            </a:r>
            <a:endParaRPr sz="186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t/>
            </a:r>
            <a:endParaRPr sz="1860"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rPr lang="en" sz="1860"/>
              <a:t>In-person presentation &amp; discussion: </a:t>
            </a:r>
            <a:r>
              <a:rPr lang="en" sz="1860">
                <a:solidFill>
                  <a:srgbClr val="FF0000"/>
                </a:solidFill>
              </a:rPr>
              <a:t>Happy to do it! Just ask PAFC.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dk1"/>
              </a:buClr>
              <a:buSzPts val="1860"/>
              <a:buNone/>
            </a:pPr>
            <a:r>
              <a:t/>
            </a:r>
            <a:endParaRPr sz="1860"/>
          </a:p>
        </p:txBody>
      </p:sp>
      <p:pic>
        <p:nvPicPr>
          <p:cNvPr id="515" name="Google Shape;515;p8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17917" y="2839617"/>
            <a:ext cx="912745" cy="94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/>
              <a:t>NSF 2-Month Rule: Still in Effect</a:t>
            </a:r>
            <a:endParaRPr/>
          </a:p>
        </p:txBody>
      </p:sp>
      <p:sp>
        <p:nvSpPr>
          <p:cNvPr id="521" name="Google Shape;521;p84"/>
          <p:cNvSpPr txBox="1"/>
          <p:nvPr>
            <p:ph idx="1" type="body"/>
          </p:nvPr>
        </p:nvSpPr>
        <p:spPr>
          <a:xfrm>
            <a:off x="457200" y="160020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/>
              <a:t>NSF’s 2-month rule: senior personnel can only expend up to two months of their Institutional Base Salary (IBS) on all NSF Awards in one UW fiscal year.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/>
              <a:t>Questioned costs on UW’s compliance with NSF’s 2-month rule: $1.8m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700"/>
              <a:t>For more information, a calculation tool &amp; EDW report: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https://finance.uw.edu/pafc/nsf-2month-rule-regulation-and-resources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" sz="4000"/>
              <a:t>Anticipated Questions</a:t>
            </a:r>
            <a:endParaRPr/>
          </a:p>
        </p:txBody>
      </p:sp>
      <p:sp>
        <p:nvSpPr>
          <p:cNvPr id="527" name="Google Shape;527;p85"/>
          <p:cNvSpPr txBox="1"/>
          <p:nvPr>
            <p:ph idx="1" type="body"/>
          </p:nvPr>
        </p:nvSpPr>
        <p:spPr>
          <a:xfrm>
            <a:off x="457200" y="1600202"/>
            <a:ext cx="82296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/>
              <a:t>The answer to ALL the following questions is </a:t>
            </a:r>
            <a:r>
              <a:rPr b="1" lang="en"/>
              <a:t>YES</a:t>
            </a:r>
            <a:r>
              <a:rPr lang="en"/>
              <a:t>: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28" name="Google Shape;528;p85"/>
          <p:cNvSpPr txBox="1"/>
          <p:nvPr>
            <p:ph idx="1" type="body"/>
          </p:nvPr>
        </p:nvSpPr>
        <p:spPr>
          <a:xfrm>
            <a:off x="457200" y="2084401"/>
            <a:ext cx="82296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Did we have to refund $77,000 to NSF?</a:t>
            </a:r>
            <a:endParaRPr/>
          </a:p>
        </p:txBody>
      </p:sp>
      <p:sp>
        <p:nvSpPr>
          <p:cNvPr id="529" name="Google Shape;529;p85"/>
          <p:cNvSpPr txBox="1"/>
          <p:nvPr>
            <p:ph idx="1" type="body"/>
          </p:nvPr>
        </p:nvSpPr>
        <p:spPr>
          <a:xfrm>
            <a:off x="457200" y="2528224"/>
            <a:ext cx="8229600" cy="12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Did the PI’s, who had the Awards with disallowed costs, have to identify unrestricted funds to cover their portion of the $77,000?</a:t>
            </a:r>
            <a:endParaRPr/>
          </a:p>
        </p:txBody>
      </p:sp>
      <p:sp>
        <p:nvSpPr>
          <p:cNvPr id="530" name="Google Shape;530;p85"/>
          <p:cNvSpPr txBox="1"/>
          <p:nvPr>
            <p:ph idx="1" type="body"/>
          </p:nvPr>
        </p:nvSpPr>
        <p:spPr>
          <a:xfrm>
            <a:off x="457200" y="3690725"/>
            <a:ext cx="8229600" cy="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Could NSF, or another federal agency, do a similar audit at the UW again?</a:t>
            </a:r>
            <a:endParaRPr/>
          </a:p>
        </p:txBody>
      </p:sp>
      <p:sp>
        <p:nvSpPr>
          <p:cNvPr id="531" name="Google Shape;531;p85"/>
          <p:cNvSpPr txBox="1"/>
          <p:nvPr>
            <p:ph idx="1" type="body"/>
          </p:nvPr>
        </p:nvSpPr>
        <p:spPr>
          <a:xfrm>
            <a:off x="457200" y="4535425"/>
            <a:ext cx="8229600" cy="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Did the UW spend more responding to the NSF audit than the amount of the disallowed costs? </a:t>
            </a:r>
            <a:endParaRPr/>
          </a:p>
        </p:txBody>
      </p:sp>
      <p:sp>
        <p:nvSpPr>
          <p:cNvPr id="532" name="Google Shape;532;p85"/>
          <p:cNvSpPr txBox="1"/>
          <p:nvPr>
            <p:ph idx="1" type="body"/>
          </p:nvPr>
        </p:nvSpPr>
        <p:spPr>
          <a:xfrm>
            <a:off x="457200" y="5321275"/>
            <a:ext cx="8229600" cy="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/>
              <a:t>Are Matt and Andra happy to assist departments in staying out of trouble with the auditors?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8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0610" y="274638"/>
            <a:ext cx="24228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6"/>
          <p:cNvSpPr txBox="1"/>
          <p:nvPr/>
        </p:nvSpPr>
        <p:spPr>
          <a:xfrm>
            <a:off x="783771" y="1600200"/>
            <a:ext cx="7652700" cy="5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in-person classes have transitioned to Zoom; No impact on the Certificate in Research Administration</a:t>
            </a:r>
            <a:endParaRPr/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provide feedback, either class survey or to CORE (</a:t>
            </a:r>
            <a:r>
              <a:rPr b="1" i="0" lang="en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corehelp@uw.edu</a:t>
            </a:r>
            <a:r>
              <a:rPr b="1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be sure to update your Zoom account – must be using version 5.0 by May 30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https://itconnect.uw.edu/connect/phones/conferencing/zoom-video-conferencing/updates/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Thank you!</a:t>
            </a:r>
            <a:br>
              <a:rPr lang="en"/>
            </a:br>
            <a:r>
              <a:rPr lang="en"/>
              <a:t>Next MRAM is June 11</a:t>
            </a:r>
            <a:endParaRPr/>
          </a:p>
        </p:txBody>
      </p:sp>
      <p:pic>
        <p:nvPicPr>
          <p:cNvPr id="544" name="Google Shape;544;p8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1498" y="1600200"/>
            <a:ext cx="6701100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Regulatory Framework</a:t>
            </a:r>
            <a:endParaRPr/>
          </a:p>
        </p:txBody>
      </p:sp>
      <p:sp>
        <p:nvSpPr>
          <p:cNvPr id="357" name="Google Shape;357;p63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  <p:sp>
        <p:nvSpPr>
          <p:cNvPr id="358" name="Google Shape;358;p63"/>
          <p:cNvSpPr txBox="1"/>
          <p:nvPr/>
        </p:nvSpPr>
        <p:spPr>
          <a:xfrm>
            <a:off x="907143" y="2365829"/>
            <a:ext cx="174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63"/>
          <p:cNvSpPr txBox="1"/>
          <p:nvPr/>
        </p:nvSpPr>
        <p:spPr>
          <a:xfrm>
            <a:off x="297543" y="1609015"/>
            <a:ext cx="2583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 State Governor’s Safe Start Phase 1 Guidance</a:t>
            </a:r>
            <a:endParaRPr/>
          </a:p>
        </p:txBody>
      </p:sp>
      <p:sp>
        <p:nvSpPr>
          <p:cNvPr id="360" name="Google Shape;360;p63"/>
          <p:cNvSpPr txBox="1"/>
          <p:nvPr/>
        </p:nvSpPr>
        <p:spPr>
          <a:xfrm>
            <a:off x="3849688" y="1609015"/>
            <a:ext cx="1828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 State Dept of Labor &amp; Industry</a:t>
            </a:r>
            <a:endParaRPr/>
          </a:p>
        </p:txBody>
      </p:sp>
      <p:sp>
        <p:nvSpPr>
          <p:cNvPr id="361" name="Google Shape;361;p63"/>
          <p:cNvSpPr txBox="1"/>
          <p:nvPr/>
        </p:nvSpPr>
        <p:spPr>
          <a:xfrm>
            <a:off x="6821715" y="1609015"/>
            <a:ext cx="1828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Health – Seattle &amp; King Co</a:t>
            </a:r>
            <a:endParaRPr/>
          </a:p>
        </p:txBody>
      </p:sp>
      <p:sp>
        <p:nvSpPr>
          <p:cNvPr id="362" name="Google Shape;362;p63"/>
          <p:cNvSpPr txBox="1"/>
          <p:nvPr/>
        </p:nvSpPr>
        <p:spPr>
          <a:xfrm>
            <a:off x="7804135" y="3285686"/>
            <a:ext cx="1052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/>
          </a:p>
        </p:txBody>
      </p:sp>
      <p:sp>
        <p:nvSpPr>
          <p:cNvPr id="363" name="Google Shape;363;p63"/>
          <p:cNvSpPr txBox="1"/>
          <p:nvPr/>
        </p:nvSpPr>
        <p:spPr>
          <a:xfrm>
            <a:off x="5718629" y="3147186"/>
            <a:ext cx="1190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COVID-19 Incident Command</a:t>
            </a:r>
            <a:endParaRPr/>
          </a:p>
        </p:txBody>
      </p:sp>
      <p:sp>
        <p:nvSpPr>
          <p:cNvPr id="364" name="Google Shape;364;p63"/>
          <p:cNvSpPr txBox="1"/>
          <p:nvPr/>
        </p:nvSpPr>
        <p:spPr>
          <a:xfrm>
            <a:off x="2936615" y="3008688"/>
            <a:ext cx="16788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Advisory Committee on Communicable Diseases</a:t>
            </a:r>
            <a:endParaRPr/>
          </a:p>
        </p:txBody>
      </p:sp>
      <p:sp>
        <p:nvSpPr>
          <p:cNvPr id="365" name="Google Shape;365;p63"/>
          <p:cNvSpPr txBox="1"/>
          <p:nvPr/>
        </p:nvSpPr>
        <p:spPr>
          <a:xfrm>
            <a:off x="223543" y="3285688"/>
            <a:ext cx="1828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Health &amp; Safety</a:t>
            </a:r>
            <a:endParaRPr/>
          </a:p>
        </p:txBody>
      </p:sp>
      <p:sp>
        <p:nvSpPr>
          <p:cNvPr id="366" name="Google Shape;366;p63"/>
          <p:cNvSpPr/>
          <p:nvPr/>
        </p:nvSpPr>
        <p:spPr>
          <a:xfrm>
            <a:off x="2222415" y="5086348"/>
            <a:ext cx="4128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 cap="none">
                <a:solidFill>
                  <a:srgbClr val="4D00AA"/>
                </a:solidFill>
                <a:latin typeface="Calibri"/>
                <a:ea typeface="Calibri"/>
                <a:cs typeface="Calibri"/>
                <a:sym typeface="Calibri"/>
              </a:rPr>
              <a:t>UW Guidance</a:t>
            </a:r>
            <a:endParaRPr/>
          </a:p>
        </p:txBody>
      </p:sp>
      <p:cxnSp>
        <p:nvCxnSpPr>
          <p:cNvPr id="367" name="Google Shape;367;p63"/>
          <p:cNvCxnSpPr/>
          <p:nvPr/>
        </p:nvCxnSpPr>
        <p:spPr>
          <a:xfrm>
            <a:off x="297543" y="2365829"/>
            <a:ext cx="8559000" cy="6429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368" name="Google Shape;368;p63"/>
          <p:cNvCxnSpPr/>
          <p:nvPr/>
        </p:nvCxnSpPr>
        <p:spPr>
          <a:xfrm flipH="1" rot="10800000">
            <a:off x="329562" y="4278299"/>
            <a:ext cx="8484900" cy="6003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First…</a:t>
            </a:r>
            <a:endParaRPr/>
          </a:p>
        </p:txBody>
      </p:sp>
      <p:sp>
        <p:nvSpPr>
          <p:cNvPr id="375" name="Google Shape;375;p64"/>
          <p:cNvSpPr txBox="1"/>
          <p:nvPr>
            <p:ph idx="2" type="body"/>
          </p:nvPr>
        </p:nvSpPr>
        <p:spPr>
          <a:xfrm>
            <a:off x="647757" y="1598839"/>
            <a:ext cx="8196300" cy="42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All research that </a:t>
            </a:r>
            <a:r>
              <a:rPr i="1" lang="en"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be done remotely </a:t>
            </a:r>
            <a:r>
              <a:rPr i="1" lang="en">
                <a:latin typeface="Arial"/>
                <a:ea typeface="Arial"/>
                <a:cs typeface="Arial"/>
                <a:sym typeface="Arial"/>
              </a:rPr>
              <a:t>should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be done remotely.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No one with COVID-19 or symptomatic may do in-person research.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Researchers with COVID-19-related concerns should not be pressured to do in-person research.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For in-person research…</a:t>
            </a:r>
            <a:endParaRPr/>
          </a:p>
        </p:txBody>
      </p:sp>
      <p:sp>
        <p:nvSpPr>
          <p:cNvPr id="376" name="Google Shape;376;p64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Previously Allowable Research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82" name="Google Shape;382;p6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✔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Research that will help deal with the pandemic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✔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Public health research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✔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Research that has the potential to lead to therapies to treat human health problems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✔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Research that will help the nation recover from the pandemic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✔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Some areas of research that involve human subjects, travel, or field work that are already allowed </a:t>
            </a:r>
            <a:endParaRPr/>
          </a:p>
        </p:txBody>
      </p:sp>
      <p:sp>
        <p:nvSpPr>
          <p:cNvPr id="383" name="Google Shape;383;p65"/>
          <p:cNvSpPr txBox="1"/>
          <p:nvPr/>
        </p:nvSpPr>
        <p:spPr>
          <a:xfrm>
            <a:off x="671758" y="6301355"/>
            <a:ext cx="32835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Plus Newly Allowable Research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90" name="Google Shape;390;p66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✔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Research required to meet an upcoming deadline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Noto Sans Symbols"/>
              <a:buChar char="✔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Facilities that support research</a:t>
            </a:r>
            <a:endParaRPr/>
          </a:p>
        </p:txBody>
      </p:sp>
      <p:sp>
        <p:nvSpPr>
          <p:cNvPr id="391" name="Google Shape;391;p66"/>
          <p:cNvSpPr txBox="1"/>
          <p:nvPr/>
        </p:nvSpPr>
        <p:spPr>
          <a:xfrm>
            <a:off x="671758" y="6301355"/>
            <a:ext cx="39510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For In-Person Research…</a:t>
            </a:r>
            <a:endParaRPr/>
          </a:p>
        </p:txBody>
      </p:sp>
      <p:sp>
        <p:nvSpPr>
          <p:cNvPr id="398" name="Google Shape;398;p67"/>
          <p:cNvSpPr txBox="1"/>
          <p:nvPr>
            <p:ph idx="2" type="body"/>
          </p:nvPr>
        </p:nvSpPr>
        <p:spPr>
          <a:xfrm>
            <a:off x="647757" y="1598839"/>
            <a:ext cx="8196300" cy="42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Research/Lab Safety Plan and Training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COVID-19 Supervisor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Daily Symptom Monitoring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Observe All Safety Requirements</a:t>
            </a:r>
            <a:endParaRPr/>
          </a:p>
          <a:p>
            <a:pPr indent="0" lvl="1" marL="4000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Physical Distancing</a:t>
            </a:r>
            <a:endParaRPr/>
          </a:p>
          <a:p>
            <a:pPr indent="0" lvl="1" marL="4000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Face Covering / PPE</a:t>
            </a:r>
            <a:endParaRPr/>
          </a:p>
          <a:p>
            <a:pPr indent="0" lvl="1" marL="4000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Cleaning / Disinfecting</a:t>
            </a:r>
            <a:endParaRPr/>
          </a:p>
        </p:txBody>
      </p:sp>
      <p:sp>
        <p:nvSpPr>
          <p:cNvPr id="399" name="Google Shape;399;p67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Dial, don’t flip!</a:t>
            </a:r>
            <a:endParaRPr/>
          </a:p>
        </p:txBody>
      </p:sp>
      <p:sp>
        <p:nvSpPr>
          <p:cNvPr id="406" name="Google Shape;406;p68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  <p:pic>
        <p:nvPicPr>
          <p:cNvPr descr="Image" id="407" name="Google Shape;40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233" y="1741715"/>
            <a:ext cx="2797309" cy="4406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The more you know…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</a:pPr>
            <a:r>
              <a:rPr lang="en" sz="1500">
                <a:latin typeface="Encode Sans"/>
                <a:ea typeface="Encode Sans"/>
                <a:cs typeface="Encode Sans"/>
                <a:sym typeface="Encode Sans"/>
              </a:rPr>
              <a:t>https://www.washington.edu/research/or/guidance-for-returning-to-in-person-research/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414" name="Google Shape;41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763" y="1736725"/>
            <a:ext cx="7649028" cy="449237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69"/>
          <p:cNvSpPr txBox="1"/>
          <p:nvPr/>
        </p:nvSpPr>
        <p:spPr>
          <a:xfrm>
            <a:off x="671758" y="6301354"/>
            <a:ext cx="32253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i="0"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MRAM – Joe Giffels – Office of Research</a:t>
            </a:r>
            <a:endParaRPr/>
          </a:p>
        </p:txBody>
      </p:sp>
      <p:sp>
        <p:nvSpPr>
          <p:cNvPr id="416" name="Google Shape;416;p69"/>
          <p:cNvSpPr/>
          <p:nvPr/>
        </p:nvSpPr>
        <p:spPr>
          <a:xfrm>
            <a:off x="1062935" y="4047259"/>
            <a:ext cx="4621950" cy="748375"/>
          </a:xfrm>
          <a:custGeom>
            <a:rect b="b" l="l" r="r" t="t"/>
            <a:pathLst>
              <a:path extrusionOk="0" h="29935" w="184878">
                <a:moveTo>
                  <a:pt x="29508" y="2182"/>
                </a:moveTo>
                <a:cubicBezTo>
                  <a:pt x="22046" y="2182"/>
                  <a:pt x="13983" y="-1848"/>
                  <a:pt x="7147" y="1142"/>
                </a:cubicBezTo>
                <a:cubicBezTo>
                  <a:pt x="1571" y="3581"/>
                  <a:pt x="-2340" y="14000"/>
                  <a:pt x="1686" y="18563"/>
                </a:cubicBezTo>
                <a:cubicBezTo>
                  <a:pt x="12522" y="30844"/>
                  <a:pt x="33156" y="30071"/>
                  <a:pt x="49530" y="29744"/>
                </a:cubicBezTo>
                <a:cubicBezTo>
                  <a:pt x="69733" y="29340"/>
                  <a:pt x="89926" y="28523"/>
                  <a:pt x="110114" y="27664"/>
                </a:cubicBezTo>
                <a:cubicBezTo>
                  <a:pt x="128524" y="26881"/>
                  <a:pt x="147251" y="27505"/>
                  <a:pt x="165238" y="23504"/>
                </a:cubicBezTo>
                <a:cubicBezTo>
                  <a:pt x="172241" y="21946"/>
                  <a:pt x="183948" y="21533"/>
                  <a:pt x="184740" y="14403"/>
                </a:cubicBezTo>
                <a:cubicBezTo>
                  <a:pt x="186953" y="-5518"/>
                  <a:pt x="146018" y="1662"/>
                  <a:pt x="125975" y="1662"/>
                </a:cubicBezTo>
                <a:cubicBezTo>
                  <a:pt x="104455" y="1662"/>
                  <a:pt x="82978" y="5975"/>
                  <a:pt x="61491" y="4782"/>
                </a:cubicBezTo>
                <a:cubicBezTo>
                  <a:pt x="48475" y="4059"/>
                  <a:pt x="34855" y="-2200"/>
                  <a:pt x="22488" y="1922"/>
                </a:cubicBezTo>
              </a:path>
            </a:pathLst>
          </a:cu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Audit Prep 8 March Instructors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