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Encode Sans"/>
      <p:regular r:id="rId16"/>
      <p:bold r:id="rId17"/>
    </p:embeddedFont>
    <p:embeddedFont>
      <p:font typeface="Encode Sans Black"/>
      <p:bold r:id="rId18"/>
    </p:embeddedFont>
    <p:embeddedFont>
      <p:font typeface="Open Sans Light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.fntdata"/><Relationship Id="rId22" Type="http://schemas.openxmlformats.org/officeDocument/2006/relationships/font" Target="fonts/OpenSansLight-boldItalic.fntdata"/><Relationship Id="rId21" Type="http://schemas.openxmlformats.org/officeDocument/2006/relationships/font" Target="fonts/OpenSansLight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EncodeSans-bold.fntdata"/><Relationship Id="rId16" Type="http://schemas.openxmlformats.org/officeDocument/2006/relationships/font" Target="fonts/EncodeSans-regular.fntdata"/><Relationship Id="rId19" Type="http://schemas.openxmlformats.org/officeDocument/2006/relationships/font" Target="fonts/OpenSansLight-regular.fntdata"/><Relationship Id="rId18" Type="http://schemas.openxmlformats.org/officeDocument/2006/relationships/font" Target="fonts/EncodeSans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bg>
      <p:bgPr>
        <a:solidFill>
          <a:srgbClr val="4B2E8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9" name="Google Shape;3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1" name="Google Shape;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7" name="Google Shape;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1" name="Google Shape;5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2" name="Google Shape;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50"/>
              <a:buNone/>
            </a:pPr>
            <a:r>
              <a:rPr lang="en-US" sz="4250">
                <a:latin typeface="Arial"/>
                <a:ea typeface="Arial"/>
                <a:cs typeface="Arial"/>
                <a:sym typeface="Arial"/>
              </a:rPr>
              <a:t>RETURN TO RESEARCH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E8D3A2"/>
              </a:buClr>
              <a:buSzPts val="2805"/>
              <a:buNone/>
            </a:pPr>
            <a:r>
              <a:rPr lang="en-US" sz="2805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692029" y="4689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Associate Vice Provost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Regulatory Framework</a:t>
            </a:r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907143" y="2365829"/>
            <a:ext cx="17417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297543" y="1609015"/>
            <a:ext cx="25835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 State Governor’s Safe Start Phase 1 Guidance</a:t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3849688" y="1609015"/>
            <a:ext cx="18287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 State Dept of Labor &amp; Industry</a:t>
            </a:r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6821715" y="1609015"/>
            <a:ext cx="18287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Health – Seattle &amp; King Co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7804135" y="3285686"/>
            <a:ext cx="10522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5718629" y="3147186"/>
            <a:ext cx="11901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Incident Command</a:t>
            </a:r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2936615" y="3008688"/>
            <a:ext cx="16789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Advisory Committee on Communicable Diseases</a:t>
            </a:r>
            <a:endParaRPr/>
          </a:p>
        </p:txBody>
      </p:sp>
      <p:sp>
        <p:nvSpPr>
          <p:cNvPr id="74" name="Google Shape;74;p12"/>
          <p:cNvSpPr txBox="1"/>
          <p:nvPr/>
        </p:nvSpPr>
        <p:spPr>
          <a:xfrm>
            <a:off x="223543" y="3285688"/>
            <a:ext cx="18287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Health &amp; Safety</a:t>
            </a: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2222415" y="5086348"/>
            <a:ext cx="41280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4D00AA"/>
                </a:solidFill>
                <a:latin typeface="Calibri"/>
                <a:ea typeface="Calibri"/>
                <a:cs typeface="Calibri"/>
                <a:sym typeface="Calibri"/>
              </a:rPr>
              <a:t>UW Guidance</a:t>
            </a:r>
            <a:endParaRPr/>
          </a:p>
        </p:txBody>
      </p:sp>
      <p:cxnSp>
        <p:nvCxnSpPr>
          <p:cNvPr id="76" name="Google Shape;76;p12"/>
          <p:cNvCxnSpPr/>
          <p:nvPr/>
        </p:nvCxnSpPr>
        <p:spPr>
          <a:xfrm>
            <a:off x="297543" y="2365829"/>
            <a:ext cx="8558876" cy="64285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7" name="Google Shape;77;p12"/>
          <p:cNvCxnSpPr/>
          <p:nvPr/>
        </p:nvCxnSpPr>
        <p:spPr>
          <a:xfrm flipH="1" rot="10800000">
            <a:off x="329562" y="4278265"/>
            <a:ext cx="8484876" cy="60033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First…</a:t>
            </a:r>
            <a:endParaRPr/>
          </a:p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647757" y="1598839"/>
            <a:ext cx="8196210" cy="4243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research that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be done remotely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be done remotely.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one with COVID-19 or symptomatic may do in-person research.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Researchers with COVID-19-related concerns should not be pressured to do in-person research.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in-person research…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Previously Allowable Research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Research that will help deal with the pandemic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Public health research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Research that has the potential to lead to therapies to treat human health problems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Research that will help the nation recover from the pandemic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Some areas of research that involve human subjects, travel, or field work that are already allowed 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671758" y="6301355"/>
            <a:ext cx="3283385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Plus Newly Allowable Research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Research required to meet an upcoming deadline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Facilities that support research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671758" y="6301355"/>
            <a:ext cx="3951042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In-Person Research…</a:t>
            </a:r>
            <a:endParaRPr/>
          </a:p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647757" y="1598839"/>
            <a:ext cx="8196210" cy="4243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Research/Lab Safety Plan and Training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COVID-19 Supervisor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Daily Symptom Monitoring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Observe All Safety Requirements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Physical Distancing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Face Covering / PPE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Cleaning / Disinfecting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Dial, don’t flip!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  <p:pic>
        <p:nvPicPr>
          <p:cNvPr descr="Image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233" y="1741715"/>
            <a:ext cx="2797309" cy="440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The more you know…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>
                <a:latin typeface="Encode Sans"/>
                <a:ea typeface="Encode Sans"/>
                <a:cs typeface="Encode Sans"/>
                <a:sym typeface="Encode Sans"/>
              </a:rPr>
              <a:t>https://www.washington.edu/research/or/guidance-for-returning-to-in-person-research/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3" y="1736725"/>
            <a:ext cx="7649029" cy="44923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671758" y="6301354"/>
            <a:ext cx="3225328" cy="378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1062935" y="4047259"/>
            <a:ext cx="4621950" cy="748375"/>
          </a:xfrm>
          <a:custGeom>
            <a:rect b="b" l="l" r="r" t="t"/>
            <a:pathLst>
              <a:path extrusionOk="0" h="29935" w="184878">
                <a:moveTo>
                  <a:pt x="29508" y="2182"/>
                </a:moveTo>
                <a:cubicBezTo>
                  <a:pt x="22046" y="2182"/>
                  <a:pt x="13983" y="-1848"/>
                  <a:pt x="7147" y="1142"/>
                </a:cubicBezTo>
                <a:cubicBezTo>
                  <a:pt x="1571" y="3581"/>
                  <a:pt x="-2340" y="14000"/>
                  <a:pt x="1686" y="18563"/>
                </a:cubicBezTo>
                <a:cubicBezTo>
                  <a:pt x="12522" y="30844"/>
                  <a:pt x="33156" y="30071"/>
                  <a:pt x="49530" y="29744"/>
                </a:cubicBezTo>
                <a:cubicBezTo>
                  <a:pt x="69733" y="29340"/>
                  <a:pt x="89926" y="28523"/>
                  <a:pt x="110114" y="27664"/>
                </a:cubicBezTo>
                <a:cubicBezTo>
                  <a:pt x="128524" y="26881"/>
                  <a:pt x="147251" y="27505"/>
                  <a:pt x="165238" y="23504"/>
                </a:cubicBezTo>
                <a:cubicBezTo>
                  <a:pt x="172241" y="21946"/>
                  <a:pt x="183948" y="21533"/>
                  <a:pt x="184740" y="14403"/>
                </a:cubicBezTo>
                <a:cubicBezTo>
                  <a:pt x="186953" y="-5518"/>
                  <a:pt x="146018" y="1662"/>
                  <a:pt x="125975" y="1662"/>
                </a:cubicBezTo>
                <a:cubicBezTo>
                  <a:pt x="104455" y="1662"/>
                  <a:pt x="82978" y="5975"/>
                  <a:pt x="61491" y="4782"/>
                </a:cubicBezTo>
                <a:cubicBezTo>
                  <a:pt x="48475" y="4059"/>
                  <a:pt x="34855" y="-2200"/>
                  <a:pt x="22488" y="1922"/>
                </a:cubicBezTo>
              </a:path>
            </a:pathLst>
          </a:cu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>
            <p:ph idx="2" type="ch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2643" y="371510"/>
            <a:ext cx="5766026" cy="58918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Guides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671758" y="6301354"/>
            <a:ext cx="3297899" cy="3897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