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x="6858000" cy="9144000"/>
  <p:embeddedFontLst>
    <p:embeddedFont>
      <p:font typeface="Encode Sans Black"/>
      <p:bold r:id="rId15"/>
    </p:embeddedFont>
    <p:embeddedFont>
      <p:font typeface="Open Sans Light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5.xml"/><Relationship Id="rId22" Type="http://schemas.openxmlformats.org/officeDocument/2006/relationships/font" Target="fonts/OpenSans-italic.fntdata"/><Relationship Id="rId10" Type="http://schemas.openxmlformats.org/officeDocument/2006/relationships/slide" Target="slides/slide4.xml"/><Relationship Id="rId21" Type="http://schemas.openxmlformats.org/officeDocument/2006/relationships/font" Target="fonts/Open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EncodeSansBlack-bold.fntdata"/><Relationship Id="rId14" Type="http://schemas.openxmlformats.org/officeDocument/2006/relationships/slide" Target="slides/slide8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inance.uw.edu/pafc/covid19-information-sponsored-awards" TargetMode="External"/><Relationship Id="rId4" Type="http://schemas.openxmlformats.org/officeDocument/2006/relationships/hyperlink" Target="https://finance.uw.edu/pafc/Travel_COVID-19" TargetMode="External"/><Relationship Id="rId5" Type="http://schemas.openxmlformats.org/officeDocument/2006/relationships/hyperlink" Target="https://finance.uw.edu/pafc/Other_Costs_COVID-1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inance.uw.edu/pafc/Salary_Expenses_COVID" TargetMode="External"/><Relationship Id="rId4" Type="http://schemas.openxmlformats.org/officeDocument/2006/relationships/hyperlink" Target="https://finance.uw.edu/pafc/Salary_Expenses_COVID#FAQ" TargetMode="External"/><Relationship Id="rId5" Type="http://schemas.openxmlformats.org/officeDocument/2006/relationships/hyperlink" Target="https://hr.uw.edu/coronavirus/policy-updates/administrative-leave-during-covid-19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u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PAYMENTS UNDER COVID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May 14,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Impacted by COVID-19: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Sponsor Guidance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OMB issued guidance allowing Federal agencies to provide flexibilities due to COVID-19 impacts.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agencies can issue their own guidance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 is no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single Federal guidance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regarding COVID-19 impacts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Most Federal agencies have issued COVID guidance; check with your specific sponsor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Non-Federal Sponsors: Follow instructions from your individual sponsor. 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Impacted by COVID-19: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Sponsor Guidance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https://finance.uw.edu/pafc/covid19-information-sponsored-awards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Cancelled Travel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https://finance.uw.edu/pafc/Travel_COVID-19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Other Costs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https://finance.uw.edu/pafc/Other_Costs_COVID-19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Charging Salaries when Research is Disrupted by COVID-19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Scenario: Research is disrupted due to COVID-19; can salary costs be charged to Sponsored Awards even though work cannot be performed?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Some Sponsors are allowing salary charges during COVID disruptions if consistent with the institution’s own policy.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issued a Declaration of Extraordinary Circumstances allowing the charging of research salaries if the Sponsor permits such charging.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775"/>
              <a:buNone/>
            </a:pPr>
            <a:r>
              <a:rPr lang="en-US" sz="2775">
                <a:latin typeface="Arial"/>
                <a:ea typeface="Arial"/>
                <a:cs typeface="Arial"/>
                <a:sym typeface="Arial"/>
              </a:rPr>
              <a:t>Charging Salaries during COVID-19 Disruptions: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4B2E83"/>
              </a:buClr>
              <a:buSzPts val="2775"/>
              <a:buNone/>
            </a:pPr>
            <a:r>
              <a:rPr lang="en-US" sz="2775">
                <a:latin typeface="Arial"/>
                <a:ea typeface="Arial"/>
                <a:cs typeface="Arial"/>
                <a:sym typeface="Arial"/>
              </a:rPr>
              <a:t>Step-by-Step Guidance</a:t>
            </a:r>
            <a:endParaRPr sz="2775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Step #1: Every effort should be made to identify activities which can benefit the Award. If no activities can be identified…</a:t>
            </a:r>
            <a:br>
              <a:rPr lang="en-US" sz="2220">
                <a:latin typeface="Arial"/>
                <a:ea typeface="Arial"/>
                <a:cs typeface="Arial"/>
                <a:sym typeface="Arial"/>
              </a:rPr>
            </a:b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Step #2: Consider reassigning researchers to other sources of funds where work is available. </a:t>
            </a: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None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If Steps #1 and #2 are unsuccessful: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220"/>
              <a:buFont typeface="Merriweather Sans"/>
              <a:buChar char="&gt;"/>
            </a:pPr>
            <a:r>
              <a:rPr lang="en-US" sz="2220">
                <a:latin typeface="Arial"/>
                <a:ea typeface="Arial"/>
                <a:cs typeface="Arial"/>
                <a:sym typeface="Arial"/>
              </a:rPr>
              <a:t>Step #3: If the Sponsor has a policy to allow for charging of salaries due to COVID disruptions, allocate time to “Stay Home, Stay Healthy” pay.</a:t>
            </a:r>
            <a:br>
              <a:rPr lang="en-US" sz="2220">
                <a:latin typeface="Arial"/>
                <a:ea typeface="Arial"/>
                <a:cs typeface="Arial"/>
                <a:sym typeface="Arial"/>
              </a:rPr>
            </a:br>
            <a:endParaRPr sz="222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Charging Salaries during COVID-19 –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Key Points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32467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Check your Sponsor’s policies to confirm if salaries are allowed during COVID-19 disruptions. Do not assume Sponsor is allowing salary charges.</a:t>
            </a:r>
            <a:endParaRPr/>
          </a:p>
          <a:p>
            <a:pPr indent="-273050" lvl="0" marL="342900" rtl="0" algn="l">
              <a:spcBef>
                <a:spcPts val="220"/>
              </a:spcBef>
              <a:spcAft>
                <a:spcPts val="0"/>
              </a:spcAft>
              <a:buClr>
                <a:srgbClr val="4B2E83"/>
              </a:buClr>
              <a:buSzPts val="1100"/>
              <a:buFont typeface="Merriweather Sans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 u="sng">
                <a:latin typeface="Arial"/>
                <a:ea typeface="Arial"/>
                <a:cs typeface="Arial"/>
                <a:sym typeface="Arial"/>
              </a:rPr>
              <a:t>Communicate with your Sponsor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if work is disrupted due to COVID-19; Sponsors should be made aware if the research is interrupted or delayed due to COVID-19.</a:t>
            </a:r>
            <a:endParaRPr/>
          </a:p>
          <a:p>
            <a:pPr indent="-273050" lvl="0" marL="342900" rtl="0" algn="l">
              <a:spcBef>
                <a:spcPts val="220"/>
              </a:spcBef>
              <a:spcAft>
                <a:spcPts val="0"/>
              </a:spcAft>
              <a:buClr>
                <a:srgbClr val="4B2E83"/>
              </a:buClr>
              <a:buSzPts val="1100"/>
              <a:buFont typeface="Merriweather Sans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Salary charged </a:t>
            </a:r>
            <a:r>
              <a:rPr lang="en-US" sz="1800" u="sng">
                <a:latin typeface="Arial"/>
                <a:ea typeface="Arial"/>
                <a:cs typeface="Arial"/>
                <a:sym typeface="Arial"/>
              </a:rPr>
              <a:t>cannot exceed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pre-COVID-19 levels</a:t>
            </a:r>
            <a:endParaRPr/>
          </a:p>
          <a:p>
            <a:pPr indent="-273050" lvl="0" marL="342900" rtl="0" algn="l">
              <a:spcBef>
                <a:spcPts val="220"/>
              </a:spcBef>
              <a:spcAft>
                <a:spcPts val="0"/>
              </a:spcAft>
              <a:buClr>
                <a:srgbClr val="4B2E83"/>
              </a:buClr>
              <a:buSzPts val="1100"/>
              <a:buFont typeface="Merriweather Sans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There is </a:t>
            </a:r>
            <a:r>
              <a:rPr lang="en-US" sz="1800" u="sng">
                <a:latin typeface="Arial"/>
                <a:ea typeface="Arial"/>
                <a:cs typeface="Arial"/>
                <a:sym typeface="Arial"/>
              </a:rPr>
              <a:t>no guarantee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that Sponsors will supplement with additional funding.</a:t>
            </a:r>
            <a:endParaRPr/>
          </a:p>
          <a:p>
            <a:pPr indent="-273050" lvl="0" marL="342900" rtl="0" algn="l">
              <a:spcBef>
                <a:spcPts val="220"/>
              </a:spcBef>
              <a:spcAft>
                <a:spcPts val="0"/>
              </a:spcAft>
              <a:buClr>
                <a:srgbClr val="4B2E83"/>
              </a:buClr>
              <a:buSzPts val="1100"/>
              <a:buFont typeface="Merriweather Sans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Some Sponsor’s are restricting salary charges to </a:t>
            </a:r>
            <a:r>
              <a:rPr lang="en-US" sz="1800" u="sng">
                <a:latin typeface="Arial"/>
                <a:ea typeface="Arial"/>
                <a:cs typeface="Arial"/>
                <a:sym typeface="Arial"/>
              </a:rPr>
              <a:t>existing Awards only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Charging Salaries during COVID-19 –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Resources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PAFC Webpage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https://finance.uw.edu/pafc/Salary_Expenses_COVID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FAQs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https://finance.uw.edu/pafc/Salary_Expenses_COVID#FAQ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HR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https://hr.uw.edu/coronavirus/policy-updates/administrative-leave-during-covid-19/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