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Encode Sans Black"/>
      <p:bold r:id="rId15"/>
    </p:embeddedFont>
    <p:embeddedFont>
      <p:font typeface="Open Sans Light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EncodeSansBlack-bold.fntdata"/><Relationship Id="rId14" Type="http://schemas.openxmlformats.org/officeDocument/2006/relationships/slide" Target="slides/slide9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Light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8" name="Google Shape;6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2" name="Google Shape;11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5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6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3" type="body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6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6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>
            <p:ph idx="2" type="chart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0" name="Google Shape;3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6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1" name="Google Shape;3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6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5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Slide">
  <p:cSld name="2_Title Slide">
    <p:bg>
      <p:bgPr>
        <a:solidFill>
          <a:srgbClr val="4B2E8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8" name="Google Shape;3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8"/>
          <p:cNvSpPr txBox="1"/>
          <p:nvPr>
            <p:ph idx="1" type="body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5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Header + Content">
  <p:cSld name="1_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5" name="Google Shape;4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6" name="Google Shape;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6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9.jpg"/><Relationship Id="rId5" Type="http://schemas.openxmlformats.org/officeDocument/2006/relationships/image" Target="../media/image8.png"/><Relationship Id="rId6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gcaserver.finance.washington.edu/gca/GT/Release" TargetMode="External"/><Relationship Id="rId4" Type="http://schemas.openxmlformats.org/officeDocument/2006/relationships/hyperlink" Target="mailto:gcahelp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534244" y="2486722"/>
            <a:ext cx="6972300" cy="119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GrantTracker Enhancements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0"/>
          <p:cNvSpPr txBox="1"/>
          <p:nvPr/>
        </p:nvSpPr>
        <p:spPr>
          <a:xfrm>
            <a:off x="692029" y="4308049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June 11, 2020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Austin Campbell, Grant Analyst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Grant and Contract Accounting (GCA)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Agenda</a:t>
            </a:r>
            <a:endParaRPr/>
          </a:p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View Open GrantTracker Notes for Parent and Sub Budgets in Central Location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Reports on Parent and Sub Budgets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Revised Reports on Purged budgets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View Open GrantTracker Notes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Parent and Sub Budgets in Central Location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216361" y="4807471"/>
            <a:ext cx="7151391" cy="1908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Previous view – “Current Status”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Only showed open GrantTracker notes for the specific budget you were viewing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Not easy to identify all outstanding requests for one award</a:t>
            </a:r>
            <a:endParaRPr/>
          </a:p>
          <a:p>
            <a:pPr indent="-2159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br>
              <a:rPr b="0"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1338" y="1640000"/>
            <a:ext cx="8715019" cy="3167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61985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View Open GrantTracker Notes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Parent and Sub Budgets in Central Location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189186" y="4600120"/>
            <a:ext cx="7987861" cy="2204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Updated view – “Open GT Notes” 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Parent budget view shows open notes for all budgets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Sub budget view shows open notes only for that sub budget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Ability to collapse or expand section</a:t>
            </a:r>
            <a:endParaRPr/>
          </a:p>
          <a:p>
            <a:pPr indent="-2159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986" y="1690012"/>
            <a:ext cx="9031014" cy="2574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Reports on Parent and Sub Budgets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324391" y="1583868"/>
            <a:ext cx="8196300" cy="786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requiring separate period accountability are sometimes set up with sub budgets to track expenditures for each period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Financial report schedule only visible on the parent budget GrantTracker summary page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Burdensome to navigate if a report was for a period covered only by a specific sub budget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solidFill>
                  <a:srgbClr val="D4AD53"/>
                </a:solidFill>
                <a:latin typeface="Arial"/>
                <a:ea typeface="Arial"/>
                <a:cs typeface="Arial"/>
                <a:sym typeface="Arial"/>
              </a:rPr>
              <a:t>Going forward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these sub budgets will have their own list of reports (established budgets will not be updated)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Parent budget reporting schedule will show all reports for the entire award (parent and subs)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Sub budget reporting schedule will show reports</a:t>
            </a:r>
            <a:endParaRPr/>
          </a:p>
          <a:p>
            <a:pPr indent="0" lvl="1" marL="55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for that specific budget</a:t>
            </a:r>
            <a:endParaRPr/>
          </a:p>
          <a:p>
            <a:pPr indent="-2159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16142" y="1358141"/>
            <a:ext cx="5893121" cy="457357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Reports on Parent and Sub Budgets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2484" y="4105489"/>
            <a:ext cx="2731624" cy="3234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Parent view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Budget number and name now show</a:t>
            </a:r>
            <a:endParaRPr/>
          </a:p>
        </p:txBody>
      </p:sp>
      <p:cxnSp>
        <p:nvCxnSpPr>
          <p:cNvPr id="86" name="Google Shape;86;p15"/>
          <p:cNvCxnSpPr/>
          <p:nvPr/>
        </p:nvCxnSpPr>
        <p:spPr>
          <a:xfrm flipH="1" rot="10800000">
            <a:off x="2128794" y="5908431"/>
            <a:ext cx="1408226" cy="702508"/>
          </a:xfrm>
          <a:prstGeom prst="straightConnector1">
            <a:avLst/>
          </a:prstGeom>
          <a:noFill/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87" name="Google Shape;87;p15"/>
          <p:cNvCxnSpPr/>
          <p:nvPr/>
        </p:nvCxnSpPr>
        <p:spPr>
          <a:xfrm flipH="1" rot="10800000">
            <a:off x="2084464" y="5960473"/>
            <a:ext cx="1824345" cy="674315"/>
          </a:xfrm>
          <a:prstGeom prst="straightConnector1">
            <a:avLst/>
          </a:prstGeom>
          <a:noFill/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88" name="Google Shape;88;p15"/>
          <p:cNvSpPr/>
          <p:nvPr/>
        </p:nvSpPr>
        <p:spPr>
          <a:xfrm>
            <a:off x="2734108" y="1898247"/>
            <a:ext cx="405114" cy="659757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2734108" y="2558004"/>
            <a:ext cx="405114" cy="333948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1821821" y="2091490"/>
            <a:ext cx="859381" cy="273269"/>
          </a:xfrm>
          <a:prstGeom prst="rect">
            <a:avLst/>
          </a:prstGeom>
          <a:gradFill>
            <a:gsLst>
              <a:gs pos="0">
                <a:srgbClr val="E2CDAF"/>
              </a:gs>
              <a:gs pos="35000">
                <a:srgbClr val="E9DAC8"/>
              </a:gs>
              <a:gs pos="100000">
                <a:srgbClr val="F7F3E9"/>
              </a:gs>
            </a:gsLst>
            <a:lin ang="16200000" scaled="0"/>
          </a:gradFill>
          <a:ln cap="flat" cmpd="sng" w="9525">
            <a:solidFill>
              <a:srgbClr val="8E78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Parent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2029561" y="4105489"/>
            <a:ext cx="651641" cy="273270"/>
          </a:xfrm>
          <a:prstGeom prst="rect">
            <a:avLst/>
          </a:prstGeom>
          <a:gradFill>
            <a:gsLst>
              <a:gs pos="0">
                <a:srgbClr val="E2CDAF"/>
              </a:gs>
              <a:gs pos="35000">
                <a:srgbClr val="E9DAC8"/>
              </a:gs>
              <a:gs pos="100000">
                <a:srgbClr val="F7F3E9"/>
              </a:gs>
            </a:gsLst>
            <a:lin ang="16200000" scaled="0"/>
          </a:gradFill>
          <a:ln cap="flat" cmpd="sng" w="9525">
            <a:solidFill>
              <a:srgbClr val="8E78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</a:t>
            </a:r>
            <a:endParaRPr/>
          </a:p>
        </p:txBody>
      </p:sp>
      <p:pic>
        <p:nvPicPr>
          <p:cNvPr descr="NEW AND IMPROVED | dan4kent" id="92" name="Google Shape;9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897" y="2501394"/>
            <a:ext cx="1576924" cy="148931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/>
          <p:cNvSpPr/>
          <p:nvPr/>
        </p:nvSpPr>
        <p:spPr>
          <a:xfrm>
            <a:off x="3537020" y="1898247"/>
            <a:ext cx="271187" cy="91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3521" y="4475379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3521" y="4756625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3521" y="5029057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3521" y="5302686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1946" y="5589734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8903" y="4204814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8903" y="3924476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29663" y="3651775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29663" y="3376324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33253" y="3091607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29663" y="2817978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29663" y="2540730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29663" y="2384347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29663" y="2209747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29663" y="2037660"/>
            <a:ext cx="621846" cy="1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29663" y="1864150"/>
            <a:ext cx="621846" cy="188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713" y="1563308"/>
            <a:ext cx="8735644" cy="393437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Reports on Parent and Sub Budgets</a:t>
            </a:r>
            <a:endParaRPr/>
          </a:p>
        </p:txBody>
      </p:sp>
      <p:sp>
        <p:nvSpPr>
          <p:cNvPr id="116" name="Google Shape;116;p16"/>
          <p:cNvSpPr txBox="1"/>
          <p:nvPr>
            <p:ph idx="2" type="body"/>
          </p:nvPr>
        </p:nvSpPr>
        <p:spPr>
          <a:xfrm>
            <a:off x="359291" y="5390841"/>
            <a:ext cx="7732341" cy="983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Sub budget view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Only this sub budget’s reports are listed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7"/>
          <p:cNvPicPr preferRelativeResize="0"/>
          <p:nvPr/>
        </p:nvPicPr>
        <p:blipFill rotWithShape="1">
          <a:blip r:embed="rId3">
            <a:alphaModFix/>
          </a:blip>
          <a:srcRect b="0" l="0" r="0" t="17433"/>
          <a:stretch/>
        </p:blipFill>
        <p:spPr>
          <a:xfrm>
            <a:off x="130810" y="4645572"/>
            <a:ext cx="8605837" cy="117838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Revised Reports on Purged Budgets</a:t>
            </a:r>
            <a:endParaRPr/>
          </a:p>
        </p:txBody>
      </p:sp>
      <p:sp>
        <p:nvSpPr>
          <p:cNvPr id="123" name="Google Shape;123;p17"/>
          <p:cNvSpPr txBox="1"/>
          <p:nvPr>
            <p:ph idx="2" type="body"/>
          </p:nvPr>
        </p:nvSpPr>
        <p:spPr>
          <a:xfrm>
            <a:off x="567559" y="1827835"/>
            <a:ext cx="7732341" cy="983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Previously we couldn’t update anything in GrantTracker after a budget was purged from the Financial Accounting System (FAS)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Reports on purged budgets need to be revised occasionally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can now add a revised date to reports on purged budgets in GrantTracker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Additional Information</a:t>
            </a:r>
            <a:endParaRPr/>
          </a:p>
        </p:txBody>
      </p:sp>
      <p:sp>
        <p:nvSpPr>
          <p:cNvPr id="129" name="Google Shape;129;p1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Curious about other updates that have been made?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Check out the GrantTracker Release Information</a:t>
            </a:r>
            <a:endParaRPr/>
          </a:p>
          <a:p>
            <a: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https://gcaserver.finance.washington.edu/gca/GT/Release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Also accessible from any GrantTracker page if you scroll down and click on the hyperlink in the right of the footer</a:t>
            </a:r>
            <a:endParaRPr/>
          </a:p>
          <a:p>
            <a: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It should look like “</a:t>
            </a:r>
            <a:r>
              <a:rPr b="0" i="1" lang="en-US">
                <a:solidFill>
                  <a:srgbClr val="0070C0"/>
                </a:solidFill>
              </a:rPr>
              <a:t>ver. 4.10 6/5/2020</a:t>
            </a:r>
            <a:r>
              <a:rPr lang="en-US"/>
              <a:t>”</a:t>
            </a:r>
            <a:endParaRPr/>
          </a:p>
          <a:p>
            <a: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–"/>
            </a:pPr>
            <a:r>
              <a:rPr lang="en-US"/>
              <a:t>This is just an example of the most recent version/update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have any questions or feedback regarding these updates, please contact us at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gcahelp@uw.edu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