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9144000"/>
  <p:notesSz cx="6858000" cy="9144000"/>
  <p:embeddedFontLst>
    <p:embeddedFont>
      <p:font typeface="Encode Sans Black"/>
      <p:bold r:id="rId30"/>
    </p:embeddedFont>
    <p:embeddedFont>
      <p:font typeface="Open Sans Light"/>
      <p:regular r:id="rId31"/>
      <p:bold r:id="rId32"/>
      <p:italic r:id="rId33"/>
      <p:boldItalic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88" orient="horz"/>
        <p:guide pos="47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Light-regular.fntdata"/><Relationship Id="rId30" Type="http://schemas.openxmlformats.org/officeDocument/2006/relationships/font" Target="fonts/EncodeSansBlack-bold.fntdata"/><Relationship Id="rId11" Type="http://schemas.openxmlformats.org/officeDocument/2006/relationships/slide" Target="slides/slide5.xml"/><Relationship Id="rId33" Type="http://schemas.openxmlformats.org/officeDocument/2006/relationships/font" Target="fonts/OpenSansLight-italic.fntdata"/><Relationship Id="rId10" Type="http://schemas.openxmlformats.org/officeDocument/2006/relationships/slide" Target="slides/slide4.xml"/><Relationship Id="rId32" Type="http://schemas.openxmlformats.org/officeDocument/2006/relationships/font" Target="fonts/OpenSansLight-bold.fntdata"/><Relationship Id="rId13" Type="http://schemas.openxmlformats.org/officeDocument/2006/relationships/slide" Target="slides/slide7.xml"/><Relationship Id="rId35" Type="http://schemas.openxmlformats.org/officeDocument/2006/relationships/font" Target="fonts/OpenSans-regular.fntdata"/><Relationship Id="rId12" Type="http://schemas.openxmlformats.org/officeDocument/2006/relationships/slide" Target="slides/slide6.xml"/><Relationship Id="rId34" Type="http://schemas.openxmlformats.org/officeDocument/2006/relationships/font" Target="fonts/OpenSansLight-boldItalic.fntdata"/><Relationship Id="rId15" Type="http://schemas.openxmlformats.org/officeDocument/2006/relationships/slide" Target="slides/slide9.xml"/><Relationship Id="rId37" Type="http://schemas.openxmlformats.org/officeDocument/2006/relationships/font" Target="fonts/OpenSans-italic.fntdata"/><Relationship Id="rId14" Type="http://schemas.openxmlformats.org/officeDocument/2006/relationships/slide" Target="slides/slide8.xml"/><Relationship Id="rId36" Type="http://schemas.openxmlformats.org/officeDocument/2006/relationships/font" Target="fonts/OpenSans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OpenSans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is what the reviewers would mostly work with during routing. </a:t>
            </a:r>
            <a:endParaRPr/>
          </a:p>
        </p:txBody>
      </p:sp>
      <p:sp>
        <p:nvSpPr>
          <p:cNvPr id="201" name="Google Shape;201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Can set targets &amp; limit by period, and apply it to overall costs, TDC, or TDC less subrecipient F&amp;A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 the tabs at bottom</a:t>
            </a:r>
            <a:endParaRPr/>
          </a:p>
        </p:txBody>
      </p:sp>
      <p:sp>
        <p:nvSpPr>
          <p:cNvPr id="255" name="Google Shape;255;p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Links to join via Zoom will be shared in an email to MRAM next week. </a:t>
            </a:r>
            <a:endParaRPr/>
          </a:p>
        </p:txBody>
      </p:sp>
      <p:sp>
        <p:nvSpPr>
          <p:cNvPr id="281" name="Google Shape;281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July 8 Budget class is currently full - looking into opening this up so more participants can attend but TBD. </a:t>
            </a:r>
            <a:endParaRPr/>
          </a:p>
        </p:txBody>
      </p:sp>
      <p:sp>
        <p:nvSpPr>
          <p:cNvPr id="294" name="Google Shape;294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Reminder that this is not live yet - release date is June 25 at 5:30 pm.</a:t>
            </a:r>
            <a:endParaRPr/>
          </a:p>
        </p:txBody>
      </p:sp>
      <p:sp>
        <p:nvSpPr>
          <p:cNvPr id="301" name="Google Shape;301;p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9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76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Merriweather Sans"/>
              <a:buChar char="&gt;"/>
            </a:pPr>
            <a:r>
              <a:rPr lang="en-US" sz="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Create a more streamlined, efficient, intuitive design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-247650" lvl="0" marL="3429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Merriweather Sans"/>
              <a:buChar char="&gt;"/>
            </a:pPr>
            <a:r>
              <a:rPr lang="en-US" sz="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Address gaps 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-247650" lvl="0" marL="342900" rtl="0" algn="l">
              <a:lnSpc>
                <a:spcPct val="100000"/>
              </a:lnSpc>
              <a:spcBef>
                <a:spcPts val="2200"/>
              </a:spcBef>
              <a:spcAft>
                <a:spcPts val="2200"/>
              </a:spcAft>
              <a:buClr>
                <a:srgbClr val="000000"/>
              </a:buClr>
              <a:buSzPts val="900"/>
              <a:buFont typeface="Merriweather Sans"/>
              <a:buChar char="&gt;"/>
            </a:pPr>
            <a:r>
              <a:rPr lang="en-US" sz="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Upgrade infrastructure to support system integrations in the future</a:t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9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76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Merriweather Sans"/>
              <a:buChar char="&gt;"/>
            </a:pPr>
            <a:r>
              <a:rPr lang="en-US" sz="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Create a more streamlined, efficient, intuitive design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-247650" lvl="0" marL="3429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Merriweather Sans"/>
              <a:buChar char="&gt;"/>
            </a:pPr>
            <a:r>
              <a:rPr lang="en-US" sz="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Address gaps 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-247650" lvl="0" marL="342900" rtl="0" algn="l">
              <a:lnSpc>
                <a:spcPct val="100000"/>
              </a:lnSpc>
              <a:spcBef>
                <a:spcPts val="2200"/>
              </a:spcBef>
              <a:spcAft>
                <a:spcPts val="2200"/>
              </a:spcAft>
              <a:buClr>
                <a:srgbClr val="000000"/>
              </a:buClr>
              <a:buSzPts val="900"/>
              <a:buFont typeface="Merriweather Sans"/>
              <a:buChar char="&gt;"/>
            </a:pPr>
            <a:r>
              <a:rPr lang="en-US" sz="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Upgrade infrastructure to support system integrations in the future</a:t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Streamlining by only requiring entry of periods at time of create. By default, will auto-create a new Primary worksheet.</a:t>
            </a:r>
            <a:endParaRPr/>
          </a:p>
        </p:txBody>
      </p:sp>
      <p:sp>
        <p:nvSpPr>
          <p:cNvPr id="141" name="Google Shape;141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bg>
      <p:bgPr>
        <a:solidFill>
          <a:srgbClr val="4B2E83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3" name="Google Shape;1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title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 2">
  <p:cSld name="Header + Content_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2"/>
          <p:cNvSpPr txBox="1"/>
          <p:nvPr>
            <p:ph idx="2" type="body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1" name="Google Shape;6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619" y="914400"/>
            <a:ext cx="1103700" cy="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915" y="5945854"/>
            <a:ext cx="1371600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 3">
  <p:cSld name="Header + Content_3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2" type="body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619" y="914400"/>
            <a:ext cx="1103700" cy="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915" y="5945854"/>
            <a:ext cx="1371600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 4">
  <p:cSld name="Header + Content_4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619" y="914400"/>
            <a:ext cx="1103700" cy="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915" y="5945854"/>
            <a:ext cx="1371600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 5">
  <p:cSld name="Header + Content_5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2" type="body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619" y="914400"/>
            <a:ext cx="1103700" cy="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915" y="5945854"/>
            <a:ext cx="1371600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 6">
  <p:cSld name="Header + Content_6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2" type="body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619" y="914400"/>
            <a:ext cx="1103700" cy="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915" y="5945854"/>
            <a:ext cx="1371600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9" name="Google Shape;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type="title"/>
          </p:nvPr>
        </p:nvSpPr>
        <p:spPr>
          <a:xfrm>
            <a:off x="671757" y="365069"/>
            <a:ext cx="81846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bg>
      <p:bgPr>
        <a:solidFill>
          <a:srgbClr val="4B2E83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4" name="Google Shape;2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>
            <p:ph type="title"/>
          </p:nvPr>
        </p:nvSpPr>
        <p:spPr>
          <a:xfrm>
            <a:off x="671756" y="371511"/>
            <a:ext cx="806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bg>
      <p:bgPr>
        <a:solidFill>
          <a:srgbClr val="4B2E83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9" name="Google Shape;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/>
          <p:nvPr>
            <p:ph type="title"/>
          </p:nvPr>
        </p:nvSpPr>
        <p:spPr>
          <a:xfrm>
            <a:off x="671756" y="371511"/>
            <a:ext cx="811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4" name="Google Shape;3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5" name="Google Shape;3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 Logo_Purple_2685_HEX.png" id="38" name="Google Shape;3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39" name="Google Shape;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0" name="Google Shape;4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/>
          <p:nvPr>
            <p:ph type="title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idx="1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45" name="Google Shape;4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6" name="Google Shape;4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/>
          <p:nvPr>
            <p:ph type="title"/>
          </p:nvPr>
        </p:nvSpPr>
        <p:spPr>
          <a:xfrm>
            <a:off x="671756" y="371511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50" name="Google Shape;5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51" name="Google Shape;5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0"/>
          <p:cNvSpPr txBox="1"/>
          <p:nvPr>
            <p:ph type="title"/>
          </p:nvPr>
        </p:nvSpPr>
        <p:spPr>
          <a:xfrm>
            <a:off x="671756" y="371511"/>
            <a:ext cx="811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 1">
  <p:cSld name="Header + Content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2" type="body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6" name="Google Shape;5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619" y="914400"/>
            <a:ext cx="1103700" cy="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915" y="5945854"/>
            <a:ext cx="1371600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B2E8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5" Type="http://schemas.openxmlformats.org/officeDocument/2006/relationships/image" Target="../media/image19.png"/><Relationship Id="rId6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g"/><Relationship Id="rId4" Type="http://schemas.openxmlformats.org/officeDocument/2006/relationships/image" Target="../media/image2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ashington.zoom.us/j/98959052578" TargetMode="External"/><Relationship Id="rId4" Type="http://schemas.openxmlformats.org/officeDocument/2006/relationships/hyperlink" Target="https://washington.zoom.us/j/93961983622" TargetMode="External"/><Relationship Id="rId5" Type="http://schemas.openxmlformats.org/officeDocument/2006/relationships/hyperlink" Target="https://washington.zoom.us/j/92856737507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oris@uw.edu" TargetMode="External"/><Relationship Id="rId4" Type="http://schemas.openxmlformats.org/officeDocument/2006/relationships/hyperlink" Target="http://www.washington.edu/research/tools/sage/guide/sage-budget/" TargetMode="External"/><Relationship Id="rId5" Type="http://schemas.openxmlformats.org/officeDocument/2006/relationships/hyperlink" Target="https://www.washington.edu/research/research-administration-learning/sage-budget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Relationship Id="rId4" Type="http://schemas.openxmlformats.org/officeDocument/2006/relationships/hyperlink" Target="mailto:sagehelp@uw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705156" y="1000961"/>
            <a:ext cx="8195700" cy="25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6000"/>
              <a:buFont typeface="Encode Sans Black"/>
              <a:buNone/>
            </a:pPr>
            <a:r>
              <a:rPr lang="en-US" sz="6000">
                <a:solidFill>
                  <a:srgbClr val="E8D3A2"/>
                </a:solidFill>
              </a:rPr>
              <a:t>SAGE BUDGET REDESIGN</a:t>
            </a:r>
            <a:br>
              <a:rPr lang="en-US">
                <a:solidFill>
                  <a:srgbClr val="E8D3A2"/>
                </a:solidFill>
              </a:rPr>
            </a:br>
            <a:endParaRPr sz="2400">
              <a:solidFill>
                <a:srgbClr val="E8D3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790222" y="4413956"/>
            <a:ext cx="69652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Judy Chung (jachung@uw.edu)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747701" y="3231450"/>
            <a:ext cx="75618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A LOOK AT WHAT’S COMING SOON</a:t>
            </a:r>
            <a:endParaRPr b="0" i="0" sz="32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/>
          <p:nvPr/>
        </p:nvSpPr>
        <p:spPr>
          <a:xfrm>
            <a:off x="7523925" y="5373775"/>
            <a:ext cx="1454100" cy="151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6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-US" sz="4000"/>
              <a:t>BUDGET WORKSHEETS</a:t>
            </a:r>
            <a:endParaRPr/>
          </a:p>
        </p:txBody>
      </p:sp>
      <p:pic>
        <p:nvPicPr>
          <p:cNvPr id="163" name="Google Shape;16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1975" y="1675650"/>
            <a:ext cx="6780050" cy="4979699"/>
          </a:xfrm>
          <a:prstGeom prst="rect">
            <a:avLst/>
          </a:prstGeom>
          <a:noFill/>
          <a:ln cap="flat" cmpd="sng" w="9525">
            <a:solidFill>
              <a:srgbClr val="33006F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64" name="Google Shape;164;p26"/>
          <p:cNvCxnSpPr>
            <a:endCxn id="165" idx="1"/>
          </p:cNvCxnSpPr>
          <p:nvPr/>
        </p:nvCxnSpPr>
        <p:spPr>
          <a:xfrm flipH="1" rot="10800000">
            <a:off x="7952303" y="1845640"/>
            <a:ext cx="540600" cy="9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pic>
        <p:nvPicPr>
          <p:cNvPr descr="Badge 1" id="165" name="Google Shape;16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92903" y="1625547"/>
            <a:ext cx="440186" cy="44018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 txBox="1"/>
          <p:nvPr/>
        </p:nvSpPr>
        <p:spPr>
          <a:xfrm>
            <a:off x="8041250" y="2058105"/>
            <a:ext cx="891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erriweather Sans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Project Totals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dge" id="167" name="Google Shape;16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0134" y="2268927"/>
            <a:ext cx="440185" cy="44018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 txBox="1"/>
          <p:nvPr/>
        </p:nvSpPr>
        <p:spPr>
          <a:xfrm>
            <a:off x="8041250" y="3701938"/>
            <a:ext cx="10263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erriweather Sans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More Actions Menu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26"/>
          <p:cNvCxnSpPr/>
          <p:nvPr/>
        </p:nvCxnSpPr>
        <p:spPr>
          <a:xfrm flipH="1" rot="10800000">
            <a:off x="568977" y="2486630"/>
            <a:ext cx="1884600" cy="48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sp>
        <p:nvSpPr>
          <p:cNvPr id="170" name="Google Shape;170;p26"/>
          <p:cNvSpPr txBox="1"/>
          <p:nvPr/>
        </p:nvSpPr>
        <p:spPr>
          <a:xfrm>
            <a:off x="78977" y="2751525"/>
            <a:ext cx="1175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erriweather Sans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Worksheet Settings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dge 3" id="171" name="Google Shape;171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92915" y="3192702"/>
            <a:ext cx="440185" cy="4401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26"/>
          <p:cNvCxnSpPr/>
          <p:nvPr/>
        </p:nvCxnSpPr>
        <p:spPr>
          <a:xfrm flipH="1" rot="10800000">
            <a:off x="7954953" y="3424340"/>
            <a:ext cx="540600" cy="9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sp>
        <p:nvSpPr>
          <p:cNvPr id="173" name="Google Shape;173;p26"/>
          <p:cNvSpPr/>
          <p:nvPr/>
        </p:nvSpPr>
        <p:spPr>
          <a:xfrm>
            <a:off x="7687850" y="3261850"/>
            <a:ext cx="206100" cy="440100"/>
          </a:xfrm>
          <a:prstGeom prst="rect">
            <a:avLst/>
          </a:prstGeom>
          <a:noFill/>
          <a:ln cap="flat" cmpd="sng" w="19050">
            <a:solidFill>
              <a:srgbClr val="482981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671750" y="855105"/>
            <a:ext cx="8183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-US" sz="4000"/>
              <a:t>PERSONNEL ENTRY</a:t>
            </a:r>
            <a:endParaRPr sz="4000"/>
          </a:p>
        </p:txBody>
      </p:sp>
      <p:pic>
        <p:nvPicPr>
          <p:cNvPr id="179" name="Google Shape;17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16204"/>
            <a:ext cx="9143999" cy="35972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7428675" y="2778350"/>
            <a:ext cx="1817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r>
              <a:rPr lang="en-US" sz="1000">
                <a:solidFill>
                  <a:srgbClr val="000000"/>
                </a:solidFill>
              </a:rPr>
              <a:t>Click to Open 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r>
              <a:rPr lang="en-US" sz="1000">
                <a:solidFill>
                  <a:srgbClr val="000000"/>
                </a:solidFill>
              </a:rPr>
              <a:t>Details Panel</a:t>
            </a:r>
            <a:endParaRPr/>
          </a:p>
        </p:txBody>
      </p:sp>
      <p:sp>
        <p:nvSpPr>
          <p:cNvPr id="181" name="Google Shape;181;p27"/>
          <p:cNvSpPr/>
          <p:nvPr/>
        </p:nvSpPr>
        <p:spPr>
          <a:xfrm>
            <a:off x="839375" y="4716950"/>
            <a:ext cx="440100" cy="289200"/>
          </a:xfrm>
          <a:prstGeom prst="rect">
            <a:avLst/>
          </a:prstGeom>
          <a:noFill/>
          <a:ln cap="flat" cmpd="sng" w="19050">
            <a:solidFill>
              <a:srgbClr val="482981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" name="Google Shape;182;p27"/>
          <p:cNvCxnSpPr/>
          <p:nvPr/>
        </p:nvCxnSpPr>
        <p:spPr>
          <a:xfrm flipH="1">
            <a:off x="3334863" y="2960822"/>
            <a:ext cx="4093800" cy="1690200"/>
          </a:xfrm>
          <a:prstGeom prst="bentConnector3">
            <a:avLst>
              <a:gd fmla="val 51455" name="adj1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sp>
        <p:nvSpPr>
          <p:cNvPr id="183" name="Google Shape;183;p27"/>
          <p:cNvSpPr/>
          <p:nvPr/>
        </p:nvSpPr>
        <p:spPr>
          <a:xfrm>
            <a:off x="2363375" y="4297850"/>
            <a:ext cx="971400" cy="440100"/>
          </a:xfrm>
          <a:prstGeom prst="rect">
            <a:avLst/>
          </a:prstGeom>
          <a:noFill/>
          <a:ln cap="flat" cmpd="sng" w="19050">
            <a:solidFill>
              <a:srgbClr val="482981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758825" y="1716950"/>
            <a:ext cx="62781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&gt;"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Enter percent effort or total hours</a:t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&gt;"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Customize benefit rate if sponsor restricted</a:t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&gt;"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Salary Cap icon displays when over the cap</a:t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671756" y="4477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-US" sz="4000"/>
              <a:t>FLEXIBLE ENTRY - INLINE AMOUNT OR QTY X PRICE</a:t>
            </a:r>
            <a:endParaRPr/>
          </a:p>
        </p:txBody>
      </p:sp>
      <p:pic>
        <p:nvPicPr>
          <p:cNvPr id="191" name="Google Shape;19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926" y="2106450"/>
            <a:ext cx="7228925" cy="347761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Badge 1" id="192" name="Google Shape;19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9959" y="1590135"/>
            <a:ext cx="440186" cy="44018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8"/>
          <p:cNvSpPr txBox="1"/>
          <p:nvPr>
            <p:ph idx="1" type="body"/>
          </p:nvPr>
        </p:nvSpPr>
        <p:spPr>
          <a:xfrm>
            <a:off x="8140250" y="1642250"/>
            <a:ext cx="960900" cy="11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r>
              <a:rPr lang="en-US" sz="1000">
                <a:solidFill>
                  <a:srgbClr val="000000"/>
                </a:solidFill>
              </a:rPr>
              <a:t>Custom Entry Allows Quantity x Price and Inflation</a:t>
            </a:r>
            <a:r>
              <a:rPr lang="en-US" sz="2000">
                <a:solidFill>
                  <a:srgbClr val="000000"/>
                </a:solidFill>
              </a:rPr>
              <a:t>	</a:t>
            </a:r>
            <a:endParaRPr/>
          </a:p>
        </p:txBody>
      </p:sp>
      <p:pic>
        <p:nvPicPr>
          <p:cNvPr descr="Badge" id="194" name="Google Shape;19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3187" y="2773078"/>
            <a:ext cx="440185" cy="44018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 txBox="1"/>
          <p:nvPr/>
        </p:nvSpPr>
        <p:spPr>
          <a:xfrm>
            <a:off x="0" y="3276150"/>
            <a:ext cx="906600" cy="1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800"/>
              <a:buFont typeface="Merriweather Sans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Quick and Easy Inline Entry</a:t>
            </a:r>
            <a:endParaRPr b="0" i="0" sz="1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96" name="Google Shape;196;p28"/>
          <p:cNvCxnSpPr/>
          <p:nvPr/>
        </p:nvCxnSpPr>
        <p:spPr>
          <a:xfrm>
            <a:off x="627578" y="2997815"/>
            <a:ext cx="2844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sp>
        <p:nvSpPr>
          <p:cNvPr id="197" name="Google Shape;197;p28"/>
          <p:cNvSpPr/>
          <p:nvPr/>
        </p:nvSpPr>
        <p:spPr>
          <a:xfrm>
            <a:off x="2677700" y="2854425"/>
            <a:ext cx="787200" cy="315600"/>
          </a:xfrm>
          <a:prstGeom prst="rect">
            <a:avLst/>
          </a:prstGeom>
          <a:noFill/>
          <a:ln cap="flat" cmpd="sng" w="19050">
            <a:solidFill>
              <a:srgbClr val="482981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8" name="Google Shape;198;p28"/>
          <p:cNvCxnSpPr>
            <a:stCxn id="192" idx="1"/>
          </p:cNvCxnSpPr>
          <p:nvPr/>
        </p:nvCxnSpPr>
        <p:spPr>
          <a:xfrm flipH="1">
            <a:off x="3480259" y="1810228"/>
            <a:ext cx="4259700" cy="1317900"/>
          </a:xfrm>
          <a:prstGeom prst="bentConnector3">
            <a:avLst>
              <a:gd fmla="val 38507" name="adj1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/>
          <p:nvPr>
            <p:ph type="title"/>
          </p:nvPr>
        </p:nvSpPr>
        <p:spPr>
          <a:xfrm>
            <a:off x="671756" y="4477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-US" sz="4000"/>
              <a:t>BUDGET SUMMARY </a:t>
            </a:r>
            <a:endParaRPr sz="4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-US" sz="4000"/>
              <a:t>(READ ONLY ROLLUP)</a:t>
            </a:r>
            <a:endParaRPr/>
          </a:p>
        </p:txBody>
      </p:sp>
      <p:pic>
        <p:nvPicPr>
          <p:cNvPr descr="Badge" id="204" name="Google Shape;20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731" y="3405602"/>
            <a:ext cx="440185" cy="44018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9"/>
          <p:cNvSpPr txBox="1"/>
          <p:nvPr/>
        </p:nvSpPr>
        <p:spPr>
          <a:xfrm>
            <a:off x="7546575" y="3742125"/>
            <a:ext cx="10902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erriweather Sans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Customizable Display of Personnel Details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9"/>
          <p:cNvSpPr txBox="1"/>
          <p:nvPr/>
        </p:nvSpPr>
        <p:spPr>
          <a:xfrm>
            <a:off x="-24525" y="3873075"/>
            <a:ext cx="13032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erriweather Sans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Expand/Collapse Detailed Expense Rows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29"/>
          <p:cNvPicPr preferRelativeResize="0"/>
          <p:nvPr/>
        </p:nvPicPr>
        <p:blipFill rotWithShape="1">
          <a:blip r:embed="rId4">
            <a:alphaModFix/>
          </a:blip>
          <a:srcRect b="0" l="19974" r="0" t="3287"/>
          <a:stretch/>
        </p:blipFill>
        <p:spPr>
          <a:xfrm>
            <a:off x="1180951" y="1810349"/>
            <a:ext cx="5874125" cy="45054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08" name="Google Shape;208;p29"/>
          <p:cNvCxnSpPr>
            <a:endCxn id="209" idx="1"/>
          </p:cNvCxnSpPr>
          <p:nvPr/>
        </p:nvCxnSpPr>
        <p:spPr>
          <a:xfrm flipH="1" rot="10800000">
            <a:off x="7055041" y="2057565"/>
            <a:ext cx="496200" cy="4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pic>
        <p:nvPicPr>
          <p:cNvPr descr="Badge 1" id="209" name="Google Shape;20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1241" y="1837472"/>
            <a:ext cx="440186" cy="44018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9"/>
          <p:cNvSpPr txBox="1"/>
          <p:nvPr/>
        </p:nvSpPr>
        <p:spPr>
          <a:xfrm>
            <a:off x="7551250" y="2329665"/>
            <a:ext cx="1175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erriweather Sans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Project </a:t>
            </a:r>
            <a:endParaRPr b="1" i="0" sz="1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erriweather Sans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Totals at Top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dge 3" id="211" name="Google Shape;211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51240" y="3277852"/>
            <a:ext cx="440185" cy="4401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29"/>
          <p:cNvCxnSpPr>
            <a:endCxn id="211" idx="1"/>
          </p:cNvCxnSpPr>
          <p:nvPr/>
        </p:nvCxnSpPr>
        <p:spPr>
          <a:xfrm flipH="1" rot="10800000">
            <a:off x="7005840" y="3497944"/>
            <a:ext cx="545400" cy="4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sp>
        <p:nvSpPr>
          <p:cNvPr id="213" name="Google Shape;213;p29"/>
          <p:cNvSpPr/>
          <p:nvPr/>
        </p:nvSpPr>
        <p:spPr>
          <a:xfrm>
            <a:off x="1278850" y="3497950"/>
            <a:ext cx="143400" cy="220200"/>
          </a:xfrm>
          <a:prstGeom prst="rect">
            <a:avLst/>
          </a:prstGeom>
          <a:noFill/>
          <a:ln cap="flat" cmpd="sng" w="19050">
            <a:solidFill>
              <a:srgbClr val="482981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4" name="Google Shape;214;p29"/>
          <p:cNvCxnSpPr/>
          <p:nvPr/>
        </p:nvCxnSpPr>
        <p:spPr>
          <a:xfrm>
            <a:off x="829925" y="3625700"/>
            <a:ext cx="4488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/>
          <p:nvPr>
            <p:ph idx="1" type="body"/>
          </p:nvPr>
        </p:nvSpPr>
        <p:spPr>
          <a:xfrm>
            <a:off x="327275" y="3019025"/>
            <a:ext cx="81963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Add a slide focused on the Worksheet Totals, with F&amp;A detail expanded</a:t>
            </a:r>
            <a:endParaRPr/>
          </a:p>
        </p:txBody>
      </p:sp>
      <p:sp>
        <p:nvSpPr>
          <p:cNvPr id="221" name="Google Shape;221;p30"/>
          <p:cNvSpPr txBox="1"/>
          <p:nvPr>
            <p:ph type="title"/>
          </p:nvPr>
        </p:nvSpPr>
        <p:spPr>
          <a:xfrm>
            <a:off x="327275" y="371500"/>
            <a:ext cx="85281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000"/>
              <a:t> BUDGET F&amp;A TOTALS </a:t>
            </a:r>
            <a:endParaRPr sz="4000"/>
          </a:p>
        </p:txBody>
      </p:sp>
      <p:pic>
        <p:nvPicPr>
          <p:cNvPr id="222" name="Google Shape;22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51850"/>
            <a:ext cx="9144001" cy="31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50" y="1965625"/>
            <a:ext cx="9045290" cy="36677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4" name="Google Shape;224;p30"/>
          <p:cNvSpPr/>
          <p:nvPr/>
        </p:nvSpPr>
        <p:spPr>
          <a:xfrm>
            <a:off x="2226575" y="3284500"/>
            <a:ext cx="1257300" cy="2019300"/>
          </a:xfrm>
          <a:prstGeom prst="rect">
            <a:avLst/>
          </a:prstGeom>
          <a:noFill/>
          <a:ln cap="flat" cmpd="sng" w="19050">
            <a:solidFill>
              <a:srgbClr val="482981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/>
          <p:nvPr/>
        </p:nvSpPr>
        <p:spPr>
          <a:xfrm>
            <a:off x="7341650" y="5896725"/>
            <a:ext cx="1647900" cy="99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200" y="2277650"/>
            <a:ext cx="7392750" cy="42698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1" name="Google Shape;231;p31"/>
          <p:cNvSpPr txBox="1"/>
          <p:nvPr>
            <p:ph type="title"/>
          </p:nvPr>
        </p:nvSpPr>
        <p:spPr>
          <a:xfrm>
            <a:off x="671756" y="4477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-US" sz="4000"/>
              <a:t>BUDGET TARGETS &amp; LIMITS</a:t>
            </a:r>
            <a:endParaRPr/>
          </a:p>
        </p:txBody>
      </p:sp>
      <p:pic>
        <p:nvPicPr>
          <p:cNvPr descr="Badge" id="232" name="Google Shape;23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9006" y="5355202"/>
            <a:ext cx="440185" cy="44018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1"/>
          <p:cNvSpPr txBox="1"/>
          <p:nvPr/>
        </p:nvSpPr>
        <p:spPr>
          <a:xfrm>
            <a:off x="8090300" y="5896725"/>
            <a:ext cx="969300" cy="80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erriweather Sans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Period Limit Exceeded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" name="Google Shape;234;p31"/>
          <p:cNvCxnSpPr/>
          <p:nvPr/>
        </p:nvCxnSpPr>
        <p:spPr>
          <a:xfrm flipH="1" rot="10800000">
            <a:off x="4992225" y="2438425"/>
            <a:ext cx="3244800" cy="237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pic>
        <p:nvPicPr>
          <p:cNvPr descr="Badge 1" id="235" name="Google Shape;235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07228" y="2201485"/>
            <a:ext cx="440186" cy="44018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1"/>
          <p:cNvSpPr txBox="1"/>
          <p:nvPr/>
        </p:nvSpPr>
        <p:spPr>
          <a:xfrm>
            <a:off x="8008250" y="2701800"/>
            <a:ext cx="11334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erriweather Sans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Total Direct Costs Exceeds Limit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7" name="Google Shape;237;p31"/>
          <p:cNvCxnSpPr/>
          <p:nvPr/>
        </p:nvCxnSpPr>
        <p:spPr>
          <a:xfrm>
            <a:off x="6772715" y="5595320"/>
            <a:ext cx="1440000" cy="12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sp>
        <p:nvSpPr>
          <p:cNvPr id="238" name="Google Shape;238;p31"/>
          <p:cNvSpPr/>
          <p:nvPr/>
        </p:nvSpPr>
        <p:spPr>
          <a:xfrm>
            <a:off x="5654625" y="5482975"/>
            <a:ext cx="1090200" cy="220200"/>
          </a:xfrm>
          <a:prstGeom prst="rect">
            <a:avLst/>
          </a:prstGeom>
          <a:noFill/>
          <a:ln cap="flat" cmpd="sng" w="19050">
            <a:solidFill>
              <a:srgbClr val="482981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1"/>
          <p:cNvSpPr txBox="1"/>
          <p:nvPr/>
        </p:nvSpPr>
        <p:spPr>
          <a:xfrm>
            <a:off x="538200" y="1714875"/>
            <a:ext cx="62922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Sample: Limit of $250,000 per period in TDC exceeded</a:t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0" name="Google Shape;240;p31"/>
          <p:cNvSpPr/>
          <p:nvPr/>
        </p:nvSpPr>
        <p:spPr>
          <a:xfrm>
            <a:off x="3902025" y="2282575"/>
            <a:ext cx="1090200" cy="359100"/>
          </a:xfrm>
          <a:prstGeom prst="rect">
            <a:avLst/>
          </a:prstGeom>
          <a:noFill/>
          <a:ln cap="flat" cmpd="sng" w="19050">
            <a:solidFill>
              <a:srgbClr val="482981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/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-US" sz="4000"/>
              <a:t>EXPORT BUDGET</a:t>
            </a:r>
            <a:endParaRPr/>
          </a:p>
        </p:txBody>
      </p:sp>
      <p:pic>
        <p:nvPicPr>
          <p:cNvPr descr="Badge 1" id="247" name="Google Shape;24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8902" y="4178966"/>
            <a:ext cx="440186" cy="440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00" y="2013450"/>
            <a:ext cx="9130000" cy="208933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9" name="Google Shape;249;p32"/>
          <p:cNvSpPr/>
          <p:nvPr/>
        </p:nvSpPr>
        <p:spPr>
          <a:xfrm>
            <a:off x="8765650" y="2368450"/>
            <a:ext cx="330600" cy="294600"/>
          </a:xfrm>
          <a:prstGeom prst="rect">
            <a:avLst/>
          </a:prstGeom>
          <a:noFill/>
          <a:ln cap="flat" cmpd="sng" w="19050">
            <a:solidFill>
              <a:srgbClr val="482981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0" name="Google Shape;250;p32"/>
          <p:cNvCxnSpPr>
            <a:endCxn id="247" idx="3"/>
          </p:cNvCxnSpPr>
          <p:nvPr/>
        </p:nvCxnSpPr>
        <p:spPr>
          <a:xfrm flipH="1">
            <a:off x="4799088" y="2662959"/>
            <a:ext cx="4297200" cy="1736100"/>
          </a:xfrm>
          <a:prstGeom prst="bentConnector3">
            <a:avLst>
              <a:gd fmla="val 50000" name="adj1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sp>
        <p:nvSpPr>
          <p:cNvPr id="251" name="Google Shape;251;p32"/>
          <p:cNvSpPr txBox="1"/>
          <p:nvPr>
            <p:ph idx="1" type="body"/>
          </p:nvPr>
        </p:nvSpPr>
        <p:spPr>
          <a:xfrm>
            <a:off x="2652225" y="4647238"/>
            <a:ext cx="4222800" cy="13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r>
              <a:rPr lang="en-US" sz="1800">
                <a:solidFill>
                  <a:srgbClr val="000000"/>
                </a:solidFill>
              </a:rPr>
              <a:t>Export the Following to Excel (.xlsx)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r>
              <a:rPr b="0" lang="en-US" sz="1800">
                <a:solidFill>
                  <a:srgbClr val="000000"/>
                </a:solidFill>
              </a:rPr>
              <a:t>&gt; Budget Summary</a:t>
            </a:r>
            <a:endParaRPr b="0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r>
              <a:rPr b="0" lang="en-US" sz="1800">
                <a:solidFill>
                  <a:srgbClr val="000000"/>
                </a:solidFill>
              </a:rPr>
              <a:t>&gt; R&amp;R Detailed Budget Format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r>
              <a:rPr b="0" lang="en-US" sz="1800">
                <a:solidFill>
                  <a:srgbClr val="000000"/>
                </a:solidFill>
              </a:rPr>
              <a:t>&gt; Individual Budget Worksheets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/>
          <p:nvPr/>
        </p:nvSpPr>
        <p:spPr>
          <a:xfrm>
            <a:off x="7523925" y="5373775"/>
            <a:ext cx="1454100" cy="151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3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b="0" lang="en-US" sz="4000"/>
              <a:t>IMPROVED EXPORT LAYOUT</a:t>
            </a:r>
            <a:endParaRPr sz="4000"/>
          </a:p>
        </p:txBody>
      </p:sp>
      <p:pic>
        <p:nvPicPr>
          <p:cNvPr id="259" name="Google Shape;259;p33"/>
          <p:cNvPicPr preferRelativeResize="0"/>
          <p:nvPr/>
        </p:nvPicPr>
        <p:blipFill rotWithShape="1">
          <a:blip r:embed="rId3">
            <a:alphaModFix/>
          </a:blip>
          <a:srcRect b="0" l="0" r="19793" t="0"/>
          <a:stretch/>
        </p:blipFill>
        <p:spPr>
          <a:xfrm>
            <a:off x="3666895" y="2214039"/>
            <a:ext cx="5149893" cy="441536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0" name="Google Shape;26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025" y="1656949"/>
            <a:ext cx="4992601" cy="42453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1" name="Google Shape;261;p33"/>
          <p:cNvSpPr txBox="1"/>
          <p:nvPr>
            <p:ph idx="1" type="body"/>
          </p:nvPr>
        </p:nvSpPr>
        <p:spPr>
          <a:xfrm>
            <a:off x="719200" y="6524625"/>
            <a:ext cx="35838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200">
                <a:latin typeface="Open Sans"/>
                <a:ea typeface="Open Sans"/>
                <a:cs typeface="Open Sans"/>
                <a:sym typeface="Open Sans"/>
              </a:rPr>
              <a:t>Budget Summary (all periods) 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200">
                <a:latin typeface="Open Sans"/>
                <a:ea typeface="Open Sans"/>
                <a:cs typeface="Open Sans"/>
                <a:sym typeface="Open Sans"/>
              </a:rPr>
              <a:t>and period breakdown (tabs)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62" name="Google Shape;262;p33"/>
          <p:cNvSpPr/>
          <p:nvPr/>
        </p:nvSpPr>
        <p:spPr>
          <a:xfrm>
            <a:off x="2961398" y="3145509"/>
            <a:ext cx="471000" cy="64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3"/>
          <p:cNvSpPr/>
          <p:nvPr/>
        </p:nvSpPr>
        <p:spPr>
          <a:xfrm>
            <a:off x="5873692" y="3730554"/>
            <a:ext cx="366900" cy="49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4" name="Google Shape;264;p33"/>
          <p:cNvCxnSpPr/>
          <p:nvPr/>
        </p:nvCxnSpPr>
        <p:spPr>
          <a:xfrm>
            <a:off x="2375625" y="5902375"/>
            <a:ext cx="7500" cy="342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5" name="Google Shape;265;p33"/>
          <p:cNvSpPr/>
          <p:nvPr/>
        </p:nvSpPr>
        <p:spPr>
          <a:xfrm>
            <a:off x="981075" y="5712475"/>
            <a:ext cx="2999400" cy="189900"/>
          </a:xfrm>
          <a:prstGeom prst="rect">
            <a:avLst/>
          </a:prstGeom>
          <a:noFill/>
          <a:ln cap="flat" cmpd="sng" w="19050">
            <a:solidFill>
              <a:srgbClr val="482981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0000"/>
                </a:solidFill>
              </a:rPr>
              <a:t>&gt;	Newly Created Budgets (for a limited time)</a:t>
            </a:r>
            <a:endParaRPr b="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b="0" lang="en-US" sz="2000">
                <a:solidFill>
                  <a:srgbClr val="000000"/>
                </a:solidFill>
              </a:rPr>
              <a:t>Can choose to use “legacy” (old) SAGE format or “current” (new) SAGE format 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b="0" lang="en-US" sz="2000">
                <a:solidFill>
                  <a:srgbClr val="000000"/>
                </a:solidFill>
              </a:rPr>
              <a:t>This is for the transition period only; we’ll announce in advance when full cutover will take plac</a:t>
            </a:r>
            <a:r>
              <a:rPr b="0" lang="en-US">
                <a:solidFill>
                  <a:srgbClr val="000000"/>
                </a:solidFill>
              </a:rPr>
              <a:t>e</a:t>
            </a:r>
            <a:endParaRPr b="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0000"/>
                </a:solidFill>
              </a:rPr>
              <a:t>&gt;	Existing Budgets</a:t>
            </a:r>
            <a:endParaRPr b="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b="0" lang="en-US" sz="2000">
                <a:solidFill>
                  <a:srgbClr val="000000"/>
                </a:solidFill>
              </a:rPr>
              <a:t>Can keep in legacy format, or upgrade to “current” (new) format</a:t>
            </a:r>
            <a:endParaRPr b="0"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b="0" lang="en-US" sz="2000">
                <a:solidFill>
                  <a:srgbClr val="000000"/>
                </a:solidFill>
              </a:rPr>
              <a:t>Once you upgrade a budget, you cannot revert back to legacy format</a:t>
            </a:r>
            <a:endParaRPr b="0" sz="2000">
              <a:solidFill>
                <a:srgbClr val="000000"/>
              </a:solidFill>
            </a:endParaRPr>
          </a:p>
        </p:txBody>
      </p:sp>
      <p:sp>
        <p:nvSpPr>
          <p:cNvPr id="272" name="Google Shape;272;p34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000"/>
              <a:t>LEGACY VS CURRENT FORMAT</a:t>
            </a:r>
            <a:endParaRPr sz="4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/>
          <p:nvPr>
            <p:ph type="title"/>
          </p:nvPr>
        </p:nvSpPr>
        <p:spPr>
          <a:xfrm>
            <a:off x="683892" y="1523752"/>
            <a:ext cx="8195734" cy="25512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6000"/>
              <a:buFont typeface="Encode Sans Black"/>
              <a:buNone/>
            </a:pPr>
            <a:r>
              <a:rPr lang="en-US" sz="6000">
                <a:solidFill>
                  <a:srgbClr val="E8D3A2"/>
                </a:solidFill>
              </a:rPr>
              <a:t>RESOURCES</a:t>
            </a:r>
            <a:br>
              <a:rPr lang="en-US">
                <a:solidFill>
                  <a:srgbClr val="E8D3A2"/>
                </a:solidFill>
              </a:rPr>
            </a:br>
            <a:endParaRPr sz="2400">
              <a:solidFill>
                <a:srgbClr val="E8D3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ycle with people" id="278" name="Google Shape;27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4483" y="2839453"/>
            <a:ext cx="3110577" cy="3110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72913" y="586200"/>
            <a:ext cx="8398200" cy="432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60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SAGE BUDGET REDESIGN RELEASE</a:t>
            </a:r>
            <a:endParaRPr sz="6000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en-US" sz="60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June 25, 2020</a:t>
            </a:r>
            <a:r>
              <a:rPr lang="en-US" sz="48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 </a:t>
            </a:r>
            <a:endParaRPr sz="4800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5:30 pm</a:t>
            </a:r>
            <a:endParaRPr sz="2800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471" y="4803400"/>
            <a:ext cx="1487125" cy="148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/>
          <p:nvPr/>
        </p:nvSpPr>
        <p:spPr>
          <a:xfrm>
            <a:off x="4645850" y="1801800"/>
            <a:ext cx="4152900" cy="3894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6"/>
          <p:cNvSpPr/>
          <p:nvPr/>
        </p:nvSpPr>
        <p:spPr>
          <a:xfrm>
            <a:off x="340625" y="1801800"/>
            <a:ext cx="4152900" cy="391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6"/>
          <p:cNvSpPr txBox="1"/>
          <p:nvPr>
            <p:ph idx="1" type="body"/>
          </p:nvPr>
        </p:nvSpPr>
        <p:spPr>
          <a:xfrm>
            <a:off x="192575" y="1596175"/>
            <a:ext cx="4301100" cy="24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t/>
            </a:r>
            <a:endParaRPr sz="1800"/>
          </a:p>
          <a:p>
            <a:pPr indent="0" lvl="1" marL="40005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B2E83"/>
              </a:buClr>
              <a:buSzPts val="1000"/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0" lvl="1" marL="4000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b="0" lang="en-US" sz="1200">
                <a:solidFill>
                  <a:srgbClr val="000000"/>
                </a:solidFill>
              </a:rPr>
              <a:t> </a:t>
            </a:r>
            <a:endParaRPr b="0" sz="1200">
              <a:solidFill>
                <a:srgbClr val="000000"/>
              </a:solidFill>
            </a:endParaRPr>
          </a:p>
          <a:p>
            <a:pPr indent="0" lvl="1" marL="4000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600">
                <a:solidFill>
                  <a:schemeClr val="dk1"/>
                </a:solidFill>
              </a:rPr>
              <a:t>Date:</a:t>
            </a:r>
            <a:r>
              <a:rPr b="0" lang="en-US" sz="1600">
                <a:solidFill>
                  <a:srgbClr val="000000"/>
                </a:solidFill>
              </a:rPr>
              <a:t> Friday, June 26 </a:t>
            </a:r>
            <a:endParaRPr b="0" sz="1600">
              <a:solidFill>
                <a:srgbClr val="000000"/>
              </a:solidFill>
            </a:endParaRPr>
          </a:p>
          <a:p>
            <a:pPr indent="0" lvl="1" marL="4000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600">
                <a:solidFill>
                  <a:schemeClr val="dk1"/>
                </a:solidFill>
              </a:rPr>
              <a:t>Time: </a:t>
            </a:r>
            <a:r>
              <a:rPr b="0" lang="en-US" sz="1600">
                <a:solidFill>
                  <a:srgbClr val="000000"/>
                </a:solidFill>
              </a:rPr>
              <a:t>10 am - noon AND 1 - 3 pm</a:t>
            </a:r>
            <a:endParaRPr b="0" sz="1600">
              <a:solidFill>
                <a:srgbClr val="000000"/>
              </a:solidFill>
            </a:endParaRPr>
          </a:p>
          <a:p>
            <a:pPr indent="0" lvl="1" marL="4000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600">
                <a:solidFill>
                  <a:schemeClr val="dk1"/>
                </a:solidFill>
              </a:rPr>
              <a:t>Location:</a:t>
            </a:r>
            <a:r>
              <a:rPr b="0" lang="en-US" sz="1600">
                <a:solidFill>
                  <a:schemeClr val="dk1"/>
                </a:solidFill>
              </a:rPr>
              <a:t> </a:t>
            </a:r>
            <a:r>
              <a:rPr b="0" lang="en-US" sz="1600">
                <a:solidFill>
                  <a:srgbClr val="000000"/>
                </a:solidFill>
              </a:rPr>
              <a:t>Zoom </a:t>
            </a:r>
            <a:endParaRPr b="0" sz="1600">
              <a:solidFill>
                <a:srgbClr val="000000"/>
              </a:solidFill>
            </a:endParaRPr>
          </a:p>
          <a:p>
            <a:pPr indent="0" lvl="1" marL="4000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b="0" lang="en-US" sz="1400" u="sng">
                <a:solidFill>
                  <a:schemeClr val="hlink"/>
                </a:solidFill>
                <a:hlinkClick r:id="rId3"/>
              </a:rPr>
              <a:t>https://washington.zoom.us/j/98959052578</a:t>
            </a:r>
            <a:r>
              <a:rPr b="0" lang="en-US" sz="1400">
                <a:solidFill>
                  <a:srgbClr val="000000"/>
                </a:solidFill>
              </a:rPr>
              <a:t> </a:t>
            </a:r>
            <a:endParaRPr b="0" sz="1400">
              <a:solidFill>
                <a:srgbClr val="000000"/>
              </a:solidFill>
            </a:endParaRPr>
          </a:p>
          <a:p>
            <a:pPr indent="0" lvl="1" marL="4000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b="0" lang="en-US" sz="1400">
                <a:solidFill>
                  <a:srgbClr val="000000"/>
                </a:solidFill>
              </a:rPr>
              <a:t>(10 - noon) </a:t>
            </a:r>
            <a:r>
              <a:rPr b="0" lang="en-US" sz="1400" u="sng">
                <a:solidFill>
                  <a:schemeClr val="hlink"/>
                </a:solidFill>
                <a:hlinkClick r:id="rId4"/>
              </a:rPr>
              <a:t>https://washington.zoom.us/j/93961983622</a:t>
            </a:r>
            <a:r>
              <a:rPr b="0" lang="en-US" sz="1400">
                <a:solidFill>
                  <a:srgbClr val="000000"/>
                </a:solidFill>
              </a:rPr>
              <a:t> </a:t>
            </a:r>
            <a:endParaRPr b="0" sz="1400">
              <a:solidFill>
                <a:srgbClr val="000000"/>
              </a:solidFill>
            </a:endParaRPr>
          </a:p>
          <a:p>
            <a:pPr indent="0" lvl="1" marL="4000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b="0" lang="en-US" sz="1400">
                <a:solidFill>
                  <a:srgbClr val="000000"/>
                </a:solidFill>
              </a:rPr>
              <a:t>(1- 3)</a:t>
            </a:r>
            <a:endParaRPr b="0" sz="1400">
              <a:solidFill>
                <a:srgbClr val="000000"/>
              </a:solidFill>
            </a:endParaRPr>
          </a:p>
          <a:p>
            <a:pPr indent="0" lvl="1" marL="4000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t/>
            </a:r>
            <a:endParaRPr b="0" sz="1400">
              <a:solidFill>
                <a:srgbClr val="000000"/>
              </a:solidFill>
            </a:endParaRPr>
          </a:p>
          <a:p>
            <a:pPr indent="0" lvl="1" marL="4000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b="0" lang="en-US" sz="1400">
                <a:solidFill>
                  <a:srgbClr val="000000"/>
                </a:solidFill>
              </a:rPr>
              <a:t>Join us on Friday, June 26 to share your thoughts and ask questions about the redesigned SAGE Budget. </a:t>
            </a:r>
            <a:endParaRPr b="0" sz="1400">
              <a:solidFill>
                <a:srgbClr val="000000"/>
              </a:solidFill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sz="1200">
              <a:solidFill>
                <a:srgbClr val="000000"/>
              </a:solidFill>
            </a:endParaRPr>
          </a:p>
          <a:p>
            <a:pPr indent="0" lvl="1" marL="4000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B2E83"/>
              </a:buClr>
              <a:buSzPts val="1000"/>
              <a:buFont typeface="Arial"/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  <a:p>
            <a:pPr indent="0" lvl="1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t/>
            </a:r>
            <a:endParaRPr b="0"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 sz="2300"/>
          </a:p>
        </p:txBody>
      </p:sp>
      <p:sp>
        <p:nvSpPr>
          <p:cNvPr id="286" name="Google Shape;286;p36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-US" sz="4000"/>
              <a:t>RESOURCES</a:t>
            </a:r>
            <a:endParaRPr/>
          </a:p>
        </p:txBody>
      </p:sp>
      <p:sp>
        <p:nvSpPr>
          <p:cNvPr id="287" name="Google Shape;287;p36"/>
          <p:cNvSpPr txBox="1"/>
          <p:nvPr/>
        </p:nvSpPr>
        <p:spPr>
          <a:xfrm>
            <a:off x="4497650" y="2006300"/>
            <a:ext cx="4301100" cy="3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1" marL="4000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1" marL="4000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Date:</a:t>
            </a: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Monday, June 29 </a:t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1" marL="4000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Time: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10 - 11 am </a:t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1" marL="4000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Location:</a:t>
            </a: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Zoom </a:t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1" marL="4000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https://washington.zoom.us/j/92856737507</a:t>
            </a: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1" marL="4000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Join us on Monday, June 29 for a virtual demo of the redesigned SAGE Budget. 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36"/>
          <p:cNvSpPr txBox="1"/>
          <p:nvPr/>
        </p:nvSpPr>
        <p:spPr>
          <a:xfrm>
            <a:off x="918725" y="1878000"/>
            <a:ext cx="30012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Virtual Office Hours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6"/>
          <p:cNvSpPr txBox="1"/>
          <p:nvPr/>
        </p:nvSpPr>
        <p:spPr>
          <a:xfrm>
            <a:off x="5147600" y="1878000"/>
            <a:ext cx="30012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0" name="Google Shape;290;p36"/>
          <p:cNvCxnSpPr/>
          <p:nvPr/>
        </p:nvCxnSpPr>
        <p:spPr>
          <a:xfrm>
            <a:off x="674000" y="2562975"/>
            <a:ext cx="3390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291" name="Google Shape;291;p36"/>
          <p:cNvCxnSpPr/>
          <p:nvPr/>
        </p:nvCxnSpPr>
        <p:spPr>
          <a:xfrm>
            <a:off x="4952750" y="2562975"/>
            <a:ext cx="3390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/>
          <p:nvPr>
            <p:ph idx="1" type="body"/>
          </p:nvPr>
        </p:nvSpPr>
        <p:spPr>
          <a:xfrm>
            <a:off x="659300" y="1525350"/>
            <a:ext cx="8025300" cy="51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29184" lvl="0" marL="347472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0" lang="en-US" sz="2200">
                <a:solidFill>
                  <a:srgbClr val="000000"/>
                </a:solidFill>
              </a:rPr>
              <a:t>&gt;</a:t>
            </a:r>
            <a:r>
              <a:rPr lang="en-US" sz="2200">
                <a:solidFill>
                  <a:srgbClr val="000000"/>
                </a:solidFill>
              </a:rPr>
              <a:t> Department Presentations</a:t>
            </a:r>
            <a:endParaRPr sz="2200">
              <a:solidFill>
                <a:schemeClr val="dk1"/>
              </a:solidFill>
            </a:endParaRPr>
          </a:p>
          <a:p>
            <a:pPr indent="0" lvl="0" marL="4000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400"/>
              <a:buNone/>
            </a:pPr>
            <a:r>
              <a:rPr b="0" lang="en-US" sz="1600">
                <a:solidFill>
                  <a:srgbClr val="000000"/>
                </a:solidFill>
              </a:rPr>
              <a:t>If your department is interested in a demo or focused discussion, contact us </a:t>
            </a:r>
            <a:endParaRPr b="0" sz="1600">
              <a:solidFill>
                <a:srgbClr val="000000"/>
              </a:solidFill>
            </a:endParaRPr>
          </a:p>
          <a:p>
            <a:pPr indent="0" lvl="0" marL="4000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400"/>
              <a:buNone/>
            </a:pPr>
            <a:r>
              <a:rPr b="0" lang="en-US" sz="1600">
                <a:solidFill>
                  <a:srgbClr val="000000"/>
                </a:solidFill>
              </a:rPr>
              <a:t>at </a:t>
            </a:r>
            <a:r>
              <a:rPr b="0" lang="en-US" sz="1600" u="sng">
                <a:solidFill>
                  <a:srgbClr val="000000"/>
                </a:solidFill>
                <a:hlinkClick r:id="rId3"/>
              </a:rPr>
              <a:t>oris@uw.edu</a:t>
            </a:r>
            <a:r>
              <a:rPr b="0" lang="en-US" sz="1600">
                <a:solidFill>
                  <a:srgbClr val="000000"/>
                </a:solidFill>
              </a:rPr>
              <a:t> </a:t>
            </a:r>
            <a:endParaRPr b="0" sz="1600">
              <a:solidFill>
                <a:srgbClr val="000000"/>
              </a:solidFill>
            </a:endParaRPr>
          </a:p>
          <a:p>
            <a:pPr indent="57150" lvl="0" marL="4000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sz="1200">
              <a:solidFill>
                <a:srgbClr val="000000"/>
              </a:solidFill>
            </a:endParaRPr>
          </a:p>
          <a:p>
            <a:pPr indent="57150" lvl="0" marL="4000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sz="1200">
              <a:solidFill>
                <a:srgbClr val="000000"/>
              </a:solidFill>
            </a:endParaRPr>
          </a:p>
          <a:p>
            <a:pPr indent="-3302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&gt;"/>
            </a:pPr>
            <a:r>
              <a:rPr lang="en-US" sz="2200">
                <a:solidFill>
                  <a:srgbClr val="000000"/>
                </a:solidFill>
              </a:rPr>
              <a:t>SAGE Budget User Guide</a:t>
            </a:r>
            <a:endParaRPr sz="2200"/>
          </a:p>
          <a:p>
            <a:pPr indent="0" lvl="1" marL="4000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b="0" i="0" lang="en-US" sz="1600" u="none" strike="noStrike">
                <a:solidFill>
                  <a:srgbClr val="000000"/>
                </a:solidFill>
              </a:rPr>
              <a:t>New information will be published as we release the new design at the end </a:t>
            </a:r>
            <a:endParaRPr b="0" i="0" sz="1600" u="none" strike="noStrike">
              <a:solidFill>
                <a:srgbClr val="000000"/>
              </a:solidFill>
            </a:endParaRPr>
          </a:p>
          <a:p>
            <a:pPr indent="0" lvl="1" marL="4000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b="0" i="0" lang="en-US" sz="1600" u="none" strike="noStrike">
                <a:solidFill>
                  <a:srgbClr val="000000"/>
                </a:solidFill>
              </a:rPr>
              <a:t>of June: </a:t>
            </a:r>
            <a:r>
              <a:rPr b="0" i="0" lang="en-US" sz="1600" u="sng" strike="noStrike">
                <a:solidFill>
                  <a:srgbClr val="1155CC"/>
                </a:solidFill>
                <a:hlinkClick r:id="rId4"/>
              </a:rPr>
              <a:t>http://www.washington.edu/research/tools/sage/guide/sage-budget/</a:t>
            </a:r>
            <a:r>
              <a:rPr b="0" i="0" lang="en-US" sz="1600" u="none" strike="noStrike">
                <a:solidFill>
                  <a:srgbClr val="000000"/>
                </a:solidFill>
              </a:rPr>
              <a:t> </a:t>
            </a:r>
            <a:endParaRPr b="0" i="0" sz="1600" u="none" strike="noStrike">
              <a:solidFill>
                <a:srgbClr val="000000"/>
              </a:solidFill>
            </a:endParaRPr>
          </a:p>
          <a:p>
            <a:pPr indent="0" lvl="1" marL="4000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t/>
            </a:r>
            <a:endParaRPr b="0" sz="1200">
              <a:solidFill>
                <a:srgbClr val="000000"/>
              </a:solidFill>
            </a:endParaRPr>
          </a:p>
          <a:p>
            <a:pPr indent="0" lvl="1" marL="40005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B2E83"/>
              </a:buClr>
              <a:buSzPts val="1000"/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-3302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&gt;"/>
            </a:pPr>
            <a:r>
              <a:rPr lang="en-US" sz="2200">
                <a:solidFill>
                  <a:srgbClr val="000000"/>
                </a:solidFill>
              </a:rPr>
              <a:t>SAGE Budget Class </a:t>
            </a:r>
            <a:endParaRPr sz="2200"/>
          </a:p>
          <a:p>
            <a:pPr indent="0" lvl="1" marL="4000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</a:rPr>
              <a:t>Attend a SAGE Budget clas</a:t>
            </a:r>
            <a:r>
              <a:rPr b="0" lang="en-US" sz="1600">
                <a:solidFill>
                  <a:srgbClr val="000000"/>
                </a:solidFill>
              </a:rPr>
              <a:t>s offered quarterly through CORE: </a:t>
            </a:r>
            <a:r>
              <a:rPr b="0" i="0" lang="en-US" sz="1600" u="sng" strike="noStrike">
                <a:solidFill>
                  <a:srgbClr val="1155CC"/>
                </a:solidFill>
                <a:hlinkClick r:id="rId5"/>
              </a:rPr>
              <a:t>https://www.washington.edu/research/research-administration-learning/sage-budget/</a:t>
            </a:r>
            <a:r>
              <a:rPr b="0" i="0" lang="en-US" sz="1600" u="none" strike="noStrike">
                <a:solidFill>
                  <a:srgbClr val="000000"/>
                </a:solidFill>
              </a:rPr>
              <a:t> </a:t>
            </a:r>
            <a:endParaRPr b="0"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 sz="2300"/>
          </a:p>
        </p:txBody>
      </p:sp>
      <p:sp>
        <p:nvSpPr>
          <p:cNvPr id="297" name="Google Shape;297;p37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-US" sz="4000"/>
              <a:t>RESOURCES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/>
          <p:nvPr>
            <p:ph idx="1" type="body"/>
          </p:nvPr>
        </p:nvSpPr>
        <p:spPr>
          <a:xfrm>
            <a:off x="372913" y="586200"/>
            <a:ext cx="8398200" cy="432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60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SAGE BUDGET REDESIGN RELEASE</a:t>
            </a:r>
            <a:endParaRPr sz="6000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en-US" sz="60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June 25, 2020</a:t>
            </a:r>
            <a:r>
              <a:rPr lang="en-US" sz="48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 </a:t>
            </a:r>
            <a:endParaRPr sz="4800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5:30 pm</a:t>
            </a:r>
            <a:endParaRPr sz="2800">
              <a:solidFill>
                <a:schemeClr val="dk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304" name="Google Shape;30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471" y="4803400"/>
            <a:ext cx="1487125" cy="148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"/>
          <p:cNvSpPr txBox="1"/>
          <p:nvPr>
            <p:ph type="title"/>
          </p:nvPr>
        </p:nvSpPr>
        <p:spPr>
          <a:xfrm>
            <a:off x="683892" y="1523752"/>
            <a:ext cx="8195734" cy="25512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6000"/>
              <a:buFont typeface="Encode Sans Black"/>
              <a:buNone/>
            </a:pPr>
            <a:r>
              <a:rPr lang="en-US" sz="6000">
                <a:solidFill>
                  <a:srgbClr val="E8D3A2"/>
                </a:solidFill>
              </a:rPr>
              <a:t>QUESTIONS? FEEDBACK?</a:t>
            </a:r>
            <a:br>
              <a:rPr lang="en-US">
                <a:solidFill>
                  <a:srgbClr val="E8D3A2"/>
                </a:solidFill>
              </a:rPr>
            </a:br>
            <a:endParaRPr sz="2400">
              <a:solidFill>
                <a:srgbClr val="E8D3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Questions" id="310" name="Google Shape;31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109" y="1877163"/>
            <a:ext cx="2863517" cy="2863517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9"/>
          <p:cNvSpPr txBox="1"/>
          <p:nvPr/>
        </p:nvSpPr>
        <p:spPr>
          <a:xfrm>
            <a:off x="745950" y="4380150"/>
            <a:ext cx="6424200" cy="17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We encourage you to give the new 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SAGE Budget revisions a try!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E8D3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Send us feedback and h</a:t>
            </a:r>
            <a:r>
              <a:rPr b="0" i="0" lang="en-US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elp shape and evolve the tool further. (</a:t>
            </a:r>
            <a:r>
              <a:rPr b="0" i="0" lang="en-US" sz="24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sagehelp@uw.edu</a:t>
            </a:r>
            <a:r>
              <a:rPr b="0" i="0" lang="en-US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773750" y="1663050"/>
            <a:ext cx="7979700" cy="3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Char char="&gt;"/>
            </a:pPr>
            <a:r>
              <a:rPr lang="en-US">
                <a:solidFill>
                  <a:srgbClr val="000000"/>
                </a:solidFill>
              </a:rPr>
              <a:t>Familiarize you with the project drivers, goals, and user engagement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Char char="&gt;"/>
            </a:pPr>
            <a:r>
              <a:rPr lang="en-US">
                <a:solidFill>
                  <a:srgbClr val="000000"/>
                </a:solidFill>
              </a:rPr>
              <a:t>Preview the new layout &amp; highlights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Char char="&gt;"/>
            </a:pPr>
            <a:r>
              <a:rPr lang="en-US">
                <a:solidFill>
                  <a:srgbClr val="000000"/>
                </a:solidFill>
              </a:rPr>
              <a:t>Share the support/change management plan 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Char char="&gt;"/>
            </a:pPr>
            <a:r>
              <a:rPr lang="en-US">
                <a:solidFill>
                  <a:srgbClr val="000000"/>
                </a:solidFill>
              </a:rPr>
              <a:t>Answer questions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-US" sz="4000"/>
              <a:t>GOALS FOR TODAY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773750" y="1663050"/>
            <a:ext cx="7979700" cy="3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&gt;"/>
            </a:pPr>
            <a:r>
              <a:rPr lang="en-US">
                <a:solidFill>
                  <a:srgbClr val="000000"/>
                </a:solidFill>
              </a:rPr>
              <a:t>Usability concerns raised by users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</a:pPr>
            <a:r>
              <a:rPr b="0" lang="en-US">
                <a:solidFill>
                  <a:srgbClr val="000000"/>
                </a:solidFill>
              </a:rPr>
              <a:t>Overly complex 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</a:pPr>
            <a:r>
              <a:rPr b="0" lang="en-US">
                <a:solidFill>
                  <a:srgbClr val="000000"/>
                </a:solidFill>
              </a:rPr>
              <a:t>Not PI friendly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</a:pPr>
            <a:r>
              <a:rPr b="0" lang="en-US">
                <a:solidFill>
                  <a:srgbClr val="000000"/>
                </a:solidFill>
              </a:rPr>
              <a:t>Inefficient (Excel preferred)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</a:pPr>
            <a:r>
              <a:rPr b="0" lang="en-US">
                <a:solidFill>
                  <a:srgbClr val="000000"/>
                </a:solidFill>
              </a:rPr>
              <a:t>Gaps, needs not met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&gt;"/>
            </a:pPr>
            <a:r>
              <a:rPr lang="en-US">
                <a:solidFill>
                  <a:srgbClr val="000000"/>
                </a:solidFill>
              </a:rPr>
              <a:t>Many shadow systems and different formats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</a:pPr>
            <a:r>
              <a:rPr b="0" lang="en-US">
                <a:solidFill>
                  <a:srgbClr val="000000"/>
                </a:solidFill>
              </a:rPr>
              <a:t>Challenging for reviewers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</a:pPr>
            <a:r>
              <a:rPr b="0" lang="en-US">
                <a:solidFill>
                  <a:srgbClr val="000000"/>
                </a:solidFill>
              </a:rPr>
              <a:t>Calculation errors, cross-checking needed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</a:pPr>
            <a:r>
              <a:rPr b="0" lang="en-US">
                <a:solidFill>
                  <a:srgbClr val="000000"/>
                </a:solidFill>
              </a:rPr>
              <a:t>Not leveraging institutional data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-US" sz="4000"/>
              <a:t>DRIVERS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773750" y="2061475"/>
            <a:ext cx="7960800" cy="3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&gt;"/>
            </a:pPr>
            <a:r>
              <a:rPr lang="en-US">
                <a:solidFill>
                  <a:srgbClr val="000000"/>
                </a:solidFill>
              </a:rPr>
              <a:t>Survey </a:t>
            </a:r>
            <a:r>
              <a:rPr b="0" lang="en-US">
                <a:solidFill>
                  <a:srgbClr val="000000"/>
                </a:solidFill>
              </a:rPr>
              <a:t>- over 200 responses</a:t>
            </a:r>
            <a:endParaRPr b="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Char char="&gt;"/>
            </a:pPr>
            <a:r>
              <a:rPr lang="en-US">
                <a:solidFill>
                  <a:srgbClr val="000000"/>
                </a:solidFill>
              </a:rPr>
              <a:t>Focus Groups </a:t>
            </a:r>
            <a:r>
              <a:rPr b="0" lang="en-US">
                <a:solidFill>
                  <a:srgbClr val="000000"/>
                </a:solidFill>
              </a:rPr>
              <a:t>- 3 sessions</a:t>
            </a:r>
            <a:endParaRPr b="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Char char="&gt;"/>
            </a:pPr>
            <a:r>
              <a:rPr lang="en-US">
                <a:solidFill>
                  <a:srgbClr val="000000"/>
                </a:solidFill>
              </a:rPr>
              <a:t>SAGE Budget Advisory Group </a:t>
            </a:r>
            <a:r>
              <a:rPr b="0" lang="en-US">
                <a:solidFill>
                  <a:srgbClr val="000000"/>
                </a:solidFill>
              </a:rPr>
              <a:t>- met monthly</a:t>
            </a:r>
            <a:endParaRPr b="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Char char="&gt;"/>
            </a:pPr>
            <a:r>
              <a:rPr lang="en-US">
                <a:solidFill>
                  <a:srgbClr val="000000"/>
                </a:solidFill>
              </a:rPr>
              <a:t>Usability Testing </a:t>
            </a:r>
            <a:r>
              <a:rPr b="0" lang="en-US">
                <a:solidFill>
                  <a:srgbClr val="000000"/>
                </a:solidFill>
              </a:rPr>
              <a:t>- 3 sessions</a:t>
            </a:r>
            <a:endParaRPr b="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2400"/>
              <a:buChar char="&gt;"/>
            </a:pPr>
            <a:r>
              <a:rPr lang="en-US">
                <a:solidFill>
                  <a:srgbClr val="000000"/>
                </a:solidFill>
              </a:rPr>
              <a:t>RAPIT, RAPN</a:t>
            </a:r>
            <a:r>
              <a:rPr b="0" lang="en-US">
                <a:solidFill>
                  <a:srgbClr val="000000"/>
                </a:solidFill>
              </a:rPr>
              <a:t> - preview &amp; input</a:t>
            </a:r>
            <a:r>
              <a:rPr lang="en-US">
                <a:solidFill>
                  <a:srgbClr val="000000"/>
                </a:solidFill>
              </a:rPr>
              <a:t> </a:t>
            </a:r>
            <a:endParaRPr/>
          </a:p>
        </p:txBody>
      </p:sp>
      <p:sp>
        <p:nvSpPr>
          <p:cNvPr id="114" name="Google Shape;114;p21"/>
          <p:cNvSpPr txBox="1"/>
          <p:nvPr>
            <p:ph type="title"/>
          </p:nvPr>
        </p:nvSpPr>
        <p:spPr>
          <a:xfrm>
            <a:off x="66230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-US" sz="4000"/>
              <a:t>CAMPUS ENGAGEMENT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683892" y="1523752"/>
            <a:ext cx="8195734" cy="25512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6000"/>
              <a:buFont typeface="Encode Sans Black"/>
              <a:buNone/>
            </a:pPr>
            <a:r>
              <a:rPr lang="en-US" sz="6000">
                <a:solidFill>
                  <a:srgbClr val="E8D3A2"/>
                </a:solidFill>
              </a:rPr>
              <a:t>NEW DESIGN</a:t>
            </a:r>
            <a:br>
              <a:rPr lang="en-US" sz="6000">
                <a:solidFill>
                  <a:srgbClr val="E8D3A2"/>
                </a:solidFill>
              </a:rPr>
            </a:br>
            <a:r>
              <a:rPr lang="en-US" sz="6000">
                <a:solidFill>
                  <a:srgbClr val="E8D3A2"/>
                </a:solidFill>
              </a:rPr>
              <a:t>FEATURES</a:t>
            </a:r>
            <a:br>
              <a:rPr lang="en-US">
                <a:solidFill>
                  <a:srgbClr val="E8D3A2"/>
                </a:solidFill>
              </a:rPr>
            </a:br>
            <a:endParaRPr sz="2400">
              <a:solidFill>
                <a:srgbClr val="E8D3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i Ux" id="120" name="Google Shape;12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0556" y="2661187"/>
            <a:ext cx="3106086" cy="3106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-US" sz="4000"/>
              <a:t>BUDGET LIST REVISIONS</a:t>
            </a:r>
            <a:endParaRPr/>
          </a:p>
        </p:txBody>
      </p:sp>
      <p:sp>
        <p:nvSpPr>
          <p:cNvPr id="126" name="Google Shape;126;p23"/>
          <p:cNvSpPr txBox="1"/>
          <p:nvPr/>
        </p:nvSpPr>
        <p:spPr>
          <a:xfrm>
            <a:off x="671750" y="1657700"/>
            <a:ext cx="82509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initial release, users can choose to create new budgets in “Legacy” (old SAGE) format, or use the redesigned “Current” format.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 rotWithShape="1">
          <a:blip r:embed="rId3">
            <a:alphaModFix/>
          </a:blip>
          <a:srcRect b="0" l="-133" r="0" t="0"/>
          <a:stretch/>
        </p:blipFill>
        <p:spPr>
          <a:xfrm>
            <a:off x="795475" y="2681650"/>
            <a:ext cx="6578800" cy="369668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28" name="Google Shape;128;p23"/>
          <p:cNvCxnSpPr/>
          <p:nvPr/>
        </p:nvCxnSpPr>
        <p:spPr>
          <a:xfrm flipH="1" rot="10800000">
            <a:off x="7306028" y="3144390"/>
            <a:ext cx="540600" cy="9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grpSp>
        <p:nvGrpSpPr>
          <p:cNvPr id="129" name="Google Shape;129;p23"/>
          <p:cNvGrpSpPr/>
          <p:nvPr/>
        </p:nvGrpSpPr>
        <p:grpSpPr>
          <a:xfrm>
            <a:off x="2782804" y="3770630"/>
            <a:ext cx="3298672" cy="2685644"/>
            <a:chOff x="1001360" y="3808827"/>
            <a:chExt cx="3080280" cy="2507838"/>
          </a:xfrm>
        </p:grpSpPr>
        <p:pic>
          <p:nvPicPr>
            <p:cNvPr id="130" name="Google Shape;130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01360" y="3808827"/>
              <a:ext cx="3080280" cy="2507838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3921"/>
                </a:srgbClr>
              </a:outerShdw>
            </a:effectLst>
          </p:spPr>
        </p:pic>
        <p:sp>
          <p:nvSpPr>
            <p:cNvPr id="131" name="Google Shape;131;p23"/>
            <p:cNvSpPr/>
            <p:nvPr/>
          </p:nvSpPr>
          <p:spPr>
            <a:xfrm>
              <a:off x="1118216" y="4956887"/>
              <a:ext cx="2026693" cy="800158"/>
            </a:xfrm>
            <a:prstGeom prst="rect">
              <a:avLst/>
            </a:prstGeom>
            <a:noFill/>
            <a:ln cap="flat" cmpd="sng" w="19050">
              <a:solidFill>
                <a:srgbClr val="482981"/>
              </a:solidFill>
              <a:prstDash val="dash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11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Badge 1" id="132" name="Google Shape;13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46628" y="2928960"/>
            <a:ext cx="440186" cy="440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dge" id="133" name="Google Shape;13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35969" y="5064652"/>
            <a:ext cx="440185" cy="4401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23"/>
          <p:cNvCxnSpPr/>
          <p:nvPr/>
        </p:nvCxnSpPr>
        <p:spPr>
          <a:xfrm>
            <a:off x="5072825" y="5284738"/>
            <a:ext cx="25734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sp>
        <p:nvSpPr>
          <p:cNvPr id="135" name="Google Shape;135;p23"/>
          <p:cNvSpPr txBox="1"/>
          <p:nvPr/>
        </p:nvSpPr>
        <p:spPr>
          <a:xfrm>
            <a:off x="8261647" y="3011650"/>
            <a:ext cx="7080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erriweather Sans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Search</a:t>
            </a:r>
            <a:r>
              <a:rPr b="1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8076150" y="4912250"/>
            <a:ext cx="1716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erriweather Sans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Create </a:t>
            </a:r>
            <a:endParaRPr b="1" i="0" sz="1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erriweather Sans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New Budgets </a:t>
            </a:r>
            <a:endParaRPr b="1" i="0" sz="1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erriweather Sans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(current or </a:t>
            </a:r>
            <a:endParaRPr b="1" i="0" sz="1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erriweather Sans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legacy)</a:t>
            </a:r>
            <a:r>
              <a:rPr b="1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3"/>
          <p:cNvSpPr/>
          <p:nvPr/>
        </p:nvSpPr>
        <p:spPr>
          <a:xfrm>
            <a:off x="4897035" y="3021262"/>
            <a:ext cx="2409000" cy="294300"/>
          </a:xfrm>
          <a:prstGeom prst="rect">
            <a:avLst/>
          </a:prstGeom>
          <a:noFill/>
          <a:ln cap="flat" cmpd="sng" w="19050">
            <a:solidFill>
              <a:srgbClr val="482981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682625" y="333400"/>
            <a:ext cx="81690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-US" sz="4000"/>
              <a:t>NEW BUDGET - SETTINGS</a:t>
            </a:r>
            <a:endParaRPr sz="4000"/>
          </a:p>
        </p:txBody>
      </p:sp>
      <p:pic>
        <p:nvPicPr>
          <p:cNvPr id="144" name="Google Shape;14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14775"/>
            <a:ext cx="9144001" cy="350074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682625" y="409600"/>
            <a:ext cx="81690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-US" sz="4000"/>
              <a:t>LEFT NAVIGATION WITH MULTIPLE WORKSHEETS</a:t>
            </a:r>
            <a:endParaRPr sz="4000"/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724250" y="2230825"/>
            <a:ext cx="5131800" cy="21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&gt;"/>
            </a:pPr>
            <a:r>
              <a:rPr b="0" lang="en-US" sz="1800">
                <a:solidFill>
                  <a:srgbClr val="000000"/>
                </a:solidFill>
              </a:rPr>
              <a:t>New more intuitive left navigation 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&gt;"/>
            </a:pPr>
            <a:r>
              <a:rPr b="0" lang="en-US" sz="1800">
                <a:solidFill>
                  <a:srgbClr val="000000"/>
                </a:solidFill>
              </a:rPr>
              <a:t>Better view of all worksheets included in the overall project budget </a:t>
            </a:r>
            <a:endParaRPr b="0"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&gt;"/>
            </a:pPr>
            <a:r>
              <a:rPr b="0" lang="en-US" sz="1800">
                <a:solidFill>
                  <a:srgbClr val="000000"/>
                </a:solidFill>
              </a:rPr>
              <a:t>Unique icons indicate type of worksheet/sub-budget</a:t>
            </a:r>
            <a:endParaRPr b="0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52" name="Google Shape;15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2600" y="2098725"/>
            <a:ext cx="377825" cy="2545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6700" y="5066450"/>
            <a:ext cx="377825" cy="15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/>
        </p:nvSpPr>
        <p:spPr>
          <a:xfrm>
            <a:off x="3724300" y="4682350"/>
            <a:ext cx="3678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&gt;"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Budget Settings and History at bottom</a:t>
            </a:r>
            <a:endParaRPr b="0" i="0" sz="18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800"/>
              <a:buFont typeface="Open Sans"/>
              <a:buChar char="&gt;"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Ability to collapse navigation panel for wider view of budget detail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5" name="Google Shape;155;p25"/>
          <p:cNvPicPr preferRelativeResize="0"/>
          <p:nvPr/>
        </p:nvPicPr>
        <p:blipFill rotWithShape="1">
          <a:blip r:embed="rId5">
            <a:alphaModFix/>
          </a:blip>
          <a:srcRect b="0" l="0" r="0" t="11102"/>
          <a:stretch/>
        </p:blipFill>
        <p:spPr>
          <a:xfrm>
            <a:off x="723300" y="1849825"/>
            <a:ext cx="2531620" cy="50081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