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6" r:id="rId4"/>
    <p:sldMasterId id="2147483657" r:id="rId5"/>
  </p:sldMasterIdLst>
  <p:notesMasterIdLst>
    <p:notesMasterId r:id="rId6"/>
  </p:notesMasterIdLst>
  <p:sldIdLst>
    <p:sldId id="256" r:id="rId7"/>
    <p:sldId id="257" r:id="rId8"/>
    <p:sldId id="258" r:id="rId9"/>
    <p:sldId id="259" r:id="rId10"/>
    <p:sldId id="260" r:id="rId11"/>
    <p:sldId id="261" r:id="rId12"/>
    <p:sldId id="262" r:id="rId13"/>
  </p:sldIdLst>
  <p:sldSz cy="6858000" cx="9144000"/>
  <p:notesSz cx="6858000" cy="9144000"/>
  <p:embeddedFontLst>
    <p:embeddedFont>
      <p:font typeface="Encode Sans"/>
      <p:regular r:id="rId14"/>
      <p:bold r:id="rId15"/>
    </p:embeddedFont>
    <p:embeddedFont>
      <p:font typeface="Encode Sans Black"/>
      <p:bold r:id="rId16"/>
    </p:embeddedFont>
    <p:embeddedFont>
      <p:font typeface="Open Sans Light"/>
      <p:regular r:id="rId17"/>
      <p:bold r:id="rId18"/>
      <p:italic r:id="rId19"/>
      <p:boldItalic r:id="rId20"/>
    </p:embeddedFont>
    <p:embeddedFont>
      <p:font typeface="Open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88" orient="horz"/>
        <p:guide pos="47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Light-boldItalic.fntdata"/><Relationship Id="rId11" Type="http://schemas.openxmlformats.org/officeDocument/2006/relationships/slide" Target="slides/slide5.xml"/><Relationship Id="rId22" Type="http://schemas.openxmlformats.org/officeDocument/2006/relationships/font" Target="fonts/OpenSans-bold.fntdata"/><Relationship Id="rId10" Type="http://schemas.openxmlformats.org/officeDocument/2006/relationships/slide" Target="slides/slide4.xml"/><Relationship Id="rId21" Type="http://schemas.openxmlformats.org/officeDocument/2006/relationships/font" Target="fonts/OpenSans-regular.fntdata"/><Relationship Id="rId13" Type="http://schemas.openxmlformats.org/officeDocument/2006/relationships/slide" Target="slides/slide7.xml"/><Relationship Id="rId24" Type="http://schemas.openxmlformats.org/officeDocument/2006/relationships/font" Target="fonts/OpenSans-boldItalic.fntdata"/><Relationship Id="rId12" Type="http://schemas.openxmlformats.org/officeDocument/2006/relationships/slide" Target="slides/slide6.xml"/><Relationship Id="rId23" Type="http://schemas.openxmlformats.org/officeDocument/2006/relationships/font" Target="fonts/OpenSans-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EncodeSans-bold.fntdata"/><Relationship Id="rId14" Type="http://schemas.openxmlformats.org/officeDocument/2006/relationships/font" Target="fonts/EncodeSans-regular.fntdata"/><Relationship Id="rId17" Type="http://schemas.openxmlformats.org/officeDocument/2006/relationships/font" Target="fonts/OpenSansLight-regular.fntdata"/><Relationship Id="rId16" Type="http://schemas.openxmlformats.org/officeDocument/2006/relationships/font" Target="fonts/EncodeSansBlack-bold.fntdata"/><Relationship Id="rId5" Type="http://schemas.openxmlformats.org/officeDocument/2006/relationships/slideMaster" Target="slideMasters/slideMaster2.xml"/><Relationship Id="rId19" Type="http://schemas.openxmlformats.org/officeDocument/2006/relationships/font" Target="fonts/OpenSansLight-italic.fntdata"/><Relationship Id="rId6" Type="http://schemas.openxmlformats.org/officeDocument/2006/relationships/notesMaster" Target="notesMasters/notesMaster1.xml"/><Relationship Id="rId18" Type="http://schemas.openxmlformats.org/officeDocument/2006/relationships/font" Target="fonts/OpenSansLigh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Google Shape;5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 name="Google Shape;5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1" name="Google Shape;6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 name="Google Shape;6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9" name="Google Shape;6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 name="Google Shape;70;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7" name="Google Shape;7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 name="Google Shape;7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5" name="Google Shape;8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Slide">
  <p:cSld name="1_Title Slide">
    <p:bg>
      <p:bgPr>
        <a:solidFill>
          <a:srgbClr val="4B2E83"/>
        </a:solidFill>
      </p:bgPr>
    </p:bg>
    <p:spTree>
      <p:nvGrpSpPr>
        <p:cNvPr id="10" name="Shape 10"/>
        <p:cNvGrpSpPr/>
        <p:nvPr/>
      </p:nvGrpSpPr>
      <p:grpSpPr>
        <a:xfrm>
          <a:off x="0" y="0"/>
          <a:ext cx="0" cy="0"/>
          <a:chOff x="0" y="0"/>
          <a:chExt cx="0" cy="0"/>
        </a:xfrm>
      </p:grpSpPr>
      <p:pic>
        <p:nvPicPr>
          <p:cNvPr descr="UW_W Logo_White.png" id="11" name="Google Shape;11;p2"/>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pic>
        <p:nvPicPr>
          <p:cNvPr id="12" name="Google Shape;12;p2"/>
          <p:cNvPicPr preferRelativeResize="0"/>
          <p:nvPr/>
        </p:nvPicPr>
        <p:blipFill rotWithShape="1">
          <a:blip r:embed="rId3">
            <a:alphaModFix/>
          </a:blip>
          <a:srcRect b="0" l="0" r="0" t="0"/>
          <a:stretch/>
        </p:blipFill>
        <p:spPr>
          <a:xfrm>
            <a:off x="677334" y="6354234"/>
            <a:ext cx="2540000" cy="266700"/>
          </a:xfrm>
          <a:prstGeom prst="rect">
            <a:avLst/>
          </a:prstGeom>
          <a:noFill/>
          <a:ln>
            <a:noFill/>
          </a:ln>
        </p:spPr>
      </p:pic>
      <p:sp>
        <p:nvSpPr>
          <p:cNvPr id="13" name="Google Shape;13;p2"/>
          <p:cNvSpPr txBox="1"/>
          <p:nvPr>
            <p:ph idx="1" type="body"/>
          </p:nvPr>
        </p:nvSpPr>
        <p:spPr>
          <a:xfrm>
            <a:off x="671757" y="1179824"/>
            <a:ext cx="6972300" cy="2641756"/>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1000"/>
              </a:spcBef>
              <a:spcAft>
                <a:spcPts val="0"/>
              </a:spcAft>
              <a:buClr>
                <a:schemeClr val="accent3"/>
              </a:buClr>
              <a:buSzPts val="5000"/>
              <a:buFont typeface="Arial"/>
              <a:buNone/>
              <a:defRPr b="0" i="0" sz="5000" u="none" cap="none" strike="noStrike">
                <a:solidFill>
                  <a:schemeClr val="accent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14" name="Google Shape;14;p2"/>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er + Subheader + Content">
  <p:cSld name="Header + Subheader + Content">
    <p:spTree>
      <p:nvGrpSpPr>
        <p:cNvPr id="15" name="Shape 15"/>
        <p:cNvGrpSpPr/>
        <p:nvPr/>
      </p:nvGrpSpPr>
      <p:grpSpPr>
        <a:xfrm>
          <a:off x="0" y="0"/>
          <a:ext cx="0" cy="0"/>
          <a:chOff x="0" y="0"/>
          <a:chExt cx="0" cy="0"/>
        </a:xfrm>
      </p:grpSpPr>
      <p:sp>
        <p:nvSpPr>
          <p:cNvPr id="16" name="Google Shape;16;p3"/>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7" name="Google Shape;17;p3"/>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8" name="Google Shape;18;p3"/>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FFFFFF"/>
              </a:buClr>
              <a:buSzPts val="2400"/>
              <a:buFont typeface="Arial"/>
              <a:buNone/>
              <a:defRPr b="0" i="0" sz="2400" u="none" cap="none" strike="noStrike">
                <a:solidFill>
                  <a:srgbClr val="FFFFFF"/>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19" name="Google Shape;19;p3"/>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pic>
        <p:nvPicPr>
          <p:cNvPr descr="Bar_RtAngle_7502_RGB.png" id="20" name="Google Shape;20;p3"/>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er + Content">
  <p:cSld name="Header + Content">
    <p:bg>
      <p:bgPr>
        <a:solidFill>
          <a:srgbClr val="4B2E83"/>
        </a:solidFill>
      </p:bgPr>
    </p:bg>
    <p:spTree>
      <p:nvGrpSpPr>
        <p:cNvPr id="21" name="Shape 21"/>
        <p:cNvGrpSpPr/>
        <p:nvPr/>
      </p:nvGrpSpPr>
      <p:grpSpPr>
        <a:xfrm>
          <a:off x="0" y="0"/>
          <a:ext cx="0" cy="0"/>
          <a:chOff x="0" y="0"/>
          <a:chExt cx="0" cy="0"/>
        </a:xfrm>
      </p:grpSpPr>
      <p:pic>
        <p:nvPicPr>
          <p:cNvPr descr="UW_W Logo_White.png" id="22" name="Google Shape;22;p4"/>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sp>
        <p:nvSpPr>
          <p:cNvPr id="23" name="Google Shape;23;p4"/>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4" name="Google Shape;24;p4"/>
          <p:cNvSpPr txBox="1"/>
          <p:nvPr>
            <p:ph idx="2" type="body"/>
          </p:nvPr>
        </p:nvSpPr>
        <p:spPr>
          <a:xfrm>
            <a:off x="659305" y="1736725"/>
            <a:ext cx="8076956"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25" name="Google Shape;25;p4"/>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er + Graphic">
  <p:cSld name="Header + Graphic">
    <p:bg>
      <p:bgPr>
        <a:solidFill>
          <a:srgbClr val="4B2E83"/>
        </a:solidFill>
      </p:bgPr>
    </p:bg>
    <p:spTree>
      <p:nvGrpSpPr>
        <p:cNvPr id="26" name="Shape 26"/>
        <p:cNvGrpSpPr/>
        <p:nvPr/>
      </p:nvGrpSpPr>
      <p:grpSpPr>
        <a:xfrm>
          <a:off x="0" y="0"/>
          <a:ext cx="0" cy="0"/>
          <a:chOff x="0" y="0"/>
          <a:chExt cx="0" cy="0"/>
        </a:xfrm>
      </p:grpSpPr>
      <p:pic>
        <p:nvPicPr>
          <p:cNvPr id="27" name="Google Shape;27;p5"/>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sp>
        <p:nvSpPr>
          <p:cNvPr id="28" name="Google Shape;28;p5"/>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FFFFFF"/>
              </a:buClr>
              <a:buSzPts val="2400"/>
              <a:buFont typeface="Arial"/>
              <a:buNone/>
              <a:defRPr b="0" i="1" sz="2400" u="none" cap="none" strike="noStrike">
                <a:solidFill>
                  <a:srgbClr val="FFFFFF"/>
                </a:solidFill>
                <a:latin typeface="Open Sans Light"/>
                <a:ea typeface="Open Sans Light"/>
                <a:cs typeface="Open Sans Light"/>
                <a:sym typeface="Open Sans Light"/>
              </a:defRPr>
            </a:lvl1pPr>
            <a:lvl2pPr lvl="1"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lvl="2"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lvl="3"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lvl="4"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lvl="5"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lvl="6"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lvl="7"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lvl="8"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9" name="Google Shape;29;p5"/>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30" name="Google Shape;30;p5"/>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er + Content">
  <p:cSld name="Header + Content">
    <p:spTree>
      <p:nvGrpSpPr>
        <p:cNvPr id="32" name="Shape 32"/>
        <p:cNvGrpSpPr/>
        <p:nvPr/>
      </p:nvGrpSpPr>
      <p:grpSpPr>
        <a:xfrm>
          <a:off x="0" y="0"/>
          <a:ext cx="0" cy="0"/>
          <a:chOff x="0" y="0"/>
          <a:chExt cx="0" cy="0"/>
        </a:xfrm>
      </p:grpSpPr>
      <p:sp>
        <p:nvSpPr>
          <p:cNvPr id="33" name="Google Shape;33;p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4" name="Google Shape;34;p7"/>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5" name="Google Shape;35;p7"/>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Bar_RtAngle_7502_RGB.png" id="36" name="Google Shape;36;p7"/>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37" name="Shape 37"/>
        <p:cNvGrpSpPr/>
        <p:nvPr/>
      </p:nvGrpSpPr>
      <p:grpSpPr>
        <a:xfrm>
          <a:off x="0" y="0"/>
          <a:ext cx="0" cy="0"/>
          <a:chOff x="0" y="0"/>
          <a:chExt cx="0" cy="0"/>
        </a:xfrm>
      </p:grpSpPr>
      <p:sp>
        <p:nvSpPr>
          <p:cNvPr id="38" name="Google Shape;38;p8"/>
          <p:cNvSpPr txBox="1"/>
          <p:nvPr>
            <p:ph idx="1" type="body"/>
          </p:nvPr>
        </p:nvSpPr>
        <p:spPr>
          <a:xfrm>
            <a:off x="671757" y="1167124"/>
            <a:ext cx="6972300" cy="2641756"/>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1000"/>
              </a:spcBef>
              <a:spcAft>
                <a:spcPts val="0"/>
              </a:spcAft>
              <a:buClr>
                <a:srgbClr val="4B2E83"/>
              </a:buClr>
              <a:buSzPts val="5000"/>
              <a:buFont typeface="Arial"/>
              <a:buNone/>
              <a:defRPr b="0" i="0" sz="5000" u="none" cap="none" strike="noStrike">
                <a:solidFill>
                  <a:srgbClr val="4B2E8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9" name="Google Shape;39;p8"/>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Wordmark_center_Purple_HEX.png" id="40" name="Google Shape;40;p8"/>
          <p:cNvPicPr preferRelativeResize="0"/>
          <p:nvPr/>
        </p:nvPicPr>
        <p:blipFill rotWithShape="1">
          <a:blip r:embed="rId3">
            <a:alphaModFix/>
          </a:blip>
          <a:srcRect b="0" l="0" r="0" t="0"/>
          <a:stretch/>
        </p:blipFill>
        <p:spPr>
          <a:xfrm>
            <a:off x="792039" y="6487457"/>
            <a:ext cx="2425295" cy="163374"/>
          </a:xfrm>
          <a:prstGeom prst="rect">
            <a:avLst/>
          </a:prstGeom>
          <a:noFill/>
          <a:ln>
            <a:noFill/>
          </a:ln>
        </p:spPr>
      </p:pic>
      <p:pic>
        <p:nvPicPr>
          <p:cNvPr descr="Bar_RtAngle_7502_RGB.png" id="41" name="Google Shape;41;p8"/>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er + Subheader + Content">
  <p:cSld name="Header + Subheader + Content">
    <p:spTree>
      <p:nvGrpSpPr>
        <p:cNvPr id="42" name="Shape 42"/>
        <p:cNvGrpSpPr/>
        <p:nvPr/>
      </p:nvGrpSpPr>
      <p:grpSpPr>
        <a:xfrm>
          <a:off x="0" y="0"/>
          <a:ext cx="0" cy="0"/>
          <a:chOff x="0" y="0"/>
          <a:chExt cx="0" cy="0"/>
        </a:xfrm>
      </p:grpSpPr>
      <p:sp>
        <p:nvSpPr>
          <p:cNvPr id="43" name="Google Shape;43;p9"/>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4" name="Google Shape;44;p9"/>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5" name="Google Shape;45;p9"/>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4B2E83"/>
              </a:buClr>
              <a:buSzPts val="2400"/>
              <a:buFont typeface="Arial"/>
              <a:buNone/>
              <a:defRPr b="0" i="0" sz="2400" u="none" cap="none" strike="noStrike">
                <a:solidFill>
                  <a:srgbClr val="4B2E83"/>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46" name="Google Shape;46;p9"/>
          <p:cNvPicPr preferRelativeResize="0"/>
          <p:nvPr/>
        </p:nvPicPr>
        <p:blipFill rotWithShape="1">
          <a:blip r:embed="rId2">
            <a:alphaModFix/>
          </a:blip>
          <a:srcRect b="0" l="0" r="0" t="0"/>
          <a:stretch/>
        </p:blipFill>
        <p:spPr>
          <a:xfrm>
            <a:off x="6382155" y="6487457"/>
            <a:ext cx="2425295" cy="163374"/>
          </a:xfrm>
          <a:prstGeom prst="rect">
            <a:avLst/>
          </a:prstGeom>
          <a:noFill/>
          <a:ln>
            <a:noFill/>
          </a:ln>
        </p:spPr>
      </p:pic>
      <p:pic>
        <p:nvPicPr>
          <p:cNvPr descr="Bar_RtAngle_7502_RGB.png" id="47" name="Google Shape;47;p9"/>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er + Graphic">
  <p:cSld name="Header + Graphic">
    <p:spTree>
      <p:nvGrpSpPr>
        <p:cNvPr id="48" name="Shape 48"/>
        <p:cNvGrpSpPr/>
        <p:nvPr/>
      </p:nvGrpSpPr>
      <p:grpSpPr>
        <a:xfrm>
          <a:off x="0" y="0"/>
          <a:ext cx="0" cy="0"/>
          <a:chOff x="0" y="0"/>
          <a:chExt cx="0" cy="0"/>
        </a:xfrm>
      </p:grpSpPr>
      <p:sp>
        <p:nvSpPr>
          <p:cNvPr id="49" name="Google Shape;49;p10"/>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lvl="1"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0" name="Google Shape;50;p10"/>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51" name="Google Shape;51;p10"/>
          <p:cNvPicPr preferRelativeResize="0"/>
          <p:nvPr/>
        </p:nvPicPr>
        <p:blipFill rotWithShape="1">
          <a:blip r:embed="rId2">
            <a:alphaModFix/>
          </a:blip>
          <a:srcRect b="0" l="0" r="0" t="0"/>
          <a:stretch/>
        </p:blipFill>
        <p:spPr>
          <a:xfrm>
            <a:off x="6363105" y="6487457"/>
            <a:ext cx="2425295" cy="163374"/>
          </a:xfrm>
          <a:prstGeom prst="rect">
            <a:avLst/>
          </a:prstGeom>
          <a:noFill/>
          <a:ln>
            <a:noFill/>
          </a:ln>
        </p:spPr>
      </p:pic>
      <p:pic>
        <p:nvPicPr>
          <p:cNvPr descr="Bar_RtAngle_7502_RGB.png" id="52" name="Google Shape;52;p10"/>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B2E83"/>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31" name="Shape 31"/>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hyperlink" Target="https://grants.nih.gov/grants/guide/notice-files/NOT-OD-20-086.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grants.nih.gov/faqs#/covid-19.htm" TargetMode="External"/><Relationship Id="rId4" Type="http://schemas.openxmlformats.org/officeDocument/2006/relationships/hyperlink" Target="https://grants.nih.gov/grants/guide/notice-files/NOT-OD-20-086.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s://finance.uw.edu/pafc/covid19-information-sponsored-award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hyperlink" Target="mailto:gcafco@uw.edu" TargetMode="External"/><Relationship Id="rId4" Type="http://schemas.openxmlformats.org/officeDocument/2006/relationships/hyperlink" Target="https://finance.uw.edu/pafc/" TargetMode="External"/><Relationship Id="rId5" Type="http://schemas.openxmlformats.org/officeDocument/2006/relationships/hyperlink" Target="https://finance.uw.edu/pafc/covid19-information-sponsored-awards" TargetMode="External"/><Relationship Id="rId6" Type="http://schemas.openxmlformats.org/officeDocument/2006/relationships/hyperlink" Target="mailto:andra2@uw.edu" TargetMode="External"/><Relationship Id="rId7" Type="http://schemas.openxmlformats.org/officeDocument/2006/relationships/hyperlink" Target="mailto:mgard4@uw.eu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 name="Shape 56"/>
        <p:cNvGrpSpPr/>
        <p:nvPr/>
      </p:nvGrpSpPr>
      <p:grpSpPr>
        <a:xfrm>
          <a:off x="0" y="0"/>
          <a:ext cx="0" cy="0"/>
          <a:chOff x="0" y="0"/>
          <a:chExt cx="0" cy="0"/>
        </a:xfrm>
      </p:grpSpPr>
      <p:sp>
        <p:nvSpPr>
          <p:cNvPr id="57" name="Google Shape;57;p11"/>
          <p:cNvSpPr txBox="1"/>
          <p:nvPr>
            <p:ph idx="1" type="body"/>
          </p:nvPr>
        </p:nvSpPr>
        <p:spPr>
          <a:xfrm>
            <a:off x="692029" y="1640263"/>
            <a:ext cx="6972300" cy="159313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3"/>
              </a:buClr>
              <a:buSzPts val="5000"/>
              <a:buNone/>
            </a:pPr>
            <a:r>
              <a:rPr lang="en-US">
                <a:latin typeface="Arial"/>
                <a:ea typeface="Arial"/>
                <a:cs typeface="Arial"/>
                <a:sym typeface="Arial"/>
              </a:rPr>
              <a:t>COMPLIANCE CORNER</a:t>
            </a:r>
            <a:endParaRPr/>
          </a:p>
        </p:txBody>
      </p:sp>
      <p:sp>
        <p:nvSpPr>
          <p:cNvPr id="58" name="Google Shape;58;p11"/>
          <p:cNvSpPr txBox="1"/>
          <p:nvPr/>
        </p:nvSpPr>
        <p:spPr>
          <a:xfrm>
            <a:off x="692029" y="4308049"/>
            <a:ext cx="6656731" cy="1812601"/>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chemeClr val="lt2"/>
              </a:buClr>
              <a:buSzPts val="2000"/>
              <a:buFont typeface="Arial"/>
              <a:buNone/>
            </a:pPr>
            <a:r>
              <a:rPr b="0" i="0" lang="en-US" sz="2000" u="none" cap="none" strike="noStrike">
                <a:solidFill>
                  <a:schemeClr val="lt2"/>
                </a:solidFill>
                <a:latin typeface="Arial"/>
                <a:ea typeface="Arial"/>
                <a:cs typeface="Arial"/>
                <a:sym typeface="Arial"/>
              </a:rPr>
              <a:t>MRAM</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June, 2020</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Matt Gardner</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Post Award Fiscal Compliance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2"/>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4B2E83"/>
              </a:buClr>
              <a:buSzPts val="3000"/>
              <a:buNone/>
            </a:pPr>
            <a:r>
              <a:rPr lang="en-US">
                <a:latin typeface="Encode Sans"/>
                <a:ea typeface="Encode Sans"/>
                <a:cs typeface="Encode Sans"/>
                <a:sym typeface="Encode Sans"/>
              </a:rPr>
              <a:t>NRSA Awards at the UW</a:t>
            </a:r>
            <a:endParaRPr>
              <a:latin typeface="Encode Sans"/>
              <a:ea typeface="Encode Sans"/>
              <a:cs typeface="Encode Sans"/>
              <a:sym typeface="Encode Sans"/>
            </a:endParaRPr>
          </a:p>
        </p:txBody>
      </p:sp>
      <p:sp>
        <p:nvSpPr>
          <p:cNvPr id="65" name="Google Shape;65;p12"/>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2400"/>
              <a:buNone/>
            </a:pPr>
            <a:r>
              <a:rPr lang="en-US">
                <a:latin typeface="Arial"/>
                <a:ea typeface="Arial"/>
                <a:cs typeface="Arial"/>
                <a:sym typeface="Arial"/>
              </a:rPr>
              <a:t>Approximate number of active NRSA Awards at the UW:</a:t>
            </a:r>
            <a:endParaRPr/>
          </a:p>
          <a:p>
            <a:pPr indent="-285750" lvl="1" marL="742950" rtl="0" algn="l">
              <a:spcBef>
                <a:spcPts val="480"/>
              </a:spcBef>
              <a:spcAft>
                <a:spcPts val="0"/>
              </a:spcAft>
              <a:buClr>
                <a:srgbClr val="4B2E83"/>
              </a:buClr>
              <a:buSzPts val="2400"/>
              <a:buFont typeface="Arial"/>
              <a:buChar char="•"/>
            </a:pPr>
            <a:r>
              <a:rPr lang="en-US" sz="2400">
                <a:latin typeface="Arial"/>
                <a:ea typeface="Arial"/>
                <a:cs typeface="Arial"/>
                <a:sym typeface="Arial"/>
              </a:rPr>
              <a:t>70 – T32 Institutional Training Grants</a:t>
            </a:r>
            <a:endParaRPr/>
          </a:p>
          <a:p>
            <a:pPr indent="-285750" lvl="1" marL="742950" rtl="0" algn="l">
              <a:spcBef>
                <a:spcPts val="480"/>
              </a:spcBef>
              <a:spcAft>
                <a:spcPts val="0"/>
              </a:spcAft>
              <a:buClr>
                <a:srgbClr val="4B2E83"/>
              </a:buClr>
              <a:buSzPts val="2400"/>
              <a:buFont typeface="Arial"/>
              <a:buChar char="•"/>
            </a:pPr>
            <a:r>
              <a:rPr lang="en-US" sz="2400">
                <a:latin typeface="Arial"/>
                <a:ea typeface="Arial"/>
                <a:cs typeface="Arial"/>
                <a:sym typeface="Arial"/>
              </a:rPr>
              <a:t>90 – F-Series Individual Fellowships</a:t>
            </a:r>
            <a:endParaRPr/>
          </a:p>
          <a:p>
            <a:pPr indent="-190500" lvl="0" marL="342900" rtl="0" algn="l">
              <a:spcBef>
                <a:spcPts val="480"/>
              </a:spcBef>
              <a:spcAft>
                <a:spcPts val="0"/>
              </a:spcAft>
              <a:buClr>
                <a:srgbClr val="4B2E83"/>
              </a:buClr>
              <a:buSzPts val="2400"/>
              <a:buFont typeface="Merriweather Sans"/>
              <a:buNone/>
            </a:pPr>
            <a:r>
              <a:t/>
            </a:r>
            <a:endParaRPr>
              <a:latin typeface="Arial"/>
              <a:ea typeface="Arial"/>
              <a:cs typeface="Arial"/>
              <a:sym typeface="Arial"/>
            </a:endParaRPr>
          </a:p>
          <a:p>
            <a:pPr indent="-342900" lvl="0" marL="342900" rtl="0" algn="l">
              <a:spcBef>
                <a:spcPts val="480"/>
              </a:spcBef>
              <a:spcAft>
                <a:spcPts val="0"/>
              </a:spcAft>
              <a:buClr>
                <a:srgbClr val="4B2E83"/>
              </a:buClr>
              <a:buSzPts val="2400"/>
              <a:buFont typeface="Merriweather Sans"/>
              <a:buChar char="&gt;"/>
            </a:pPr>
            <a:r>
              <a:rPr lang="en-US">
                <a:latin typeface="Arial"/>
                <a:ea typeface="Arial"/>
                <a:cs typeface="Arial"/>
                <a:sym typeface="Arial"/>
              </a:rPr>
              <a:t>Most of the T32 Training Grants at the UW cycle on a July 1st – June 30th budget period</a:t>
            </a:r>
            <a:endParaRPr/>
          </a:p>
          <a:p>
            <a:pPr indent="-342900" lvl="0" marL="342900" rtl="0" algn="l">
              <a:spcBef>
                <a:spcPts val="480"/>
              </a:spcBef>
              <a:spcAft>
                <a:spcPts val="0"/>
              </a:spcAft>
              <a:buClr>
                <a:srgbClr val="4B2E83"/>
              </a:buClr>
              <a:buSzPts val="2400"/>
              <a:buFont typeface="Merriweather Sans"/>
              <a:buChar char="&gt;"/>
            </a:pPr>
            <a:r>
              <a:rPr lang="en-US">
                <a:latin typeface="Arial"/>
                <a:ea typeface="Arial"/>
                <a:cs typeface="Arial"/>
                <a:sym typeface="Arial"/>
              </a:rPr>
              <a:t>GCA will perform budget reconciliations and prepare financial reports beginning in late August/September</a:t>
            </a:r>
            <a:endParaRPr/>
          </a:p>
        </p:txBody>
      </p:sp>
      <p:sp>
        <p:nvSpPr>
          <p:cNvPr id="66" name="Google Shape;66;p12"/>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Compliance Corner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3"/>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4B2E83"/>
              </a:buClr>
              <a:buSzPts val="3000"/>
              <a:buNone/>
            </a:pPr>
            <a:r>
              <a:rPr lang="en-US">
                <a:latin typeface="Encode Sans"/>
                <a:ea typeface="Encode Sans"/>
                <a:cs typeface="Encode Sans"/>
                <a:sym typeface="Encode Sans"/>
              </a:rPr>
              <a:t>NRSA Awards Impacted by COVID-19: Scenario</a:t>
            </a:r>
            <a:endParaRPr>
              <a:latin typeface="Encode Sans"/>
              <a:ea typeface="Encode Sans"/>
              <a:cs typeface="Encode Sans"/>
              <a:sym typeface="Encode Sans"/>
            </a:endParaRPr>
          </a:p>
        </p:txBody>
      </p:sp>
      <p:sp>
        <p:nvSpPr>
          <p:cNvPr id="73" name="Google Shape;73;p13"/>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4B2E83"/>
              </a:buClr>
              <a:buSzPts val="2220"/>
              <a:buNone/>
            </a:pPr>
            <a:r>
              <a:rPr lang="en-US" sz="2220">
                <a:latin typeface="Arial"/>
                <a:ea typeface="Arial"/>
                <a:cs typeface="Arial"/>
                <a:sym typeface="Arial"/>
              </a:rPr>
              <a:t>“We have three training slots on our T32, but are only able to fill two slots due to impacts from COVID. What happens with the funds allocated for the third trainee slot</a:t>
            </a:r>
            <a:r>
              <a:rPr lang="en-US" sz="2220">
                <a:solidFill>
                  <a:srgbClr val="FF0000"/>
                </a:solidFill>
                <a:latin typeface="Arial"/>
                <a:ea typeface="Arial"/>
                <a:cs typeface="Arial"/>
                <a:sym typeface="Arial"/>
              </a:rPr>
              <a:t> </a:t>
            </a:r>
            <a:r>
              <a:rPr lang="en-US" sz="2220">
                <a:latin typeface="Arial"/>
                <a:ea typeface="Arial"/>
                <a:cs typeface="Arial"/>
                <a:sym typeface="Arial"/>
              </a:rPr>
              <a:t>in the subsequent budget year?”</a:t>
            </a:r>
            <a:endParaRPr/>
          </a:p>
          <a:p>
            <a:pPr indent="-201930" lvl="0" marL="342900" rtl="0" algn="l">
              <a:lnSpc>
                <a:spcPct val="90000"/>
              </a:lnSpc>
              <a:spcBef>
                <a:spcPts val="444"/>
              </a:spcBef>
              <a:spcAft>
                <a:spcPts val="0"/>
              </a:spcAft>
              <a:buClr>
                <a:srgbClr val="4B2E83"/>
              </a:buClr>
              <a:buSzPts val="2220"/>
              <a:buFont typeface="Merriweather Sans"/>
              <a:buNone/>
            </a:pPr>
            <a:r>
              <a:t/>
            </a:r>
            <a:endParaRPr sz="2220">
              <a:latin typeface="Arial"/>
              <a:ea typeface="Arial"/>
              <a:cs typeface="Arial"/>
              <a:sym typeface="Arial"/>
            </a:endParaRPr>
          </a:p>
          <a:p>
            <a:pPr indent="-342900" lvl="0" marL="342900" rtl="0" algn="l">
              <a:lnSpc>
                <a:spcPct val="90000"/>
              </a:lnSpc>
              <a:spcBef>
                <a:spcPts val="444"/>
              </a:spcBef>
              <a:spcAft>
                <a:spcPts val="0"/>
              </a:spcAft>
              <a:buClr>
                <a:srgbClr val="4B2E83"/>
              </a:buClr>
              <a:buSzPts val="2220"/>
              <a:buFont typeface="Merriweather Sans"/>
              <a:buChar char="&gt;"/>
            </a:pPr>
            <a:r>
              <a:rPr lang="en-US" sz="2220">
                <a:latin typeface="Arial"/>
                <a:ea typeface="Arial"/>
                <a:cs typeface="Arial"/>
                <a:sym typeface="Arial"/>
              </a:rPr>
              <a:t>Recipients have the discretion to carryover funds, per </a:t>
            </a:r>
            <a:r>
              <a:rPr lang="en-US" sz="2220" u="sng">
                <a:solidFill>
                  <a:schemeClr val="hlink"/>
                </a:solidFill>
                <a:latin typeface="Arial"/>
                <a:ea typeface="Arial"/>
                <a:cs typeface="Arial"/>
                <a:sym typeface="Arial"/>
                <a:hlinkClick r:id="rId3"/>
              </a:rPr>
              <a:t>NIH Notice NOT-OD-20-086</a:t>
            </a:r>
            <a:endParaRPr sz="2220">
              <a:latin typeface="Arial"/>
              <a:ea typeface="Arial"/>
              <a:cs typeface="Arial"/>
              <a:sym typeface="Arial"/>
            </a:endParaRPr>
          </a:p>
          <a:p>
            <a:pPr indent="-342900" lvl="0" marL="342900" rtl="0" algn="l">
              <a:lnSpc>
                <a:spcPct val="90000"/>
              </a:lnSpc>
              <a:spcBef>
                <a:spcPts val="444"/>
              </a:spcBef>
              <a:spcAft>
                <a:spcPts val="0"/>
              </a:spcAft>
              <a:buClr>
                <a:srgbClr val="4B2E83"/>
              </a:buClr>
              <a:buSzPts val="2220"/>
              <a:buFont typeface="Merriweather Sans"/>
              <a:buChar char="&gt;"/>
            </a:pPr>
            <a:r>
              <a:rPr lang="en-US" sz="2220">
                <a:latin typeface="Arial"/>
                <a:ea typeface="Arial"/>
                <a:cs typeface="Arial"/>
                <a:sym typeface="Arial"/>
              </a:rPr>
              <a:t>Contact Sponsor to notify regarding the impacts from COVID</a:t>
            </a:r>
            <a:endParaRPr/>
          </a:p>
          <a:p>
            <a:pPr indent="-342900" lvl="0" marL="342900" rtl="0" algn="l">
              <a:lnSpc>
                <a:spcPct val="90000"/>
              </a:lnSpc>
              <a:spcBef>
                <a:spcPts val="444"/>
              </a:spcBef>
              <a:spcAft>
                <a:spcPts val="0"/>
              </a:spcAft>
              <a:buClr>
                <a:srgbClr val="4B2E83"/>
              </a:buClr>
              <a:buSzPts val="2220"/>
              <a:buFont typeface="Merriweather Sans"/>
              <a:buChar char="&gt;"/>
            </a:pPr>
            <a:r>
              <a:rPr lang="en-US" sz="2220">
                <a:latin typeface="Arial"/>
                <a:ea typeface="Arial"/>
                <a:cs typeface="Arial"/>
                <a:sym typeface="Arial"/>
              </a:rPr>
              <a:t>Contact GCA (via Grant Tracker) regarding related adjustments to the reconciliation and the financial report</a:t>
            </a:r>
            <a:endParaRPr/>
          </a:p>
          <a:p>
            <a:pPr indent="-201930" lvl="0" marL="342900" rtl="0" algn="l">
              <a:lnSpc>
                <a:spcPct val="90000"/>
              </a:lnSpc>
              <a:spcBef>
                <a:spcPts val="444"/>
              </a:spcBef>
              <a:spcAft>
                <a:spcPts val="0"/>
              </a:spcAft>
              <a:buClr>
                <a:srgbClr val="4B2E83"/>
              </a:buClr>
              <a:buSzPts val="2220"/>
              <a:buFont typeface="Merriweather Sans"/>
              <a:buNone/>
            </a:pPr>
            <a:r>
              <a:t/>
            </a:r>
            <a:endParaRPr sz="2220"/>
          </a:p>
        </p:txBody>
      </p:sp>
      <p:sp>
        <p:nvSpPr>
          <p:cNvPr id="74" name="Google Shape;74;p13"/>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Compliance Corner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4"/>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Clr>
                <a:srgbClr val="4B2E83"/>
              </a:buClr>
              <a:buSzPts val="3000"/>
              <a:buNone/>
            </a:pPr>
            <a:r>
              <a:rPr lang="en-US">
                <a:latin typeface="Arial"/>
                <a:ea typeface="Arial"/>
                <a:cs typeface="Arial"/>
                <a:sym typeface="Arial"/>
              </a:rPr>
              <a:t>COVID-19 Impacts for NRSA Awards: </a:t>
            </a:r>
            <a:endParaRPr/>
          </a:p>
          <a:p>
            <a:pPr indent="0" lvl="0" marL="0" rtl="0" algn="l">
              <a:lnSpc>
                <a:spcPct val="80000"/>
              </a:lnSpc>
              <a:spcBef>
                <a:spcPts val="600"/>
              </a:spcBef>
              <a:spcAft>
                <a:spcPts val="0"/>
              </a:spcAft>
              <a:buClr>
                <a:srgbClr val="4B2E83"/>
              </a:buClr>
              <a:buSzPts val="3000"/>
              <a:buNone/>
            </a:pPr>
            <a:r>
              <a:rPr lang="en-US">
                <a:latin typeface="Arial"/>
                <a:ea typeface="Arial"/>
                <a:cs typeface="Arial"/>
                <a:sym typeface="Arial"/>
              </a:rPr>
              <a:t>Odds and Ends</a:t>
            </a:r>
            <a:endParaRPr/>
          </a:p>
        </p:txBody>
      </p:sp>
      <p:sp>
        <p:nvSpPr>
          <p:cNvPr id="81" name="Google Shape;81;p14"/>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4B2E83"/>
              </a:buClr>
              <a:buSzPts val="2400"/>
              <a:buFont typeface="Merriweather Sans"/>
              <a:buChar char="&gt;"/>
            </a:pPr>
            <a:r>
              <a:rPr lang="en-US">
                <a:latin typeface="Arial"/>
                <a:ea typeface="Arial"/>
                <a:cs typeface="Arial"/>
                <a:sym typeface="Arial"/>
              </a:rPr>
              <a:t>Recipients </a:t>
            </a:r>
            <a:r>
              <a:rPr i="1" lang="en-US" u="sng">
                <a:latin typeface="Arial"/>
                <a:ea typeface="Arial"/>
                <a:cs typeface="Arial"/>
                <a:sym typeface="Arial"/>
              </a:rPr>
              <a:t>may</a:t>
            </a:r>
            <a:r>
              <a:rPr lang="en-US">
                <a:latin typeface="Arial"/>
                <a:ea typeface="Arial"/>
                <a:cs typeface="Arial"/>
                <a:sym typeface="Arial"/>
              </a:rPr>
              <a:t> continue to pay stipends to Fellows and Trainees if their training is impacted or paused due to COVID-19. </a:t>
            </a:r>
            <a:endParaRPr/>
          </a:p>
          <a:p>
            <a:pPr indent="-190500" lvl="0" marL="342900" rtl="0" algn="l">
              <a:lnSpc>
                <a:spcPct val="90000"/>
              </a:lnSpc>
              <a:spcBef>
                <a:spcPts val="480"/>
              </a:spcBef>
              <a:spcAft>
                <a:spcPts val="0"/>
              </a:spcAft>
              <a:buClr>
                <a:srgbClr val="4B2E83"/>
              </a:buClr>
              <a:buSzPts val="2400"/>
              <a:buFont typeface="Merriweather Sans"/>
              <a:buNone/>
            </a:pPr>
            <a:r>
              <a:t/>
            </a:r>
            <a:endParaRPr>
              <a:latin typeface="Arial"/>
              <a:ea typeface="Arial"/>
              <a:cs typeface="Arial"/>
              <a:sym typeface="Arial"/>
            </a:endParaRPr>
          </a:p>
          <a:p>
            <a:pPr indent="-342900" lvl="0" marL="342900" rtl="0" algn="l">
              <a:lnSpc>
                <a:spcPct val="90000"/>
              </a:lnSpc>
              <a:spcBef>
                <a:spcPts val="480"/>
              </a:spcBef>
              <a:spcAft>
                <a:spcPts val="0"/>
              </a:spcAft>
              <a:buClr>
                <a:srgbClr val="4B2E83"/>
              </a:buClr>
              <a:buSzPts val="2400"/>
              <a:buFont typeface="Merriweather Sans"/>
              <a:buChar char="&gt;"/>
            </a:pPr>
            <a:r>
              <a:rPr lang="en-US">
                <a:latin typeface="Arial"/>
                <a:ea typeface="Arial"/>
                <a:cs typeface="Arial"/>
                <a:sym typeface="Arial"/>
              </a:rPr>
              <a:t>Extensions are available if COVID-19 impacted “the planned course of the research training/activities.”</a:t>
            </a:r>
            <a:endParaRPr/>
          </a:p>
          <a:p>
            <a:pPr indent="-190500" lvl="0" marL="342900" rtl="0" algn="l">
              <a:lnSpc>
                <a:spcPct val="90000"/>
              </a:lnSpc>
              <a:spcBef>
                <a:spcPts val="480"/>
              </a:spcBef>
              <a:spcAft>
                <a:spcPts val="0"/>
              </a:spcAft>
              <a:buClr>
                <a:srgbClr val="4B2E83"/>
              </a:buClr>
              <a:buSzPts val="2400"/>
              <a:buFont typeface="Merriweather Sans"/>
              <a:buNone/>
            </a:pPr>
            <a:r>
              <a:t/>
            </a:r>
            <a:endParaRPr>
              <a:latin typeface="Arial"/>
              <a:ea typeface="Arial"/>
              <a:cs typeface="Arial"/>
              <a:sym typeface="Arial"/>
            </a:endParaRPr>
          </a:p>
          <a:p>
            <a:pPr indent="-342900" lvl="0" marL="342900" rtl="0" algn="l">
              <a:lnSpc>
                <a:spcPct val="90000"/>
              </a:lnSpc>
              <a:spcBef>
                <a:spcPts val="480"/>
              </a:spcBef>
              <a:spcAft>
                <a:spcPts val="0"/>
              </a:spcAft>
              <a:buClr>
                <a:srgbClr val="4B2E83"/>
              </a:buClr>
              <a:buSzPts val="2400"/>
              <a:buFont typeface="Merriweather Sans"/>
              <a:buChar char="&gt;"/>
            </a:pPr>
            <a:r>
              <a:rPr lang="en-US">
                <a:latin typeface="Arial"/>
                <a:ea typeface="Arial"/>
                <a:cs typeface="Arial"/>
                <a:sym typeface="Arial"/>
              </a:rPr>
              <a:t>Emailed </a:t>
            </a:r>
            <a:r>
              <a:rPr i="1" lang="en-US">
                <a:latin typeface="Arial"/>
                <a:ea typeface="Arial"/>
                <a:cs typeface="Arial"/>
                <a:sym typeface="Arial"/>
              </a:rPr>
              <a:t>Fellowship Activation Notice</a:t>
            </a:r>
            <a:r>
              <a:rPr lang="en-US">
                <a:latin typeface="Arial"/>
                <a:ea typeface="Arial"/>
                <a:cs typeface="Arial"/>
                <a:sym typeface="Arial"/>
              </a:rPr>
              <a:t> forms with digital signatures are sufficient for now. Hard copies with original signatures must be submitted as soon as feasible.</a:t>
            </a:r>
            <a:endParaRPr/>
          </a:p>
        </p:txBody>
      </p:sp>
      <p:sp>
        <p:nvSpPr>
          <p:cNvPr id="82" name="Google Shape;82;p14"/>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Compliance Corner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5"/>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NRSA Training Grant Resources</a:t>
            </a:r>
            <a:endParaRPr/>
          </a:p>
        </p:txBody>
      </p:sp>
      <p:sp>
        <p:nvSpPr>
          <p:cNvPr id="89" name="Google Shape;89;p15"/>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4B2E83"/>
              </a:buClr>
              <a:buSzPts val="2400"/>
              <a:buFont typeface="Merriweather Sans"/>
              <a:buChar char="&gt;"/>
            </a:pPr>
            <a:r>
              <a:rPr lang="en-US">
                <a:latin typeface="Arial"/>
                <a:ea typeface="Arial"/>
                <a:cs typeface="Arial"/>
                <a:sym typeface="Arial"/>
              </a:rPr>
              <a:t>As with everything related to COVID-19… communicate with your sponsor if your NRSA Award has been impacted. Document everything!</a:t>
            </a:r>
            <a:endParaRPr/>
          </a:p>
          <a:p>
            <a:pPr indent="-190500" lvl="0" marL="342900" rtl="0" algn="l">
              <a:lnSpc>
                <a:spcPct val="90000"/>
              </a:lnSpc>
              <a:spcBef>
                <a:spcPts val="480"/>
              </a:spcBef>
              <a:spcAft>
                <a:spcPts val="0"/>
              </a:spcAft>
              <a:buClr>
                <a:srgbClr val="4B2E83"/>
              </a:buClr>
              <a:buSzPts val="2400"/>
              <a:buFont typeface="Merriweather Sans"/>
              <a:buNone/>
            </a:pPr>
            <a:r>
              <a:t/>
            </a:r>
            <a:endParaRPr>
              <a:latin typeface="Arial"/>
              <a:ea typeface="Arial"/>
              <a:cs typeface="Arial"/>
              <a:sym typeface="Arial"/>
            </a:endParaRPr>
          </a:p>
          <a:p>
            <a:pPr indent="-342900" lvl="0" marL="342900" rtl="0" algn="l">
              <a:lnSpc>
                <a:spcPct val="90000"/>
              </a:lnSpc>
              <a:spcBef>
                <a:spcPts val="480"/>
              </a:spcBef>
              <a:spcAft>
                <a:spcPts val="0"/>
              </a:spcAft>
              <a:buClr>
                <a:srgbClr val="4B2E83"/>
              </a:buClr>
              <a:buSzPts val="2400"/>
              <a:buFont typeface="Merriweather Sans"/>
              <a:buChar char="&gt;"/>
            </a:pPr>
            <a:r>
              <a:rPr lang="en-US">
                <a:latin typeface="Arial"/>
                <a:ea typeface="Arial"/>
                <a:cs typeface="Arial"/>
                <a:sym typeface="Arial"/>
              </a:rPr>
              <a:t>NIH FAQ on NRSA Awards:</a:t>
            </a:r>
            <a:endParaRPr/>
          </a:p>
          <a:p>
            <a:pPr indent="0" lvl="1" marL="400050" rtl="0" algn="l">
              <a:lnSpc>
                <a:spcPct val="90000"/>
              </a:lnSpc>
              <a:spcBef>
                <a:spcPts val="480"/>
              </a:spcBef>
              <a:spcAft>
                <a:spcPts val="0"/>
              </a:spcAft>
              <a:buClr>
                <a:srgbClr val="4B2E83"/>
              </a:buClr>
              <a:buSzPts val="2400"/>
              <a:buNone/>
            </a:pPr>
            <a:r>
              <a:rPr lang="en-US" sz="2400" u="sng">
                <a:solidFill>
                  <a:schemeClr val="hlink"/>
                </a:solidFill>
                <a:latin typeface="Arial"/>
                <a:ea typeface="Arial"/>
                <a:cs typeface="Arial"/>
                <a:sym typeface="Arial"/>
                <a:hlinkClick r:id="rId3"/>
              </a:rPr>
              <a:t>https://grants.nih.gov/faqs#/covid-19.htm</a:t>
            </a:r>
            <a:endParaRPr sz="2400">
              <a:latin typeface="Arial"/>
              <a:ea typeface="Arial"/>
              <a:cs typeface="Arial"/>
              <a:sym typeface="Arial"/>
            </a:endParaRPr>
          </a:p>
          <a:p>
            <a:pPr indent="0" lvl="1" marL="400050" rtl="0" algn="l">
              <a:lnSpc>
                <a:spcPct val="90000"/>
              </a:lnSpc>
              <a:spcBef>
                <a:spcPts val="480"/>
              </a:spcBef>
              <a:spcAft>
                <a:spcPts val="0"/>
              </a:spcAft>
              <a:buClr>
                <a:srgbClr val="4B2E83"/>
              </a:buClr>
              <a:buSzPts val="2400"/>
              <a:buNone/>
            </a:pPr>
            <a:r>
              <a:t/>
            </a:r>
            <a:endParaRPr sz="2400">
              <a:latin typeface="Arial"/>
              <a:ea typeface="Arial"/>
              <a:cs typeface="Arial"/>
              <a:sym typeface="Arial"/>
            </a:endParaRPr>
          </a:p>
          <a:p>
            <a:pPr indent="-342900" lvl="0" marL="342900" rtl="0" algn="l">
              <a:lnSpc>
                <a:spcPct val="90000"/>
              </a:lnSpc>
              <a:spcBef>
                <a:spcPts val="480"/>
              </a:spcBef>
              <a:spcAft>
                <a:spcPts val="0"/>
              </a:spcAft>
              <a:buClr>
                <a:srgbClr val="4B2E83"/>
              </a:buClr>
              <a:buSzPts val="2400"/>
              <a:buFont typeface="Merriweather Sans"/>
              <a:buChar char="&gt;"/>
            </a:pPr>
            <a:r>
              <a:rPr lang="en-US">
                <a:latin typeface="Arial"/>
                <a:ea typeface="Arial"/>
                <a:cs typeface="Arial"/>
                <a:sym typeface="Arial"/>
              </a:rPr>
              <a:t>Additional NIH:</a:t>
            </a:r>
            <a:br>
              <a:rPr lang="en-US">
                <a:latin typeface="Arial"/>
                <a:ea typeface="Arial"/>
                <a:cs typeface="Arial"/>
                <a:sym typeface="Arial"/>
              </a:rPr>
            </a:br>
            <a:r>
              <a:rPr lang="en-US" u="sng">
                <a:solidFill>
                  <a:schemeClr val="hlink"/>
                </a:solidFill>
                <a:latin typeface="Arial"/>
                <a:ea typeface="Arial"/>
                <a:cs typeface="Arial"/>
                <a:sym typeface="Arial"/>
                <a:hlinkClick r:id="rId4"/>
              </a:rPr>
              <a:t>https://grants.nih.gov/grants/guide/notice-files/NOT-OD-20-086.html</a:t>
            </a:r>
            <a:endParaRPr>
              <a:latin typeface="Arial"/>
              <a:ea typeface="Arial"/>
              <a:cs typeface="Arial"/>
              <a:sym typeface="Arial"/>
            </a:endParaRPr>
          </a:p>
          <a:p>
            <a:pPr indent="-190500" lvl="0" marL="342900" rtl="0" algn="l">
              <a:lnSpc>
                <a:spcPct val="90000"/>
              </a:lnSpc>
              <a:spcBef>
                <a:spcPts val="480"/>
              </a:spcBef>
              <a:spcAft>
                <a:spcPts val="0"/>
              </a:spcAft>
              <a:buClr>
                <a:srgbClr val="4B2E83"/>
              </a:buClr>
              <a:buSzPts val="2400"/>
              <a:buFont typeface="Merriweather Sans"/>
              <a:buNone/>
            </a:pPr>
            <a:r>
              <a:t/>
            </a:r>
            <a:endParaRPr>
              <a:latin typeface="Arial"/>
              <a:ea typeface="Arial"/>
              <a:cs typeface="Arial"/>
              <a:sym typeface="Arial"/>
            </a:endParaRPr>
          </a:p>
        </p:txBody>
      </p:sp>
      <p:sp>
        <p:nvSpPr>
          <p:cNvPr id="90" name="Google Shape;90;p15"/>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Compliance Corner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6"/>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4B2E83"/>
              </a:buClr>
              <a:buSzPts val="3000"/>
              <a:buNone/>
            </a:pPr>
            <a:r>
              <a:rPr lang="en-US">
                <a:latin typeface="Encode Sans"/>
                <a:ea typeface="Encode Sans"/>
                <a:cs typeface="Encode Sans"/>
                <a:sym typeface="Encode Sans"/>
              </a:rPr>
              <a:t>OMB COVID-19 Flexibilities</a:t>
            </a:r>
            <a:endParaRPr>
              <a:latin typeface="Encode Sans"/>
              <a:ea typeface="Encode Sans"/>
              <a:cs typeface="Encode Sans"/>
              <a:sym typeface="Encode Sans"/>
            </a:endParaRPr>
          </a:p>
        </p:txBody>
      </p:sp>
      <p:sp>
        <p:nvSpPr>
          <p:cNvPr id="96" name="Google Shape;96;p16"/>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4B2E83"/>
              </a:buClr>
              <a:buSzPts val="2200"/>
              <a:buFont typeface="Merriweather Sans"/>
              <a:buChar char="&gt;"/>
            </a:pPr>
            <a:r>
              <a:rPr lang="en-US" sz="2200">
                <a:latin typeface="Arial"/>
                <a:ea typeface="Arial"/>
                <a:cs typeface="Arial"/>
                <a:sym typeface="Arial"/>
              </a:rPr>
              <a:t>OMB issued guidance (M-20-17) on March 19th, 2020</a:t>
            </a:r>
            <a:endParaRPr/>
          </a:p>
          <a:p>
            <a:pPr indent="-342900" lvl="0" marL="342900" rtl="0" algn="l">
              <a:spcBef>
                <a:spcPts val="440"/>
              </a:spcBef>
              <a:spcAft>
                <a:spcPts val="0"/>
              </a:spcAft>
              <a:buClr>
                <a:srgbClr val="4B2E83"/>
              </a:buClr>
              <a:buSzPts val="2200"/>
              <a:buFont typeface="Merriweather Sans"/>
              <a:buChar char="&gt;"/>
            </a:pPr>
            <a:r>
              <a:rPr lang="en-US" sz="2200">
                <a:latin typeface="Arial"/>
                <a:ea typeface="Arial"/>
                <a:cs typeface="Arial"/>
                <a:sym typeface="Arial"/>
              </a:rPr>
              <a:t>The memorandum provided administrative relief due to impacts from COVID-19</a:t>
            </a:r>
            <a:endParaRPr/>
          </a:p>
          <a:p>
            <a:pPr indent="-342900" lvl="0" marL="342900" rtl="0" algn="l">
              <a:spcBef>
                <a:spcPts val="440"/>
              </a:spcBef>
              <a:spcAft>
                <a:spcPts val="0"/>
              </a:spcAft>
              <a:buClr>
                <a:srgbClr val="4B2E83"/>
              </a:buClr>
              <a:buSzPts val="2200"/>
              <a:buFont typeface="Merriweather Sans"/>
              <a:buChar char="&gt;"/>
            </a:pPr>
            <a:r>
              <a:rPr lang="en-US" sz="2200">
                <a:latin typeface="Arial"/>
                <a:ea typeface="Arial"/>
                <a:cs typeface="Arial"/>
                <a:sym typeface="Arial"/>
              </a:rPr>
              <a:t>The flexibilities were time limited; OMB would reassess within 90 days (June 17, 2020)</a:t>
            </a:r>
            <a:endParaRPr/>
          </a:p>
          <a:p>
            <a:pPr indent="-342900" lvl="0" marL="342900" rtl="0" algn="l">
              <a:spcBef>
                <a:spcPts val="440"/>
              </a:spcBef>
              <a:spcAft>
                <a:spcPts val="0"/>
              </a:spcAft>
              <a:buClr>
                <a:srgbClr val="4B2E83"/>
              </a:buClr>
              <a:buSzPts val="2200"/>
              <a:buFont typeface="Merriweather Sans"/>
              <a:buChar char="&gt;"/>
            </a:pPr>
            <a:r>
              <a:rPr lang="en-US" sz="2200">
                <a:latin typeface="Arial"/>
                <a:ea typeface="Arial"/>
                <a:cs typeface="Arial"/>
                <a:sym typeface="Arial"/>
              </a:rPr>
              <a:t>Multiple entities have requested an extension of the flexibilities</a:t>
            </a:r>
            <a:endParaRPr/>
          </a:p>
          <a:p>
            <a:pPr indent="-342900" lvl="0" marL="342900" rtl="0" algn="l">
              <a:spcBef>
                <a:spcPts val="440"/>
              </a:spcBef>
              <a:spcAft>
                <a:spcPts val="0"/>
              </a:spcAft>
              <a:buClr>
                <a:srgbClr val="4B2E83"/>
              </a:buClr>
              <a:buSzPts val="2200"/>
              <a:buFont typeface="Merriweather Sans"/>
              <a:buChar char="&gt;"/>
            </a:pPr>
            <a:r>
              <a:rPr lang="en-US" sz="2200">
                <a:latin typeface="Arial"/>
                <a:ea typeface="Arial"/>
                <a:cs typeface="Arial"/>
                <a:sym typeface="Arial"/>
              </a:rPr>
              <a:t>OMB has yet to issue additional guidance</a:t>
            </a:r>
            <a:endParaRPr/>
          </a:p>
          <a:p>
            <a:pPr indent="-342900" lvl="0" marL="342900" rtl="0" algn="l">
              <a:spcBef>
                <a:spcPts val="440"/>
              </a:spcBef>
              <a:spcAft>
                <a:spcPts val="0"/>
              </a:spcAft>
              <a:buClr>
                <a:srgbClr val="4B2E83"/>
              </a:buClr>
              <a:buSzPts val="2200"/>
              <a:buFont typeface="Merriweather Sans"/>
              <a:buChar char="&gt;"/>
            </a:pPr>
            <a:r>
              <a:rPr lang="en-US" sz="2200">
                <a:latin typeface="Arial"/>
                <a:ea typeface="Arial"/>
                <a:cs typeface="Arial"/>
                <a:sym typeface="Arial"/>
              </a:rPr>
              <a:t>Updated information will be posted on the PAFC webpage: </a:t>
            </a:r>
            <a:r>
              <a:rPr lang="en-US" sz="2200" u="sng">
                <a:solidFill>
                  <a:srgbClr val="FF0000"/>
                </a:solidFill>
                <a:hlinkClick r:id="rId3"/>
              </a:rPr>
              <a:t>https://finance.uw.edu/pafc/covid19-information-sponsored-awards</a:t>
            </a:r>
            <a:endParaRPr sz="2200">
              <a:solidFill>
                <a:srgbClr val="FF0000"/>
              </a:solidFill>
              <a:latin typeface="Arial"/>
              <a:ea typeface="Arial"/>
              <a:cs typeface="Arial"/>
              <a:sym typeface="Arial"/>
            </a:endParaRPr>
          </a:p>
        </p:txBody>
      </p:sp>
      <p:sp>
        <p:nvSpPr>
          <p:cNvPr id="97" name="Google Shape;97;p16"/>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Compliance Corner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4B2E83"/>
              </a:buClr>
              <a:buSzPts val="4000"/>
              <a:buNone/>
            </a:pPr>
            <a:r>
              <a:rPr lang="en-US" sz="4000">
                <a:latin typeface="Arial"/>
                <a:ea typeface="Arial"/>
                <a:cs typeface="Arial"/>
                <a:sym typeface="Arial"/>
              </a:rPr>
              <a:t>Questions</a:t>
            </a:r>
            <a:endParaRPr/>
          </a:p>
        </p:txBody>
      </p:sp>
      <p:sp>
        <p:nvSpPr>
          <p:cNvPr id="103" name="Google Shape;103;p17"/>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4B2E83"/>
              </a:buClr>
              <a:buSzPts val="2400"/>
              <a:buChar char="&gt;"/>
            </a:pPr>
            <a:r>
              <a:rPr lang="en-US">
                <a:latin typeface="Arial"/>
                <a:ea typeface="Arial"/>
                <a:cs typeface="Arial"/>
                <a:sym typeface="Arial"/>
              </a:rPr>
              <a:t>Post Award Fiscal Compliance (PAFC)</a:t>
            </a:r>
            <a:endParaRPr/>
          </a:p>
          <a:p>
            <a:pPr indent="-285750" lvl="1" marL="742950" rtl="0" algn="l">
              <a:spcBef>
                <a:spcPts val="400"/>
              </a:spcBef>
              <a:spcAft>
                <a:spcPts val="0"/>
              </a:spcAft>
              <a:buClr>
                <a:srgbClr val="4B2E83"/>
              </a:buClr>
              <a:buSzPts val="2000"/>
              <a:buChar char="–"/>
            </a:pPr>
            <a:r>
              <a:rPr lang="en-US" u="sng">
                <a:solidFill>
                  <a:schemeClr val="hlink"/>
                </a:solidFill>
                <a:latin typeface="Arial"/>
                <a:ea typeface="Arial"/>
                <a:cs typeface="Arial"/>
                <a:sym typeface="Arial"/>
                <a:hlinkClick r:id="rId3"/>
              </a:rPr>
              <a:t>gcafco@uw.edu</a:t>
            </a:r>
            <a:endParaRPr>
              <a:latin typeface="Arial"/>
              <a:ea typeface="Arial"/>
              <a:cs typeface="Arial"/>
              <a:sym typeface="Arial"/>
            </a:endParaRPr>
          </a:p>
          <a:p>
            <a:pPr indent="-285750" lvl="1" marL="742950" rtl="0" algn="l">
              <a:spcBef>
                <a:spcPts val="400"/>
              </a:spcBef>
              <a:spcAft>
                <a:spcPts val="0"/>
              </a:spcAft>
              <a:buClr>
                <a:srgbClr val="4B2E83"/>
              </a:buClr>
              <a:buSzPts val="2000"/>
              <a:buChar char="–"/>
            </a:pPr>
            <a:r>
              <a:rPr lang="en-US" u="sng">
                <a:solidFill>
                  <a:schemeClr val="hlink"/>
                </a:solidFill>
                <a:latin typeface="Arial"/>
                <a:ea typeface="Arial"/>
                <a:cs typeface="Arial"/>
                <a:sym typeface="Arial"/>
                <a:hlinkClick r:id="rId4"/>
              </a:rPr>
              <a:t>https://finance.uw.edu/pafc/</a:t>
            </a:r>
            <a:endParaRPr>
              <a:latin typeface="Arial"/>
              <a:ea typeface="Arial"/>
              <a:cs typeface="Arial"/>
              <a:sym typeface="Arial"/>
            </a:endParaRPr>
          </a:p>
          <a:p>
            <a:pPr indent="-285750" lvl="1" marL="742950" rtl="0" algn="l">
              <a:spcBef>
                <a:spcPts val="400"/>
              </a:spcBef>
              <a:spcAft>
                <a:spcPts val="0"/>
              </a:spcAft>
              <a:buClr>
                <a:srgbClr val="4B2E83"/>
              </a:buClr>
              <a:buSzPts val="2000"/>
              <a:buChar char="–"/>
            </a:pPr>
            <a:r>
              <a:rPr lang="en-US" u="sng">
                <a:solidFill>
                  <a:schemeClr val="hlink"/>
                </a:solidFill>
                <a:latin typeface="Arial"/>
                <a:ea typeface="Arial"/>
                <a:cs typeface="Arial"/>
                <a:sym typeface="Arial"/>
                <a:hlinkClick r:id="rId5"/>
              </a:rPr>
              <a:t>https://finance.uw.edu/pafc/covid19-information-sponsored-awards</a:t>
            </a:r>
            <a:endParaRPr>
              <a:latin typeface="Arial"/>
              <a:ea typeface="Arial"/>
              <a:cs typeface="Arial"/>
              <a:sym typeface="Arial"/>
            </a:endParaRPr>
          </a:p>
          <a:p>
            <a:pPr indent="-209550" lvl="1" marL="742950" rtl="0" algn="l">
              <a:spcBef>
                <a:spcPts val="240"/>
              </a:spcBef>
              <a:spcAft>
                <a:spcPts val="0"/>
              </a:spcAft>
              <a:buClr>
                <a:srgbClr val="4B2E83"/>
              </a:buClr>
              <a:buSzPts val="1200"/>
              <a:buNone/>
            </a:pPr>
            <a:r>
              <a:t/>
            </a:r>
            <a:endParaRPr sz="1200">
              <a:latin typeface="Arial"/>
              <a:ea typeface="Arial"/>
              <a:cs typeface="Arial"/>
              <a:sym typeface="Arial"/>
            </a:endParaRPr>
          </a:p>
          <a:p>
            <a:pPr indent="-342900" lvl="0" marL="342900" rtl="0" algn="l">
              <a:spcBef>
                <a:spcPts val="480"/>
              </a:spcBef>
              <a:spcAft>
                <a:spcPts val="0"/>
              </a:spcAft>
              <a:buClr>
                <a:srgbClr val="4B2E83"/>
              </a:buClr>
              <a:buSzPts val="2400"/>
              <a:buFont typeface="Merriweather Sans"/>
              <a:buChar char="&gt;"/>
            </a:pPr>
            <a:r>
              <a:rPr lang="en-US">
                <a:latin typeface="Arial"/>
                <a:ea typeface="Arial"/>
                <a:cs typeface="Arial"/>
                <a:sym typeface="Arial"/>
              </a:rPr>
              <a:t>Andra Sawyer</a:t>
            </a:r>
            <a:endParaRPr/>
          </a:p>
          <a:p>
            <a:pPr indent="-285750" lvl="1" marL="742950" rtl="0" algn="l">
              <a:spcBef>
                <a:spcPts val="400"/>
              </a:spcBef>
              <a:spcAft>
                <a:spcPts val="0"/>
              </a:spcAft>
              <a:buClr>
                <a:srgbClr val="4B2E83"/>
              </a:buClr>
              <a:buSzPts val="2000"/>
              <a:buChar char="–"/>
            </a:pPr>
            <a:r>
              <a:rPr lang="en-US" u="sng">
                <a:solidFill>
                  <a:schemeClr val="hlink"/>
                </a:solidFill>
                <a:latin typeface="Arial"/>
                <a:ea typeface="Arial"/>
                <a:cs typeface="Arial"/>
                <a:sym typeface="Arial"/>
                <a:hlinkClick r:id="rId6"/>
              </a:rPr>
              <a:t>andra2@uw.edu</a:t>
            </a:r>
            <a:br>
              <a:rPr lang="en-US">
                <a:latin typeface="Arial"/>
                <a:ea typeface="Arial"/>
                <a:cs typeface="Arial"/>
                <a:sym typeface="Arial"/>
              </a:rPr>
            </a:br>
            <a:endParaRPr>
              <a:latin typeface="Arial"/>
              <a:ea typeface="Arial"/>
              <a:cs typeface="Arial"/>
              <a:sym typeface="Arial"/>
            </a:endParaRPr>
          </a:p>
          <a:p>
            <a:pPr indent="-342900" lvl="0" marL="342900" rtl="0" algn="l">
              <a:spcBef>
                <a:spcPts val="480"/>
              </a:spcBef>
              <a:spcAft>
                <a:spcPts val="0"/>
              </a:spcAft>
              <a:buClr>
                <a:srgbClr val="4B2E83"/>
              </a:buClr>
              <a:buSzPts val="2400"/>
              <a:buChar char="&gt;"/>
            </a:pPr>
            <a:r>
              <a:rPr lang="en-US">
                <a:latin typeface="Arial"/>
                <a:ea typeface="Arial"/>
                <a:cs typeface="Arial"/>
                <a:sym typeface="Arial"/>
              </a:rPr>
              <a:t>Matt Gardner</a:t>
            </a:r>
            <a:endParaRPr/>
          </a:p>
          <a:p>
            <a:pPr indent="-285750" lvl="1" marL="742950" rtl="0" algn="l">
              <a:spcBef>
                <a:spcPts val="400"/>
              </a:spcBef>
              <a:spcAft>
                <a:spcPts val="0"/>
              </a:spcAft>
              <a:buClr>
                <a:srgbClr val="4B2E83"/>
              </a:buClr>
              <a:buSzPts val="2000"/>
              <a:buChar char="–"/>
            </a:pPr>
            <a:r>
              <a:rPr lang="en-US" u="sng">
                <a:solidFill>
                  <a:schemeClr val="hlink"/>
                </a:solidFill>
                <a:latin typeface="Arial"/>
                <a:ea typeface="Arial"/>
                <a:cs typeface="Arial"/>
                <a:sym typeface="Arial"/>
                <a:hlinkClick r:id="rId7"/>
              </a:rPr>
              <a:t>mgard4@uw.edu</a:t>
            </a:r>
            <a:endParaRPr sz="1200">
              <a:latin typeface="Arial"/>
              <a:ea typeface="Arial"/>
              <a:cs typeface="Arial"/>
              <a:sym typeface="Arial"/>
            </a:endParaRPr>
          </a:p>
          <a:p>
            <a:pPr indent="-158750" lvl="1" marL="742950" rtl="0" algn="l">
              <a:spcBef>
                <a:spcPts val="400"/>
              </a:spcBef>
              <a:spcAft>
                <a:spcPts val="0"/>
              </a:spcAft>
              <a:buClr>
                <a:srgbClr val="4B2E83"/>
              </a:buClr>
              <a:buSzPts val="2000"/>
              <a:buNone/>
            </a:pPr>
            <a:r>
              <a:t/>
            </a:r>
            <a:endParaRPr>
              <a:latin typeface="Arial"/>
              <a:ea typeface="Arial"/>
              <a:cs typeface="Arial"/>
              <a:sym typeface="Arial"/>
            </a:endParaRPr>
          </a:p>
          <a:p>
            <a:pPr indent="-190500" lvl="0" marL="342900" rtl="0" algn="l">
              <a:spcBef>
                <a:spcPts val="480"/>
              </a:spcBef>
              <a:spcAft>
                <a:spcPts val="0"/>
              </a:spcAft>
              <a:buClr>
                <a:srgbClr val="4B2E83"/>
              </a:buClr>
              <a:buSzPts val="2400"/>
              <a:buNone/>
            </a:pPr>
            <a:r>
              <a:t/>
            </a:r>
            <a:endParaRPr>
              <a:latin typeface="Arial"/>
              <a:ea typeface="Arial"/>
              <a:cs typeface="Arial"/>
              <a:sym typeface="Arial"/>
            </a:endParaRPr>
          </a:p>
        </p:txBody>
      </p:sp>
      <p:sp>
        <p:nvSpPr>
          <p:cNvPr id="104" name="Google Shape;104;p17"/>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Compliance Corner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