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 id="2147483707" r:id="rId2"/>
    <p:sldMasterId id="2147483708" r:id="rId3"/>
    <p:sldMasterId id="2147483709" r:id="rId4"/>
    <p:sldMasterId id="2147483710" r:id="rId5"/>
    <p:sldMasterId id="2147483711" r:id="rId6"/>
    <p:sldMasterId id="2147483712" r:id="rId7"/>
  </p:sldMasterIdLst>
  <p:notesMasterIdLst>
    <p:notesMasterId r:id="rId60"/>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x="9144000" cy="6858000" type="screen4x3"/>
  <p:notesSz cx="6858000" cy="9144000"/>
  <p:embeddedFontLst>
    <p:embeddedFont>
      <p:font typeface="Open Sans Light" panose="020B060402020202020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Open Sans" panose="020B0604020202020204" charset="0"/>
      <p:regular r:id="rId69"/>
      <p:bold r:id="rId70"/>
      <p:italic r:id="rId71"/>
      <p:boldItalic r:id="rId72"/>
    </p:embeddedFont>
    <p:embeddedFont>
      <p:font typeface="Encode Sans Black" panose="020B0604020202020204" charset="0"/>
      <p:bold r:id="rId73"/>
    </p:embeddedFont>
    <p:embeddedFont>
      <p:font typeface="Encode Sans" panose="020B0604020202020204" charset="0"/>
      <p:regular r:id="rId74"/>
      <p:bold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DEA80E-E5B7-4381-A496-85BA490B9847}">
  <a:tblStyle styleId="{B4DEA80E-E5B7-4381-A496-85BA490B984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24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7.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cq.osd.mil/cmmc/faq.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grants.nih.gov/policy/natural-disasters/corona-virus.htm#funding-covid19"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8bca85aba2_0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8bca85aba2_0_80:notes"/>
          <p:cNvSpPr txBox="1">
            <a:spLocks noGrp="1"/>
          </p:cNvSpPr>
          <p:nvPr>
            <p:ph type="body" idx="1"/>
          </p:nvPr>
        </p:nvSpPr>
        <p:spPr>
          <a:xfrm>
            <a:off x="685643" y="4400472"/>
            <a:ext cx="5486700" cy="3600600"/>
          </a:xfrm>
          <a:prstGeom prst="rect">
            <a:avLst/>
          </a:prstGeom>
          <a:noFill/>
          <a:ln>
            <a:noFill/>
          </a:ln>
        </p:spPr>
        <p:txBody>
          <a:bodyPr spcFirstLastPara="1" wrap="square" lIns="89625" tIns="44825" rIns="89625" bIns="44825" anchor="t" anchorCtr="0">
            <a:noAutofit/>
          </a:bodyPr>
          <a:lstStyle/>
          <a:p>
            <a:pPr marL="0" marR="0" lvl="0" indent="0" algn="l" rtl="0">
              <a:spcBef>
                <a:spcPts val="0"/>
              </a:spcBef>
              <a:spcAft>
                <a:spcPts val="0"/>
              </a:spcAft>
              <a:buNone/>
            </a:pPr>
            <a:endParaRPr sz="1100" b="0" i="0" u="none" strike="noStrike" cap="none">
              <a:solidFill>
                <a:schemeClr val="dk1"/>
              </a:solidFill>
              <a:latin typeface="Calibri"/>
              <a:ea typeface="Calibri"/>
              <a:cs typeface="Calibri"/>
              <a:sym typeface="Calibri"/>
            </a:endParaRPr>
          </a:p>
        </p:txBody>
      </p:sp>
      <p:sp>
        <p:nvSpPr>
          <p:cNvPr id="352" name="Google Shape;352;g8bca85aba2_0_80:notes"/>
          <p:cNvSpPr txBox="1">
            <a:spLocks noGrp="1"/>
          </p:cNvSpPr>
          <p:nvPr>
            <p:ph type="sldNum" idx="12"/>
          </p:nvPr>
        </p:nvSpPr>
        <p:spPr>
          <a:xfrm>
            <a:off x="3885313" y="8685554"/>
            <a:ext cx="2971200" cy="458700"/>
          </a:xfrm>
          <a:prstGeom prst="rect">
            <a:avLst/>
          </a:prstGeom>
          <a:noFill/>
          <a:ln>
            <a:noFill/>
          </a:ln>
        </p:spPr>
        <p:txBody>
          <a:bodyPr spcFirstLastPara="1" wrap="square" lIns="89625" tIns="44825" rIns="89625" bIns="44825" anchor="b" anchorCtr="0">
            <a:noAutofit/>
          </a:bodyPr>
          <a:lstStyle/>
          <a:p>
            <a:pPr marL="0" marR="0" lvl="0" indent="0" algn="r" rtl="0">
              <a:spcBef>
                <a:spcPts val="0"/>
              </a:spcBef>
              <a:spcAft>
                <a:spcPts val="0"/>
              </a:spcAft>
              <a:buNone/>
            </a:pPr>
            <a:fld id="{00000000-1234-1234-1234-123412341234}" type="slidenum">
              <a:rPr lang="en" sz="1100" b="0" i="0" u="none" strike="noStrike" cap="none">
                <a:solidFill>
                  <a:schemeClr val="dk1"/>
                </a:solidFill>
                <a:latin typeface="Calibri"/>
                <a:ea typeface="Calibri"/>
                <a:cs typeface="Calibri"/>
                <a:sym typeface="Calibri"/>
              </a:rPr>
              <a:t>1</a:t>
            </a:fld>
            <a:endParaRPr sz="11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bdb9e49c6_0_3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8bdb9e49c6_0_3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latin typeface="Arial"/>
              <a:ea typeface="Arial"/>
              <a:cs typeface="Arial"/>
              <a:sym typeface="Arial"/>
            </a:endParaRPr>
          </a:p>
          <a:p>
            <a:pPr marL="0" lvl="0" indent="0" algn="l" rtl="0">
              <a:spcBef>
                <a:spcPts val="0"/>
              </a:spcBef>
              <a:spcAft>
                <a:spcPts val="0"/>
              </a:spcAft>
              <a:buNone/>
            </a:pPr>
            <a:endParaRPr/>
          </a:p>
        </p:txBody>
      </p:sp>
      <p:sp>
        <p:nvSpPr>
          <p:cNvPr id="418" name="Google Shape;418;g8bdb9e49c6_0_3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8bdb9e49c6_0_3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8bdb9e49c6_0_3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8bdb9e49c6_0_3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8bdb9e49c6_0_3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g8bdb9e49c6_0_3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8bdb9e49c6_0_4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g8bdb9e49c6_0_4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8bdb9e49c6_0_4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 name="Google Shape;471;g8bdb9e49c6_0_4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8bdb9e49c6_0_4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8" name="Google Shape;488;g8bdb9e49c6_0_4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bdb9e49c6_0_4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8bdb9e49c6_0_4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g8bdb9e49c6_0_4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8bdb9e49c6_0_4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4" name="Google Shape;514;g8bdb9e49c6_0_4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8bdb9e49c6_0_4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8bdb9e49c6_0_4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a:latin typeface="Arial"/>
              <a:ea typeface="Arial"/>
              <a:cs typeface="Arial"/>
              <a:sym typeface="Arial"/>
            </a:endParaRPr>
          </a:p>
          <a:p>
            <a:pPr marL="0" lvl="0" indent="0" algn="l" rtl="0">
              <a:spcBef>
                <a:spcPts val="0"/>
              </a:spcBef>
              <a:spcAft>
                <a:spcPts val="0"/>
              </a:spcAft>
              <a:buNone/>
            </a:pPr>
            <a:endParaRPr/>
          </a:p>
        </p:txBody>
      </p:sp>
      <p:sp>
        <p:nvSpPr>
          <p:cNvPr id="539" name="Google Shape;539;g8bdb9e49c6_0_4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8bdb9e49c6_0_7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g8bdb9e49c6_0_7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bdb9e49c6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8bdb9e49c6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8bdb9e49c6_0_7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3" name="Google Shape;553;g8bdb9e49c6_0_7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8bdb9e49c6_0_7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g8bdb9e49c6_0_7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8bdb9e49c6_0_7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g8bdb9e49c6_0_7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8bdb9e49c6_0_7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g8bdb9e49c6_0_7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bdb9e49c6_0_7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0" name="Google Shape;580;g8bdb9e49c6_0_7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8bdb9e49c6_0_7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g8bdb9e49c6_0_7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bdb9e49c6_0_7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g8bdb9e49c6_0_7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8bdb9e49c6_0_7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98" name="Google Shape;598;g8bdb9e49c6_0_7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8bdb9e49c6_0_7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8bdb9e49c6_0_7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Federal agencies must document that they are allowing this flexibility in order for awardees to use it.</a:t>
            </a:r>
            <a:endParaRPr/>
          </a:p>
          <a:p>
            <a:pPr marL="0" lvl="0" indent="0" algn="l" rtl="0">
              <a:spcBef>
                <a:spcPts val="0"/>
              </a:spcBef>
              <a:spcAft>
                <a:spcPts val="0"/>
              </a:spcAft>
              <a:buNone/>
            </a:pPr>
            <a:r>
              <a:rPr lang="en"/>
              <a:t>Departments need to review individual federal agency regulations to determine if they have been allowed to continue use of the salary and other cost flexibility and how certain conditions are imposed.</a:t>
            </a:r>
            <a:endParaRPr/>
          </a:p>
          <a:p>
            <a:pPr marL="0" lvl="0" indent="0" algn="l" rtl="0">
              <a:spcBef>
                <a:spcPts val="0"/>
              </a:spcBef>
              <a:spcAft>
                <a:spcPts val="0"/>
              </a:spcAft>
              <a:buNone/>
            </a:pPr>
            <a:r>
              <a:rPr lang="en"/>
              <a:t>This is a complex and evolving situation. Updated information, as it becomes available, can be found on the PAFC COVID-19 web page.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05" name="Google Shape;605;g8bdb9e49c6_0_7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bdb9e49c6_0_7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bdb9e49c6_0_7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g8bdb9e49c6_0_7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bdb9e49c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g8bdb9e49c6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bdb9e49c6_0_8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bdb9e49c6_0_8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g8bdb9e49c6_0_8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8bdb9e49c6_0_8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8bdb9e49c6_0_8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g8bdb9e49c6_0_8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8bdb9e49c6_0_8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8bdb9e49c6_0_8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g8bdb9e49c6_0_8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8bda3f76db_1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39" name="Google Shape;639;g8bda3f76db_1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8bda3f76db_1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8bda3f76db_1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Cybersecurity Maturity Model Certification (CMMC) is the first step in a program to establish basic cybersecurity and enhance protections for Controlled Unclassified Information (CUI) in DoD-funded research.</a:t>
            </a:r>
            <a:endParaRPr/>
          </a:p>
        </p:txBody>
      </p:sp>
      <p:sp>
        <p:nvSpPr>
          <p:cNvPr id="646" name="Google Shape;646;g8bda3f76db_1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8bda3f76db_1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8bda3f76db_1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g8bda3f76db_1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bda3f76db_1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bda3f76db_1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CISO working on general estimate resources&gt;&gt;&gt;stay tuned for general estimate resources from CISO being published soon</a:t>
            </a:r>
            <a:endParaRPr/>
          </a:p>
          <a:p>
            <a:pPr marL="0" lvl="0" indent="0" algn="l" rtl="0">
              <a:spcBef>
                <a:spcPts val="0"/>
              </a:spcBef>
              <a:spcAft>
                <a:spcPts val="0"/>
              </a:spcAft>
              <a:buNone/>
            </a:pPr>
            <a:r>
              <a:rPr lang="en"/>
              <a:t>DFARs clause expected in contracts&gt; requires the certification </a:t>
            </a:r>
            <a:endParaRPr/>
          </a:p>
        </p:txBody>
      </p:sp>
      <p:sp>
        <p:nvSpPr>
          <p:cNvPr id="660" name="Google Shape;660;g8bda3f76db_1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8bda3f76db_1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8bda3f76db_1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u="sng">
                <a:solidFill>
                  <a:srgbClr val="1155CC"/>
                </a:solidFill>
                <a:hlinkClick r:id="rId3"/>
              </a:rPr>
              <a:t>https://www.acq.osd.mil/cmmc/faq.html</a:t>
            </a:r>
            <a:endParaRPr/>
          </a:p>
        </p:txBody>
      </p:sp>
      <p:sp>
        <p:nvSpPr>
          <p:cNvPr id="667" name="Google Shape;667;g8bda3f76db_1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8bda3f76db_1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8bda3f76db_1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g8bda3f76db_1_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8bda3f774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80" name="Google Shape;680;g8bda3f774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8bdb9e49c6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g8bdb9e49c6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8bda3f774c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8bda3f774c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8bda3f774c_1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8bda3f774c_1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8bda3f774c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g8bda3f774c_1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8bda3f774c_1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8bda3f774c_1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Electronically = through Grants.gov using NIH ASSIST, Grants.gov Workspace, or institutional system-to-system (S2S) solutions.</a:t>
            </a:r>
            <a:endParaRPr/>
          </a:p>
          <a:p>
            <a:pPr marL="0" lvl="0" indent="0" algn="l" rtl="0">
              <a:spcBef>
                <a:spcPts val="0"/>
              </a:spcBef>
              <a:spcAft>
                <a:spcPts val="0"/>
              </a:spcAft>
              <a:buNone/>
            </a:pPr>
            <a:r>
              <a:rPr lang="en"/>
              <a:t>1&gt; Since the administrative supplement applies to the parent award as a whole, the single-project application form package used for research grants and cooperative agreements will be used for these submissions (e.g., Competition ID= “FORMS-F-ADMINSUPP-RESEARCH.”)</a:t>
            </a:r>
            <a:endParaRPr/>
          </a:p>
        </p:txBody>
      </p:sp>
      <p:sp>
        <p:nvSpPr>
          <p:cNvPr id="701" name="Google Shape;701;g8bda3f774c_1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8bda3f774c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8bda3f774c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480"/>
              </a:spcBef>
              <a:spcAft>
                <a:spcPts val="0"/>
              </a:spcAft>
              <a:buNone/>
            </a:pPr>
            <a:r>
              <a:rPr lang="en">
                <a:solidFill>
                  <a:srgbClr val="4B2E83"/>
                </a:solidFill>
                <a:latin typeface="Open Sans"/>
                <a:ea typeface="Open Sans"/>
                <a:cs typeface="Open Sans"/>
                <a:sym typeface="Open Sans"/>
              </a:rPr>
              <a:t>Sponsor due date entered on the eGC1 is the date from which OSP will calculate the GIM 19 deadline. </a:t>
            </a:r>
            <a:endParaRPr>
              <a:solidFill>
                <a:srgbClr val="4B2E83"/>
              </a:solidFill>
              <a:latin typeface="Open Sans"/>
              <a:ea typeface="Open Sans"/>
              <a:cs typeface="Open Sans"/>
              <a:sym typeface="Open Sans"/>
            </a:endParaRPr>
          </a:p>
          <a:p>
            <a:pPr marL="0" lvl="0" indent="0" algn="l" rtl="0">
              <a:spcBef>
                <a:spcPts val="480"/>
              </a:spcBef>
              <a:spcAft>
                <a:spcPts val="0"/>
              </a:spcAft>
              <a:buNone/>
            </a:pPr>
            <a:endParaRPr>
              <a:solidFill>
                <a:srgbClr val="4B2E83"/>
              </a:solidFill>
              <a:latin typeface="Open Sans"/>
              <a:ea typeface="Open Sans"/>
              <a:cs typeface="Open Sans"/>
              <a:sym typeface="Open Sans"/>
            </a:endParaRPr>
          </a:p>
          <a:p>
            <a:pPr marL="0" lvl="0" indent="0" algn="l" rtl="0">
              <a:spcBef>
                <a:spcPts val="480"/>
              </a:spcBef>
              <a:spcAft>
                <a:spcPts val="0"/>
              </a:spcAft>
              <a:buNone/>
            </a:pPr>
            <a:r>
              <a:rPr lang="en">
                <a:solidFill>
                  <a:srgbClr val="4B2E83"/>
                </a:solidFill>
                <a:latin typeface="Open Sans"/>
                <a:ea typeface="Open Sans"/>
                <a:cs typeface="Open Sans"/>
                <a:sym typeface="Open Sans"/>
              </a:rPr>
              <a:t>This is common with “emergency” or “urgent” funding to address a critical need (e.g., </a:t>
            </a:r>
            <a:r>
              <a:rPr lang="en" u="sng">
                <a:solidFill>
                  <a:schemeClr val="accent5"/>
                </a:solidFill>
                <a:latin typeface="Open Sans"/>
                <a:ea typeface="Open Sans"/>
                <a:cs typeface="Open Sans"/>
                <a:sym typeface="Open Sans"/>
                <a:hlinkClick r:id="rId3"/>
              </a:rPr>
              <a:t>COVID-19 Funding</a:t>
            </a:r>
            <a:r>
              <a:rPr lang="en">
                <a:solidFill>
                  <a:srgbClr val="4B2E83"/>
                </a:solidFill>
                <a:latin typeface="Open Sans"/>
                <a:ea typeface="Open Sans"/>
                <a:cs typeface="Open Sans"/>
                <a:sym typeface="Open Sans"/>
              </a:rPr>
              <a:t>).</a:t>
            </a:r>
            <a:endParaRPr sz="200"/>
          </a:p>
        </p:txBody>
      </p:sp>
      <p:sp>
        <p:nvSpPr>
          <p:cNvPr id="708" name="Google Shape;708;g8bda3f774c_1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8bda3f774c_1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8bda3f774c_1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g8bda3f774c_1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8bdb9e49c6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1" name="Google Shape;721;g8bdb9e49c6_0_1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8bdb9e49c6_0_1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7" name="Google Shape;727;g8bdb9e49c6_0_1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8bdb9e49c6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4" name="Google Shape;734;g8bdb9e49c6_0_1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8bdb9e49c6_0_1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1" name="Google Shape;741;g8bdb9e49c6_0_1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8bdb9e49c6_0_1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8" name="Google Shape;748;g8bdb9e49c6_0_1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bdb9e49c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g8bdb9e49c6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8bdb9e49c6_0_1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5" name="Google Shape;755;g8bdb9e49c6_0_1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8bdb9e49c6_0_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2" name="Google Shape;762;g8bdb9e49c6_0_1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8bdb9e49c6_0_13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8bdb9e49c6_0_13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g8bdb9e49c6_0_13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8bdb9e49c6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8bdb9e49c6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bdb9e49c6_0_3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8bdb9e49c6_0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8bdb9e49c6_0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8bdb9e49c6_0_3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g8bdb9e49c6_0_3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8bdb9e49c6_0_3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8bdb9e49c6_0_3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g8bdb9e49c6_0_3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2" name="Google Shape;62;p15"/>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3" name="Google Shape;63;p1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8" name="Google Shape;68;p1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Google Shape;69;p1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4" name="Google Shape;74;p17"/>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5" name="Google Shape;75;p1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0" name="Google Shape;80;p18"/>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7" name="Google Shape;87;p19"/>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8" name="Google Shape;88;p19"/>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1" name="Google Shape;91;p1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6" name="Google Shape;96;p2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1" name="Google Shape;101;p21"/>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21"/>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2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8" name="Google Shape;108;p22"/>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15" name="Google Shape;115;p23"/>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1" name="Google Shape;121;p24"/>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26"/>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26"/>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34" name="Google Shape;134;p2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2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p2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27"/>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0" name="Google Shape;140;p27"/>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1" name="Google Shape;141;p2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p2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p2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6" name="Google Shape;146;p28"/>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7" name="Google Shape;147;p2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p2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9" name="Google Shape;149;p2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623888" y="1709739"/>
            <a:ext cx="78867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 name="Google Shape;152;p29"/>
          <p:cNvSpPr txBox="1">
            <a:spLocks noGrp="1"/>
          </p:cNvSpPr>
          <p:nvPr>
            <p:ph type="body" idx="1"/>
          </p:nvPr>
        </p:nvSpPr>
        <p:spPr>
          <a:xfrm>
            <a:off x="623888" y="4589464"/>
            <a:ext cx="78867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3" name="Google Shape;153;p2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p2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5" name="Google Shape;155;p2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p30"/>
          <p:cNvSpPr txBox="1">
            <a:spLocks noGrp="1"/>
          </p:cNvSpPr>
          <p:nvPr>
            <p:ph type="body" idx="1"/>
          </p:nvPr>
        </p:nvSpPr>
        <p:spPr>
          <a:xfrm>
            <a:off x="629842" y="1681163"/>
            <a:ext cx="38682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59" name="Google Shape;159;p30"/>
          <p:cNvSpPr txBox="1">
            <a:spLocks noGrp="1"/>
          </p:cNvSpPr>
          <p:nvPr>
            <p:ph type="body" idx="2"/>
          </p:nvPr>
        </p:nvSpPr>
        <p:spPr>
          <a:xfrm>
            <a:off x="629842" y="2505075"/>
            <a:ext cx="38682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0" name="Google Shape;160;p30"/>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1" name="Google Shape;161;p30"/>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2" name="Google Shape;162;p3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p3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4" name="Google Shape;164;p3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p3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p3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p3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0"/>
        <p:cNvGrpSpPr/>
        <p:nvPr/>
      </p:nvGrpSpPr>
      <p:grpSpPr>
        <a:xfrm>
          <a:off x="0" y="0"/>
          <a:ext cx="0" cy="0"/>
          <a:chOff x="0" y="0"/>
          <a:chExt cx="0" cy="0"/>
        </a:xfrm>
      </p:grpSpPr>
      <p:sp>
        <p:nvSpPr>
          <p:cNvPr id="171" name="Google Shape;171;p3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2" name="Google Shape;172;p3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3" name="Google Shape;173;p3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6" name="Google Shape;176;p33"/>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77" name="Google Shape;177;p33"/>
          <p:cNvSpPr txBox="1">
            <a:spLocks noGrp="1"/>
          </p:cNvSpPr>
          <p:nvPr>
            <p:ph type="body" idx="2"/>
          </p:nvPr>
        </p:nvSpPr>
        <p:spPr>
          <a:xfrm>
            <a:off x="629841"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78" name="Google Shape;178;p3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9" name="Google Shape;179;p3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p3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34"/>
          <p:cNvSpPr>
            <a:spLocks noGrp="1"/>
          </p:cNvSpPr>
          <p:nvPr>
            <p:ph type="pic" idx="2"/>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4" name="Google Shape;184;p34"/>
          <p:cNvSpPr txBox="1">
            <a:spLocks noGrp="1"/>
          </p:cNvSpPr>
          <p:nvPr>
            <p:ph type="body" idx="1"/>
          </p:nvPr>
        </p:nvSpPr>
        <p:spPr>
          <a:xfrm>
            <a:off x="629841"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85" name="Google Shape;185;p3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6" name="Google Shape;186;p3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7" name="Google Shape;187;p3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0" name="Google Shape;190;p35"/>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1" name="Google Shape;191;p3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p3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3" name="Google Shape;193;p3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6" name="Google Shape;196;p36"/>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7" name="Google Shape;197;p3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8" name="Google Shape;198;p3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9" name="Google Shape;199;p3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201"/>
        <p:cNvGrpSpPr/>
        <p:nvPr/>
      </p:nvGrpSpPr>
      <p:grpSpPr>
        <a:xfrm>
          <a:off x="0" y="0"/>
          <a:ext cx="0" cy="0"/>
          <a:chOff x="0" y="0"/>
          <a:chExt cx="0" cy="0"/>
        </a:xfrm>
      </p:grpSpPr>
      <p:pic>
        <p:nvPicPr>
          <p:cNvPr id="202" name="Google Shape;202;p38"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pic>
        <p:nvPicPr>
          <p:cNvPr id="203" name="Google Shape;203;p38"/>
          <p:cNvPicPr preferRelativeResize="0"/>
          <p:nvPr/>
        </p:nvPicPr>
        <p:blipFill rotWithShape="1">
          <a:blip r:embed="rId3">
            <a:alphaModFix/>
          </a:blip>
          <a:srcRect/>
          <a:stretch/>
        </p:blipFill>
        <p:spPr>
          <a:xfrm>
            <a:off x="677334" y="6354234"/>
            <a:ext cx="2540002" cy="266700"/>
          </a:xfrm>
          <a:prstGeom prst="rect">
            <a:avLst/>
          </a:prstGeom>
          <a:noFill/>
          <a:ln>
            <a:noFill/>
          </a:ln>
        </p:spPr>
      </p:pic>
      <p:sp>
        <p:nvSpPr>
          <p:cNvPr id="204" name="Google Shape;204;p38"/>
          <p:cNvSpPr txBox="1">
            <a:spLocks noGrp="1"/>
          </p:cNvSpPr>
          <p:nvPr>
            <p:ph type="body" idx="1"/>
          </p:nvPr>
        </p:nvSpPr>
        <p:spPr>
          <a:xfrm>
            <a:off x="671757" y="1179824"/>
            <a:ext cx="6972300" cy="26418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1000"/>
              </a:spcBef>
              <a:spcAft>
                <a:spcPts val="0"/>
              </a:spcAft>
              <a:buClr>
                <a:schemeClr val="accent3"/>
              </a:buClr>
              <a:buSzPts val="5000"/>
              <a:buFont typeface="Arial"/>
              <a:buNone/>
              <a:defRPr sz="5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05" name="Google Shape;205;p38"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206"/>
        <p:cNvGrpSpPr/>
        <p:nvPr/>
      </p:nvGrpSpPr>
      <p:grpSpPr>
        <a:xfrm>
          <a:off x="0" y="0"/>
          <a:ext cx="0" cy="0"/>
          <a:chOff x="0" y="0"/>
          <a:chExt cx="0" cy="0"/>
        </a:xfrm>
      </p:grpSpPr>
      <p:sp>
        <p:nvSpPr>
          <p:cNvPr id="207" name="Google Shape;207;p3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08" name="Google Shape;208;p39"/>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09" name="Google Shape;209;p39"/>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10" name="Google Shape;210;p39"/>
          <p:cNvPicPr preferRelativeResize="0"/>
          <p:nvPr/>
        </p:nvPicPr>
        <p:blipFill rotWithShape="1">
          <a:blip r:embed="rId2">
            <a:alphaModFix/>
          </a:blip>
          <a:srcRect/>
          <a:stretch/>
        </p:blipFill>
        <p:spPr>
          <a:xfrm>
            <a:off x="6248401" y="6354234"/>
            <a:ext cx="2540002" cy="266700"/>
          </a:xfrm>
          <a:prstGeom prst="rect">
            <a:avLst/>
          </a:prstGeom>
          <a:noFill/>
          <a:ln>
            <a:noFill/>
          </a:ln>
        </p:spPr>
      </p:pic>
      <p:pic>
        <p:nvPicPr>
          <p:cNvPr id="211" name="Google Shape;211;p39"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212"/>
        <p:cNvGrpSpPr/>
        <p:nvPr/>
      </p:nvGrpSpPr>
      <p:grpSpPr>
        <a:xfrm>
          <a:off x="0" y="0"/>
          <a:ext cx="0" cy="0"/>
          <a:chOff x="0" y="0"/>
          <a:chExt cx="0" cy="0"/>
        </a:xfrm>
      </p:grpSpPr>
      <p:pic>
        <p:nvPicPr>
          <p:cNvPr id="213" name="Google Shape;213;p40"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sp>
        <p:nvSpPr>
          <p:cNvPr id="214" name="Google Shape;214;p4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15" name="Google Shape;215;p40"/>
          <p:cNvSpPr txBox="1">
            <a:spLocks noGrp="1"/>
          </p:cNvSpPr>
          <p:nvPr>
            <p:ph type="body" idx="2"/>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16" name="Google Shape;216;p40"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217"/>
        <p:cNvGrpSpPr/>
        <p:nvPr/>
      </p:nvGrpSpPr>
      <p:grpSpPr>
        <a:xfrm>
          <a:off x="0" y="0"/>
          <a:ext cx="0" cy="0"/>
          <a:chOff x="0" y="0"/>
          <a:chExt cx="0" cy="0"/>
        </a:xfrm>
      </p:grpSpPr>
      <p:pic>
        <p:nvPicPr>
          <p:cNvPr id="218" name="Google Shape;218;p41"/>
          <p:cNvPicPr preferRelativeResize="0"/>
          <p:nvPr/>
        </p:nvPicPr>
        <p:blipFill rotWithShape="1">
          <a:blip r:embed="rId2">
            <a:alphaModFix/>
          </a:blip>
          <a:srcRect/>
          <a:stretch/>
        </p:blipFill>
        <p:spPr>
          <a:xfrm>
            <a:off x="6248401" y="6354234"/>
            <a:ext cx="2540002" cy="266700"/>
          </a:xfrm>
          <a:prstGeom prst="rect">
            <a:avLst/>
          </a:prstGeom>
          <a:noFill/>
          <a:ln>
            <a:noFill/>
          </a:ln>
        </p:spPr>
      </p:pic>
      <p:sp>
        <p:nvSpPr>
          <p:cNvPr id="219" name="Google Shape;219;p41"/>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20" name="Google Shape;220;p4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21" name="Google Shape;221;p41"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223"/>
        <p:cNvGrpSpPr/>
        <p:nvPr/>
      </p:nvGrpSpPr>
      <p:grpSpPr>
        <a:xfrm>
          <a:off x="0" y="0"/>
          <a:ext cx="0" cy="0"/>
          <a:chOff x="0" y="0"/>
          <a:chExt cx="0" cy="0"/>
        </a:xfrm>
      </p:grpSpPr>
      <p:sp>
        <p:nvSpPr>
          <p:cNvPr id="224" name="Google Shape;224;p4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5" name="Google Shape;225;p43"/>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6" name="Google Shape;226;p43"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227" name="Google Shape;227;p43"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8"/>
        <p:cNvGrpSpPr/>
        <p:nvPr/>
      </p:nvGrpSpPr>
      <p:grpSpPr>
        <a:xfrm>
          <a:off x="0" y="0"/>
          <a:ext cx="0" cy="0"/>
          <a:chOff x="0" y="0"/>
          <a:chExt cx="0" cy="0"/>
        </a:xfrm>
      </p:grpSpPr>
      <p:sp>
        <p:nvSpPr>
          <p:cNvPr id="229" name="Google Shape;229;p44"/>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1000"/>
              </a:spcBef>
              <a:spcAft>
                <a:spcPts val="0"/>
              </a:spcAft>
              <a:buClr>
                <a:srgbClr val="4B2E83"/>
              </a:buClr>
              <a:buSzPts val="5000"/>
              <a:buFont typeface="Arial"/>
              <a:buNone/>
              <a:defRPr sz="5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30" name="Google Shape;230;p44"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231" name="Google Shape;231;p44" descr="Wordmark_center_Purple_HEX.png"/>
          <p:cNvPicPr preferRelativeResize="0"/>
          <p:nvPr/>
        </p:nvPicPr>
        <p:blipFill rotWithShape="1">
          <a:blip r:embed="rId3">
            <a:alphaModFix/>
          </a:blip>
          <a:srcRect/>
          <a:stretch/>
        </p:blipFill>
        <p:spPr>
          <a:xfrm>
            <a:off x="792039" y="6487457"/>
            <a:ext cx="2425296" cy="163374"/>
          </a:xfrm>
          <a:prstGeom prst="rect">
            <a:avLst/>
          </a:prstGeom>
          <a:noFill/>
          <a:ln>
            <a:noFill/>
          </a:ln>
        </p:spPr>
      </p:pic>
      <p:pic>
        <p:nvPicPr>
          <p:cNvPr id="232" name="Google Shape;232;p44"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233"/>
        <p:cNvGrpSpPr/>
        <p:nvPr/>
      </p:nvGrpSpPr>
      <p:grpSpPr>
        <a:xfrm>
          <a:off x="0" y="0"/>
          <a:ext cx="0" cy="0"/>
          <a:chOff x="0" y="0"/>
          <a:chExt cx="0" cy="0"/>
        </a:xfrm>
      </p:grpSpPr>
      <p:sp>
        <p:nvSpPr>
          <p:cNvPr id="234" name="Google Shape;234;p4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Google Shape;235;p45"/>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45"/>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37" name="Google Shape;237;p45" descr="Wordmark_center_Purple_HEX.png"/>
          <p:cNvPicPr preferRelativeResize="0"/>
          <p:nvPr/>
        </p:nvPicPr>
        <p:blipFill rotWithShape="1">
          <a:blip r:embed="rId2">
            <a:alphaModFix/>
          </a:blip>
          <a:srcRect/>
          <a:stretch/>
        </p:blipFill>
        <p:spPr>
          <a:xfrm>
            <a:off x="6382155" y="6487457"/>
            <a:ext cx="2425296" cy="163374"/>
          </a:xfrm>
          <a:prstGeom prst="rect">
            <a:avLst/>
          </a:prstGeom>
          <a:noFill/>
          <a:ln>
            <a:noFill/>
          </a:ln>
        </p:spPr>
      </p:pic>
      <p:pic>
        <p:nvPicPr>
          <p:cNvPr id="238" name="Google Shape;238;p45"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239"/>
        <p:cNvGrpSpPr/>
        <p:nvPr/>
      </p:nvGrpSpPr>
      <p:grpSpPr>
        <a:xfrm>
          <a:off x="0" y="0"/>
          <a:ext cx="0" cy="0"/>
          <a:chOff x="0" y="0"/>
          <a:chExt cx="0" cy="0"/>
        </a:xfrm>
      </p:grpSpPr>
      <p:sp>
        <p:nvSpPr>
          <p:cNvPr id="240" name="Google Shape;240;p46"/>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1" name="Google Shape;241;p4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42" name="Google Shape;242;p46" descr="Wordmark_center_Purple_HEX.png"/>
          <p:cNvPicPr preferRelativeResize="0"/>
          <p:nvPr/>
        </p:nvPicPr>
        <p:blipFill rotWithShape="1">
          <a:blip r:embed="rId2">
            <a:alphaModFix/>
          </a:blip>
          <a:srcRect/>
          <a:stretch/>
        </p:blipFill>
        <p:spPr>
          <a:xfrm>
            <a:off x="6363105" y="6487457"/>
            <a:ext cx="2425296" cy="163374"/>
          </a:xfrm>
          <a:prstGeom prst="rect">
            <a:avLst/>
          </a:prstGeom>
          <a:noFill/>
          <a:ln>
            <a:noFill/>
          </a:ln>
        </p:spPr>
      </p:pic>
      <p:pic>
        <p:nvPicPr>
          <p:cNvPr id="243" name="Google Shape;243;p46"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0"/>
        <p:cNvGrpSpPr/>
        <p:nvPr/>
      </p:nvGrpSpPr>
      <p:grpSpPr>
        <a:xfrm>
          <a:off x="0" y="0"/>
          <a:ext cx="0" cy="0"/>
          <a:chOff x="0" y="0"/>
          <a:chExt cx="0" cy="0"/>
        </a:xfrm>
      </p:grpSpPr>
      <p:sp>
        <p:nvSpPr>
          <p:cNvPr id="251" name="Google Shape;251;p48"/>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2" name="Google Shape;252;p4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253" name="Google Shape;253;p4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4" name="Google Shape;254;p4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5" name="Google Shape;255;p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6"/>
        <p:cNvGrpSpPr/>
        <p:nvPr/>
      </p:nvGrpSpPr>
      <p:grpSpPr>
        <a:xfrm>
          <a:off x="0" y="0"/>
          <a:ext cx="0" cy="0"/>
          <a:chOff x="0" y="0"/>
          <a:chExt cx="0" cy="0"/>
        </a:xfrm>
      </p:grpSpPr>
      <p:sp>
        <p:nvSpPr>
          <p:cNvPr id="257" name="Google Shape;257;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p4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59" name="Google Shape;259;p4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0" name="Google Shape;260;p4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1" name="Google Shape;261;p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2"/>
        <p:cNvGrpSpPr/>
        <p:nvPr/>
      </p:nvGrpSpPr>
      <p:grpSpPr>
        <a:xfrm>
          <a:off x="0" y="0"/>
          <a:ext cx="0" cy="0"/>
          <a:chOff x="0" y="0"/>
          <a:chExt cx="0" cy="0"/>
        </a:xfrm>
      </p:grpSpPr>
      <p:sp>
        <p:nvSpPr>
          <p:cNvPr id="263" name="Google Shape;263;p5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4" name="Google Shape;264;p5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265" name="Google Shape;265;p5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6" name="Google Shape;266;p5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7" name="Google Shape;267;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8"/>
        <p:cNvGrpSpPr/>
        <p:nvPr/>
      </p:nvGrpSpPr>
      <p:grpSpPr>
        <a:xfrm>
          <a:off x="0" y="0"/>
          <a:ext cx="0" cy="0"/>
          <a:chOff x="0" y="0"/>
          <a:chExt cx="0" cy="0"/>
        </a:xfrm>
      </p:grpSpPr>
      <p:sp>
        <p:nvSpPr>
          <p:cNvPr id="269" name="Google Shape;269;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0" name="Google Shape;270;p51"/>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71" name="Google Shape;271;p51"/>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72" name="Google Shape;272;p5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3" name="Google Shape;273;p5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4" name="Google Shape;274;p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5"/>
        <p:cNvGrpSpPr/>
        <p:nvPr/>
      </p:nvGrpSpPr>
      <p:grpSpPr>
        <a:xfrm>
          <a:off x="0" y="0"/>
          <a:ext cx="0" cy="0"/>
          <a:chOff x="0" y="0"/>
          <a:chExt cx="0" cy="0"/>
        </a:xfrm>
      </p:grpSpPr>
      <p:sp>
        <p:nvSpPr>
          <p:cNvPr id="276" name="Google Shape;276;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p52"/>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78" name="Google Shape;278;p5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79" name="Google Shape;279;p52"/>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80" name="Google Shape;280;p52"/>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81" name="Google Shape;281;p5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2" name="Google Shape;282;p5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3" name="Google Shape;283;p5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
        <p:cNvGrpSpPr/>
        <p:nvPr/>
      </p:nvGrpSpPr>
      <p:grpSpPr>
        <a:xfrm>
          <a:off x="0" y="0"/>
          <a:ext cx="0" cy="0"/>
          <a:chOff x="0" y="0"/>
          <a:chExt cx="0" cy="0"/>
        </a:xfrm>
      </p:grpSpPr>
      <p:sp>
        <p:nvSpPr>
          <p:cNvPr id="285" name="Google Shape;285;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5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7" name="Google Shape;287;p5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8" name="Google Shape;288;p5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9"/>
        <p:cNvGrpSpPr/>
        <p:nvPr/>
      </p:nvGrpSpPr>
      <p:grpSpPr>
        <a:xfrm>
          <a:off x="0" y="0"/>
          <a:ext cx="0" cy="0"/>
          <a:chOff x="0" y="0"/>
          <a:chExt cx="0" cy="0"/>
        </a:xfrm>
      </p:grpSpPr>
      <p:sp>
        <p:nvSpPr>
          <p:cNvPr id="290" name="Google Shape;290;p5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1" name="Google Shape;291;p5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2" name="Google Shape;292;p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3"/>
        <p:cNvGrpSpPr/>
        <p:nvPr/>
      </p:nvGrpSpPr>
      <p:grpSpPr>
        <a:xfrm>
          <a:off x="0" y="0"/>
          <a:ext cx="0" cy="0"/>
          <a:chOff x="0" y="0"/>
          <a:chExt cx="0" cy="0"/>
        </a:xfrm>
      </p:grpSpPr>
      <p:sp>
        <p:nvSpPr>
          <p:cNvPr id="294" name="Google Shape;294;p55"/>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55"/>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296" name="Google Shape;296;p55"/>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97" name="Google Shape;297;p5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8" name="Google Shape;298;p5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9" name="Google Shape;299;p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0"/>
        <p:cNvGrpSpPr/>
        <p:nvPr/>
      </p:nvGrpSpPr>
      <p:grpSpPr>
        <a:xfrm>
          <a:off x="0" y="0"/>
          <a:ext cx="0" cy="0"/>
          <a:chOff x="0" y="0"/>
          <a:chExt cx="0" cy="0"/>
        </a:xfrm>
      </p:grpSpPr>
      <p:sp>
        <p:nvSpPr>
          <p:cNvPr id="301" name="Google Shape;301;p56"/>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 name="Google Shape;302;p5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3" name="Google Shape;303;p56"/>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304" name="Google Shape;304;p5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5" name="Google Shape;305;p5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6" name="Google Shape;306;p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7"/>
        <p:cNvGrpSpPr/>
        <p:nvPr/>
      </p:nvGrpSpPr>
      <p:grpSpPr>
        <a:xfrm>
          <a:off x="0" y="0"/>
          <a:ext cx="0" cy="0"/>
          <a:chOff x="0" y="0"/>
          <a:chExt cx="0" cy="0"/>
        </a:xfrm>
      </p:grpSpPr>
      <p:sp>
        <p:nvSpPr>
          <p:cNvPr id="308" name="Google Shape;308;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9" name="Google Shape;309;p57"/>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10" name="Google Shape;310;p5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1" name="Google Shape;311;p5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2" name="Google Shape;312;p5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3"/>
        <p:cNvGrpSpPr/>
        <p:nvPr/>
      </p:nvGrpSpPr>
      <p:grpSpPr>
        <a:xfrm>
          <a:off x="0" y="0"/>
          <a:ext cx="0" cy="0"/>
          <a:chOff x="0" y="0"/>
          <a:chExt cx="0" cy="0"/>
        </a:xfrm>
      </p:grpSpPr>
      <p:sp>
        <p:nvSpPr>
          <p:cNvPr id="314" name="Google Shape;314;p58"/>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5" name="Google Shape;315;p58"/>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16" name="Google Shape;316;p5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7" name="Google Shape;317;p5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8" name="Google Shape;318;p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20"/>
        <p:cNvGrpSpPr/>
        <p:nvPr/>
      </p:nvGrpSpPr>
      <p:grpSpPr>
        <a:xfrm>
          <a:off x="0" y="0"/>
          <a:ext cx="0" cy="0"/>
          <a:chOff x="0" y="0"/>
          <a:chExt cx="0" cy="0"/>
        </a:xfrm>
      </p:grpSpPr>
      <p:sp>
        <p:nvSpPr>
          <p:cNvPr id="321" name="Google Shape;321;p60"/>
          <p:cNvSpPr txBox="1">
            <a:spLocks noGrp="1"/>
          </p:cNvSpPr>
          <p:nvPr>
            <p:ph type="body" idx="1"/>
          </p:nvPr>
        </p:nvSpPr>
        <p:spPr>
          <a:xfrm>
            <a:off x="671757" y="1167124"/>
            <a:ext cx="6972300" cy="2641800"/>
          </a:xfrm>
          <a:prstGeom prst="rect">
            <a:avLst/>
          </a:prstGeom>
          <a:noFill/>
          <a:ln>
            <a:noFill/>
          </a:ln>
        </p:spPr>
        <p:txBody>
          <a:bodyPr spcFirstLastPara="1" wrap="square" lIns="91425" tIns="91425" rIns="91425" bIns="91425" anchor="b" anchorCtr="0">
            <a:noAutofit/>
          </a:bodyPr>
          <a:lstStyle>
            <a:lvl1pPr marL="457200" marR="0" lvl="0" indent="-546100" algn="l" rtl="0">
              <a:lnSpc>
                <a:spcPct val="100000"/>
              </a:lnSpc>
              <a:spcBef>
                <a:spcPts val="1000"/>
              </a:spcBef>
              <a:spcAft>
                <a:spcPts val="0"/>
              </a:spcAft>
              <a:buClr>
                <a:srgbClr val="4B2E83"/>
              </a:buClr>
              <a:buSzPts val="5000"/>
              <a:buFont typeface="Arial"/>
              <a:buChar char="●"/>
              <a:defRPr sz="5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22" name="Google Shape;322;p60"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323" name="Google Shape;323;p60" descr="Wordmark_center_Purple_HEX.png"/>
          <p:cNvPicPr preferRelativeResize="0"/>
          <p:nvPr/>
        </p:nvPicPr>
        <p:blipFill rotWithShape="1">
          <a:blip r:embed="rId3">
            <a:alphaModFix/>
          </a:blip>
          <a:srcRect/>
          <a:stretch/>
        </p:blipFill>
        <p:spPr>
          <a:xfrm>
            <a:off x="792039" y="6487457"/>
            <a:ext cx="2407146" cy="163360"/>
          </a:xfrm>
          <a:prstGeom prst="rect">
            <a:avLst/>
          </a:prstGeom>
          <a:noFill/>
          <a:ln>
            <a:noFill/>
          </a:ln>
        </p:spPr>
      </p:pic>
      <p:pic>
        <p:nvPicPr>
          <p:cNvPr id="324" name="Google Shape;324;p60" descr="Bar_RtAngle_7502_RGB.png"/>
          <p:cNvPicPr preferRelativeResize="0"/>
          <p:nvPr/>
        </p:nvPicPr>
        <p:blipFill rotWithShape="1">
          <a:blip r:embed="rId4">
            <a:alphaModFix/>
          </a:blip>
          <a:srcRect/>
          <a:stretch/>
        </p:blipFill>
        <p:spPr>
          <a:xfrm>
            <a:off x="813587" y="4006085"/>
            <a:ext cx="2264489" cy="112762"/>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325"/>
        <p:cNvGrpSpPr/>
        <p:nvPr/>
      </p:nvGrpSpPr>
      <p:grpSpPr>
        <a:xfrm>
          <a:off x="0" y="0"/>
          <a:ext cx="0" cy="0"/>
          <a:chOff x="0" y="0"/>
          <a:chExt cx="0" cy="0"/>
        </a:xfrm>
      </p:grpSpPr>
      <p:sp>
        <p:nvSpPr>
          <p:cNvPr id="326" name="Google Shape;326;p61"/>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7" name="Google Shape;327;p61"/>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0"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Open Sans"/>
              <a:buChar char="–"/>
              <a:defRPr sz="2000" b="0"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0"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Open Sans"/>
              <a:buChar char="–"/>
              <a:defRPr sz="1600" b="0"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0"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pic>
        <p:nvPicPr>
          <p:cNvPr id="328" name="Google Shape;328;p61"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329" name="Google Shape;329;p61"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330"/>
        <p:cNvGrpSpPr/>
        <p:nvPr/>
      </p:nvGrpSpPr>
      <p:grpSpPr>
        <a:xfrm>
          <a:off x="0" y="0"/>
          <a:ext cx="0" cy="0"/>
          <a:chOff x="0" y="0"/>
          <a:chExt cx="0" cy="0"/>
        </a:xfrm>
      </p:grpSpPr>
      <p:sp>
        <p:nvSpPr>
          <p:cNvPr id="331" name="Google Shape;331;p62"/>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2" name="Google Shape;332;p62"/>
          <p:cNvSpPr txBox="1">
            <a:spLocks noGrp="1"/>
          </p:cNvSpPr>
          <p:nvPr>
            <p:ph type="body" idx="2"/>
          </p:nvPr>
        </p:nvSpPr>
        <p:spPr>
          <a:xfrm>
            <a:off x="659305" y="2320239"/>
            <a:ext cx="8197200" cy="3810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3" name="Google Shape;333;p62"/>
          <p:cNvSpPr txBox="1">
            <a:spLocks noGrp="1"/>
          </p:cNvSpPr>
          <p:nvPr>
            <p:ph type="body" idx="3"/>
          </p:nvPr>
        </p:nvSpPr>
        <p:spPr>
          <a:xfrm>
            <a:off x="671757" y="1730667"/>
            <a:ext cx="8184600" cy="4113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480"/>
              </a:spcBef>
              <a:spcAft>
                <a:spcPts val="0"/>
              </a:spcAft>
              <a:buClr>
                <a:srgbClr val="4B2E83"/>
              </a:buClr>
              <a:buSzPts val="2400"/>
              <a:buFont typeface="Arial"/>
              <a:buChar char="●"/>
              <a:defRPr sz="24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34" name="Google Shape;334;p62" descr="Wordmark_center_Purple_HEX.png"/>
          <p:cNvPicPr preferRelativeResize="0"/>
          <p:nvPr/>
        </p:nvPicPr>
        <p:blipFill rotWithShape="1">
          <a:blip r:embed="rId2">
            <a:alphaModFix/>
          </a:blip>
          <a:srcRect/>
          <a:stretch/>
        </p:blipFill>
        <p:spPr>
          <a:xfrm>
            <a:off x="6382155" y="6487457"/>
            <a:ext cx="2407146" cy="163360"/>
          </a:xfrm>
          <a:prstGeom prst="rect">
            <a:avLst/>
          </a:prstGeom>
          <a:noFill/>
          <a:ln>
            <a:noFill/>
          </a:ln>
        </p:spPr>
      </p:pic>
      <p:pic>
        <p:nvPicPr>
          <p:cNvPr id="335" name="Google Shape;335;p62"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336"/>
        <p:cNvGrpSpPr/>
        <p:nvPr/>
      </p:nvGrpSpPr>
      <p:grpSpPr>
        <a:xfrm>
          <a:off x="0" y="0"/>
          <a:ext cx="0" cy="0"/>
          <a:chOff x="0" y="0"/>
          <a:chExt cx="0" cy="0"/>
        </a:xfrm>
      </p:grpSpPr>
      <p:sp>
        <p:nvSpPr>
          <p:cNvPr id="337" name="Google Shape;337;p63"/>
          <p:cNvSpPr>
            <a:spLocks noGrp="1"/>
          </p:cNvSpPr>
          <p:nvPr>
            <p:ph type="chart" idx="2"/>
          </p:nvPr>
        </p:nvSpPr>
        <p:spPr>
          <a:xfrm>
            <a:off x="766763" y="1736725"/>
            <a:ext cx="8021700" cy="4432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L="742950" marR="0" lvl="1" indent="-1079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8" name="Google Shape;338;p63"/>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39" name="Google Shape;339;p63" descr="Wordmark_center_Purple_HEX.png"/>
          <p:cNvPicPr preferRelativeResize="0"/>
          <p:nvPr/>
        </p:nvPicPr>
        <p:blipFill rotWithShape="1">
          <a:blip r:embed="rId2">
            <a:alphaModFix/>
          </a:blip>
          <a:srcRect/>
          <a:stretch/>
        </p:blipFill>
        <p:spPr>
          <a:xfrm>
            <a:off x="6363105" y="6487457"/>
            <a:ext cx="2407146" cy="163360"/>
          </a:xfrm>
          <a:prstGeom prst="rect">
            <a:avLst/>
          </a:prstGeom>
          <a:noFill/>
          <a:ln>
            <a:noFill/>
          </a:ln>
        </p:spPr>
      </p:pic>
      <p:pic>
        <p:nvPicPr>
          <p:cNvPr id="340" name="Google Shape;340;p63"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1"/>
        <p:cNvGrpSpPr/>
        <p:nvPr/>
      </p:nvGrpSpPr>
      <p:grpSpPr>
        <a:xfrm>
          <a:off x="0" y="0"/>
          <a:ext cx="0" cy="0"/>
          <a:chOff x="0" y="0"/>
          <a:chExt cx="0" cy="0"/>
        </a:xfrm>
      </p:grpSpPr>
      <p:sp>
        <p:nvSpPr>
          <p:cNvPr id="342" name="Google Shape;342;p64"/>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343" name="Google Shape;343;p64"/>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4" name="Google Shape;344;p6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5"/>
        <p:cNvGrpSpPr/>
        <p:nvPr/>
      </p:nvGrpSpPr>
      <p:grpSpPr>
        <a:xfrm>
          <a:off x="0" y="0"/>
          <a:ext cx="0" cy="0"/>
          <a:chOff x="0" y="0"/>
          <a:chExt cx="0" cy="0"/>
        </a:xfrm>
      </p:grpSpPr>
      <p:sp>
        <p:nvSpPr>
          <p:cNvPr id="346" name="Google Shape;346;p6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7" name="Google Shape;347;p6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48" name="Google Shape;348;p6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7" name="Google Shape;127;p25"/>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20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46" name="Google Shape;246;p4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Google Shape;247;p4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8" name="Google Shape;248;p4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9" name="Google Shape;249;p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carhodes@uw.edu" TargetMode="External"/><Relationship Id="rId3" Type="http://schemas.openxmlformats.org/officeDocument/2006/relationships/hyperlink" Target="https://washington.zoom.us/j/346891888" TargetMode="External"/><Relationship Id="rId7" Type="http://schemas.openxmlformats.org/officeDocument/2006/relationships/hyperlink" Target="mailto:gcafco@uw.edu"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mailto:severson@uw.edu" TargetMode="External"/><Relationship Id="rId5" Type="http://schemas.openxmlformats.org/officeDocument/2006/relationships/hyperlink" Target="mailto:gcahelp@uw.edu" TargetMode="External"/><Relationship Id="rId10" Type="http://schemas.openxmlformats.org/officeDocument/2006/relationships/hyperlink" Target="mailto:corehelp@uw.edu" TargetMode="External"/><Relationship Id="rId4" Type="http://schemas.openxmlformats.org/officeDocument/2006/relationships/hyperlink" Target="mailto:kirsten5@uw.edu" TargetMode="External"/><Relationship Id="rId9" Type="http://schemas.openxmlformats.org/officeDocument/2006/relationships/hyperlink" Target="mailto:filimus@uw.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hyperlink" Target="https://ori.hhs.gov/content/about-ori" TargetMode="External"/><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hyperlink" Target="mailto:ormp@uw.edu" TargetMode="External"/><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hyperlink" Target="mailto:gcafco@uw.edu"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gr.edu/institutional-and-agency-responses-covid-19-and-additional-resources" TargetMode="External"/><Relationship Id="rId7" Type="http://schemas.openxmlformats.org/officeDocument/2006/relationships/hyperlink" Target="mailto:gcafco@uw.edu"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hyperlink" Target="https://finance.uw.edu/pafc/Salary_Expenses_COVID" TargetMode="External"/><Relationship Id="rId5" Type="http://schemas.openxmlformats.org/officeDocument/2006/relationships/hyperlink" Target="https://finance.uw.edu/pafc/covid19-information-sponsored-awards#FAQ_flex_timing" TargetMode="External"/><Relationship Id="rId4" Type="http://schemas.openxmlformats.org/officeDocument/2006/relationships/hyperlink" Target="https://finance.uw.edu/pafc/covid19-information-sponsored-award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hyperlink" Target="https://www.whitehouse.gov/omb/information-for-agencies/memoranda/" TargetMode="External"/><Relationship Id="rId2" Type="http://schemas.openxmlformats.org/officeDocument/2006/relationships/notesSlide" Target="../notesSlides/notesSlide28.xml"/><Relationship Id="rId1" Type="http://schemas.openxmlformats.org/officeDocument/2006/relationships/slideLayout" Target="../slideLayouts/slideLayout54.xml"/><Relationship Id="rId6" Type="http://schemas.openxmlformats.org/officeDocument/2006/relationships/hyperlink" Target="https://www.whitehouse.gov/wp-content/uploads/2020/03/M-20-11.pdf" TargetMode="External"/><Relationship Id="rId5" Type="http://schemas.openxmlformats.org/officeDocument/2006/relationships/hyperlink" Target="https://www.whitehouse.gov/wp-content/uploads/2020/04/M-20-20.pdf" TargetMode="External"/><Relationship Id="rId4" Type="http://schemas.openxmlformats.org/officeDocument/2006/relationships/hyperlink" Target="https://www.whitehouse.gov/wp-content/uploads/2020/03/M-20-17.pd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hyperlink" Target="https://www.acq.osd.mil/cmmc/faq.html" TargetMode="External"/><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hyperlink" Target="https://www.cmmcab.org/" TargetMode="External"/><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hyperlink" Target="mailto:help@uw.edu" TargetMode="External"/><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hyperlink" Target="https://www.washington.edu/research/faq/dod-cmmc/%20%E2%80%8E" TargetMode="External"/><Relationship Id="rId7" Type="http://schemas.openxmlformats.org/officeDocument/2006/relationships/hyperlink" Target="https://www.washington.edu/research/faq/can-the-uw-accept-dod-contract-if-i-havent-had-my-system-certified" TargetMode="External"/><Relationship Id="rId2" Type="http://schemas.openxmlformats.org/officeDocument/2006/relationships/notesSlide" Target="../notesSlides/notesSlide37.xml"/><Relationship Id="rId1" Type="http://schemas.openxmlformats.org/officeDocument/2006/relationships/slideLayout" Target="../slideLayouts/slideLayout54.xml"/><Relationship Id="rId6" Type="http://schemas.openxmlformats.org/officeDocument/2006/relationships/hyperlink" Target="https://www.washington.edu/research/faq/can-the-uw-submit-my-proposal-without-cmmc-level" TargetMode="External"/><Relationship Id="rId5" Type="http://schemas.openxmlformats.org/officeDocument/2006/relationships/hyperlink" Target="https://www.washington.edu/research/faq/can-a-uw-group-certify-my-cybersecurity-measures" TargetMode="External"/><Relationship Id="rId4" Type="http://schemas.openxmlformats.org/officeDocument/2006/relationships/hyperlink" Target="https://www.washington.edu/research/faq/who-can-help-me-understand-whether-uw-provided-it-resources-meet-dod-cmmc"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washington.edu/research/myresearch-lifecycle/setup/compliance-requirements-non-financial/information-privacy-and-security/" TargetMode="External"/><Relationship Id="rId2" Type="http://schemas.openxmlformats.org/officeDocument/2006/relationships/notesSlide" Target="../notesSlides/notesSlide38.xml"/><Relationship Id="rId1" Type="http://schemas.openxmlformats.org/officeDocument/2006/relationships/slideLayout" Target="../slideLayouts/slideLayout54.xml"/><Relationship Id="rId6" Type="http://schemas.openxmlformats.org/officeDocument/2006/relationships/hyperlink" Target="https://www.cmmcab.org/" TargetMode="External"/><Relationship Id="rId5" Type="http://schemas.openxmlformats.org/officeDocument/2006/relationships/hyperlink" Target="mailto:helpo@uw.edu" TargetMode="External"/><Relationship Id="rId4" Type="http://schemas.openxmlformats.org/officeDocument/2006/relationships/hyperlink" Target="mailto:help@uw.edu"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hyperlink" Target="https://grants.nih.gov/grants/guide/notice-files/NOT-OD-20-114.html" TargetMode="External"/><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hyperlink" Target="https://era.nih.gov/sites/default/files/2020-05/ParticipantLevelData-Template.CSV" TargetMode="External"/><Relationship Id="rId2" Type="http://schemas.openxmlformats.org/officeDocument/2006/relationships/notesSlide" Target="../notesSlides/notesSlide41.xml"/><Relationship Id="rId1" Type="http://schemas.openxmlformats.org/officeDocument/2006/relationships/slideLayout" Target="../slideLayouts/slideLayout54.xml"/><Relationship Id="rId5" Type="http://schemas.openxmlformats.org/officeDocument/2006/relationships/hyperlink" Target="https://grants.nih.gov/grants/guide/notice-files/NOT-OD-20-125.html" TargetMode="External"/><Relationship Id="rId4" Type="http://schemas.openxmlformats.org/officeDocument/2006/relationships/hyperlink" Target="https://youtu.be/lHYrdlPfKVo"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grants.nih.gov/grants/guide/notice-files/NOT-OD-20-128.html" TargetMode="External"/><Relationship Id="rId2" Type="http://schemas.openxmlformats.org/officeDocument/2006/relationships/notesSlide" Target="../notesSlides/notesSlide42.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hyperlink" Target="https://grants.nih.gov/grants/how-to-apply-application-guide/due-dates-and-submission-policies/due-dates.htm" TargetMode="External"/><Relationship Id="rId2" Type="http://schemas.openxmlformats.org/officeDocument/2006/relationships/notesSlide" Target="../notesSlides/notesSlide43.xml"/><Relationship Id="rId1" Type="http://schemas.openxmlformats.org/officeDocument/2006/relationships/slideLayout" Target="../slideLayouts/slideLayout54.xml"/><Relationship Id="rId4" Type="http://schemas.openxmlformats.org/officeDocument/2006/relationships/hyperlink" Target="https://nexus.od.nih.gov/all/2020/07/01/what-is-a-rolling-submission-dat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grants.nih.gov/faqs#/covid-19.htm" TargetMode="External"/><Relationship Id="rId2" Type="http://schemas.openxmlformats.org/officeDocument/2006/relationships/notesSlide" Target="../notesSlides/notesSlide44.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hyperlink" Target="https://www.washington.edu/research/policies/gim-21-cost-share-on-sponsored-programs/" TargetMode="External"/><Relationship Id="rId2" Type="http://schemas.openxmlformats.org/officeDocument/2006/relationships/notesSlide" Target="../notesSlides/notesSlide48.xml"/><Relationship Id="rId1" Type="http://schemas.openxmlformats.org/officeDocument/2006/relationships/slideLayout" Target="../slideLayouts/slideLayout38.xml"/><Relationship Id="rId4" Type="http://schemas.openxmlformats.org/officeDocument/2006/relationships/hyperlink" Target="https://finance.uw.edu/gca/cost-share"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hyperlink" Target="https://www.nsf.gov/bfa/dias/policy/fedrtc/agencyspecifics/nsf_1020.pdf" TargetMode="External"/><Relationship Id="rId2" Type="http://schemas.openxmlformats.org/officeDocument/2006/relationships/notesSlide" Target="../notesSlides/notesSlide50.xml"/><Relationship Id="rId1" Type="http://schemas.openxmlformats.org/officeDocument/2006/relationships/slideLayout" Target="../slideLayouts/slideLayout38.xml"/><Relationship Id="rId4" Type="http://schemas.openxmlformats.org/officeDocument/2006/relationships/hyperlink" Target="https://www.nsf.gov/bfa/dias/policy/fedrtc/agencyspecifics/nsf_sigchg1020.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gcafco@uw.edu" TargetMode="External"/><Relationship Id="rId2" Type="http://schemas.openxmlformats.org/officeDocument/2006/relationships/notesSlide" Target="../notesSlides/notesSlide51.xml"/><Relationship Id="rId1" Type="http://schemas.openxmlformats.org/officeDocument/2006/relationships/slideLayout" Target="../slideLayouts/slideLayout38.xml"/><Relationship Id="rId6" Type="http://schemas.openxmlformats.org/officeDocument/2006/relationships/hyperlink" Target="mailto:mgard4@uw.eud" TargetMode="External"/><Relationship Id="rId5" Type="http://schemas.openxmlformats.org/officeDocument/2006/relationships/hyperlink" Target="mailto:andra2@uw.edu" TargetMode="External"/><Relationship Id="rId4" Type="http://schemas.openxmlformats.org/officeDocument/2006/relationships/hyperlink" Target="https://finance.uw.edu/pafc/"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42.xml"/><Relationship Id="rId6" Type="http://schemas.openxmlformats.org/officeDocument/2006/relationships/hyperlink" Target="https://hr.uw.edu/pod/courses-and-workshops/faculty-grants-management/" TargetMode="External"/><Relationship Id="rId5" Type="http://schemas.openxmlformats.org/officeDocument/2006/relationships/image" Target="../media/image31.png"/><Relationship Id="rId4" Type="http://schemas.openxmlformats.org/officeDocument/2006/relationships/hyperlink" Target="https://www.washington.edu/research/required-training/faculty-grants-managemen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9.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aphicFrame>
        <p:nvGraphicFramePr>
          <p:cNvPr id="354" name="Google Shape;354;p66"/>
          <p:cNvGraphicFramePr/>
          <p:nvPr/>
        </p:nvGraphicFramePr>
        <p:xfrm>
          <a:off x="50" y="0"/>
          <a:ext cx="9143975" cy="6503310"/>
        </p:xfrm>
        <a:graphic>
          <a:graphicData uri="http://schemas.openxmlformats.org/drawingml/2006/table">
            <a:tbl>
              <a:tblPr firstRow="1" firstCol="1" bandRow="1">
                <a:noFill/>
                <a:tableStyleId>{B4DEA80E-E5B7-4381-A496-85BA490B9847}</a:tableStyleId>
              </a:tblPr>
              <a:tblGrid>
                <a:gridCol w="3855600">
                  <a:extLst>
                    <a:ext uri="{9D8B030D-6E8A-4147-A177-3AD203B41FA5}">
                      <a16:colId xmlns:a16="http://schemas.microsoft.com/office/drawing/2014/main" val="20000"/>
                    </a:ext>
                  </a:extLst>
                </a:gridCol>
                <a:gridCol w="3166775">
                  <a:extLst>
                    <a:ext uri="{9D8B030D-6E8A-4147-A177-3AD203B41FA5}">
                      <a16:colId xmlns:a16="http://schemas.microsoft.com/office/drawing/2014/main" val="20001"/>
                    </a:ext>
                  </a:extLst>
                </a:gridCol>
                <a:gridCol w="1425050">
                  <a:extLst>
                    <a:ext uri="{9D8B030D-6E8A-4147-A177-3AD203B41FA5}">
                      <a16:colId xmlns:a16="http://schemas.microsoft.com/office/drawing/2014/main" val="20002"/>
                    </a:ext>
                  </a:extLst>
                </a:gridCol>
                <a:gridCol w="696550">
                  <a:extLst>
                    <a:ext uri="{9D8B030D-6E8A-4147-A177-3AD203B41FA5}">
                      <a16:colId xmlns:a16="http://schemas.microsoft.com/office/drawing/2014/main" val="20003"/>
                    </a:ext>
                  </a:extLst>
                </a:gridCol>
              </a:tblGrid>
              <a:tr h="505600">
                <a:tc gridSpan="4">
                  <a:txBody>
                    <a:bodyPr/>
                    <a:lstStyle/>
                    <a:p>
                      <a:pPr marL="0" marR="0" lvl="0" indent="0" algn="ctr" rtl="0">
                        <a:lnSpc>
                          <a:spcPct val="100000"/>
                        </a:lnSpc>
                        <a:spcBef>
                          <a:spcPts val="0"/>
                        </a:spcBef>
                        <a:spcAft>
                          <a:spcPts val="0"/>
                        </a:spcAft>
                        <a:buClr>
                          <a:srgbClr val="5F497A"/>
                        </a:buClr>
                        <a:buSzPts val="3000"/>
                        <a:buFont typeface="Calibri"/>
                        <a:buNone/>
                      </a:pPr>
                      <a:r>
                        <a:rPr lang="en" sz="3000" b="0" u="none" strike="noStrike" cap="none">
                          <a:solidFill>
                            <a:srgbClr val="5F497A"/>
                          </a:solidFill>
                          <a:latin typeface="Calibri"/>
                          <a:ea typeface="Calibri"/>
                          <a:cs typeface="Calibri"/>
                          <a:sym typeface="Calibri"/>
                        </a:rPr>
                        <a:t>MRAM </a:t>
                      </a:r>
                      <a:r>
                        <a:rPr lang="en" sz="3000" b="0" u="none" strike="noStrike" cap="none">
                          <a:solidFill>
                            <a:srgbClr val="BFBFBF"/>
                          </a:solidFill>
                          <a:latin typeface="Calibri"/>
                          <a:ea typeface="Calibri"/>
                          <a:cs typeface="Calibri"/>
                          <a:sym typeface="Calibri"/>
                        </a:rPr>
                        <a:t>|</a:t>
                      </a:r>
                      <a:r>
                        <a:rPr lang="en" sz="3000" b="0" u="none" strike="noStrike" cap="none">
                          <a:solidFill>
                            <a:srgbClr val="5F497A"/>
                          </a:solidFill>
                          <a:latin typeface="Calibri"/>
                          <a:ea typeface="Calibri"/>
                          <a:cs typeface="Calibri"/>
                          <a:sym typeface="Calibri"/>
                        </a:rPr>
                        <a:t> Monthly Research Administration Meeting </a:t>
                      </a: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89125">
                <a:tc gridSpan="4">
                  <a:txBody>
                    <a:bodyPr/>
                    <a:lstStyle/>
                    <a:p>
                      <a:pPr marL="0" marR="0" lvl="0" indent="0" algn="ctr" rtl="0">
                        <a:lnSpc>
                          <a:spcPct val="100000"/>
                        </a:lnSpc>
                        <a:spcBef>
                          <a:spcPts val="0"/>
                        </a:spcBef>
                        <a:spcAft>
                          <a:spcPts val="0"/>
                        </a:spcAft>
                        <a:buClr>
                          <a:schemeClr val="dk1"/>
                        </a:buClr>
                        <a:buSzPts val="800"/>
                        <a:buFont typeface="Calibri"/>
                        <a:buNone/>
                      </a:pPr>
                      <a:endParaRPr sz="800" b="0" u="none" strike="noStrike" cap="none">
                        <a:solidFill>
                          <a:srgbClr val="5F497A"/>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600"/>
                        <a:buFont typeface="Calibri"/>
                        <a:buNone/>
                      </a:pPr>
                      <a:endParaRPr sz="1600" b="0" u="none" strike="noStrike" cap="none">
                        <a:solidFill>
                          <a:srgbClr val="5F497A"/>
                        </a:solidFill>
                        <a:latin typeface="Calibri"/>
                        <a:ea typeface="Calibri"/>
                        <a:cs typeface="Calibri"/>
                        <a:sym typeface="Calibri"/>
                      </a:endParaRPr>
                    </a:p>
                    <a:p>
                      <a:pPr marL="0" marR="0" lvl="0" indent="0" algn="ctr" rtl="0">
                        <a:lnSpc>
                          <a:spcPct val="100000"/>
                        </a:lnSpc>
                        <a:spcBef>
                          <a:spcPts val="0"/>
                        </a:spcBef>
                        <a:spcAft>
                          <a:spcPts val="0"/>
                        </a:spcAft>
                        <a:buClr>
                          <a:srgbClr val="5F497A"/>
                        </a:buClr>
                        <a:buSzPts val="1400"/>
                        <a:buFont typeface="Calibri"/>
                        <a:buNone/>
                      </a:pPr>
                      <a:r>
                        <a:rPr lang="en" b="0">
                          <a:solidFill>
                            <a:srgbClr val="5F497A"/>
                          </a:solidFill>
                        </a:rPr>
                        <a:t>July 9, 2020</a:t>
                      </a:r>
                      <a:endParaRPr/>
                    </a:p>
                    <a:p>
                      <a:pPr marL="0" marR="0" lvl="0" indent="0" algn="ctr" rtl="0">
                        <a:lnSpc>
                          <a:spcPct val="100000"/>
                        </a:lnSpc>
                        <a:spcBef>
                          <a:spcPts val="0"/>
                        </a:spcBef>
                        <a:spcAft>
                          <a:spcPts val="0"/>
                        </a:spcAft>
                        <a:buClr>
                          <a:srgbClr val="5F497A"/>
                        </a:buClr>
                        <a:buSzPts val="1400"/>
                        <a:buFont typeface="Calibri"/>
                        <a:buNone/>
                      </a:pPr>
                      <a:r>
                        <a:rPr lang="en" sz="1400" b="0" u="none" strike="noStrike" cap="none">
                          <a:solidFill>
                            <a:srgbClr val="5F497A"/>
                          </a:solidFill>
                          <a:latin typeface="Calibri"/>
                          <a:ea typeface="Calibri"/>
                          <a:cs typeface="Calibri"/>
                          <a:sym typeface="Calibri"/>
                        </a:rPr>
                        <a:t>9:00 </a:t>
                      </a:r>
                      <a:r>
                        <a:rPr lang="en" b="0">
                          <a:solidFill>
                            <a:srgbClr val="5F497A"/>
                          </a:solidFill>
                        </a:rPr>
                        <a:t>AM </a:t>
                      </a:r>
                      <a:r>
                        <a:rPr lang="en" sz="1400" b="0" u="none" strike="noStrike" cap="none">
                          <a:solidFill>
                            <a:srgbClr val="5F497A"/>
                          </a:solidFill>
                          <a:latin typeface="Calibri"/>
                          <a:ea typeface="Calibri"/>
                          <a:cs typeface="Calibri"/>
                          <a:sym typeface="Calibri"/>
                        </a:rPr>
                        <a:t>– 10:00 AM</a:t>
                      </a:r>
                      <a:endParaRPr sz="1400" b="0" u="none" strike="noStrike" cap="none">
                        <a:solidFill>
                          <a:srgbClr val="5F497A"/>
                        </a:solidFill>
                        <a:latin typeface="Calibri"/>
                        <a:ea typeface="Calibri"/>
                        <a:cs typeface="Calibri"/>
                        <a:sym typeface="Calibri"/>
                      </a:endParaRPr>
                    </a:p>
                    <a:p>
                      <a:pPr marL="0" marR="0" lvl="0" indent="0" algn="ctr" rtl="0">
                        <a:lnSpc>
                          <a:spcPct val="100000"/>
                        </a:lnSpc>
                        <a:spcBef>
                          <a:spcPts val="0"/>
                        </a:spcBef>
                        <a:spcAft>
                          <a:spcPts val="0"/>
                        </a:spcAft>
                        <a:buClr>
                          <a:srgbClr val="5F497A"/>
                        </a:buClr>
                        <a:buSzPts val="1200"/>
                        <a:buFont typeface="Calibri"/>
                        <a:buNone/>
                      </a:pPr>
                      <a:r>
                        <a:rPr lang="en">
                          <a:solidFill>
                            <a:srgbClr val="5F497A"/>
                          </a:solidFill>
                        </a:rPr>
                        <a:t>HOSTED REMOTELY</a:t>
                      </a:r>
                      <a:endParaRPr>
                        <a:solidFill>
                          <a:srgbClr val="5F497A"/>
                        </a:solidFill>
                      </a:endParaRPr>
                    </a:p>
                    <a:p>
                      <a:pPr marL="0" lvl="0" indent="0" algn="ctr" rtl="0">
                        <a:spcBef>
                          <a:spcPts val="0"/>
                        </a:spcBef>
                        <a:spcAft>
                          <a:spcPts val="0"/>
                        </a:spcAft>
                        <a:buClr>
                          <a:srgbClr val="5F497A"/>
                        </a:buClr>
                        <a:buSzPts val="1400"/>
                        <a:buFont typeface="Calibri"/>
                        <a:buNone/>
                      </a:pPr>
                      <a:r>
                        <a:rPr lang="en" b="0">
                          <a:solidFill>
                            <a:srgbClr val="5F497A"/>
                          </a:solidFill>
                        </a:rPr>
                        <a:t>Join the LIVE Webinar</a:t>
                      </a:r>
                      <a:r>
                        <a:rPr lang="en">
                          <a:solidFill>
                            <a:srgbClr val="5F497A"/>
                          </a:solidFill>
                        </a:rPr>
                        <a:t>: </a:t>
                      </a:r>
                      <a:r>
                        <a:rPr lang="en" u="sng">
                          <a:solidFill>
                            <a:schemeClr val="hlink"/>
                          </a:solidFill>
                          <a:hlinkClick r:id="rId3"/>
                        </a:rPr>
                        <a:t>https://washington.zoom.us/j/346891888</a:t>
                      </a:r>
                      <a:endParaRPr sz="1600" b="0">
                        <a:solidFill>
                          <a:srgbClr val="5F497A"/>
                        </a:solidFill>
                      </a:endParaRPr>
                    </a:p>
                    <a:p>
                      <a:pPr marL="0" marR="0" lvl="0" indent="0" algn="l" rtl="0">
                        <a:lnSpc>
                          <a:spcPct val="100000"/>
                        </a:lnSpc>
                        <a:spcBef>
                          <a:spcPts val="0"/>
                        </a:spcBef>
                        <a:spcAft>
                          <a:spcPts val="0"/>
                        </a:spcAft>
                        <a:buClr>
                          <a:schemeClr val="dk1"/>
                        </a:buClr>
                        <a:buSzPts val="1400"/>
                        <a:buFont typeface="Calibri"/>
                        <a:buNone/>
                      </a:pPr>
                      <a:endParaRPr sz="1400" b="1" u="none" strike="noStrike" cap="none">
                        <a:solidFill>
                          <a:schemeClr val="lt1"/>
                        </a:solidFill>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69625">
                <a:tc>
                  <a:txBody>
                    <a:bodyPr/>
                    <a:lstStyle/>
                    <a:p>
                      <a:pPr marL="0" marR="0" lvl="0" indent="0" algn="l"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TOPIC </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l"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PRESENTER</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l" rtl="0">
                        <a:lnSpc>
                          <a:spcPct val="100000"/>
                        </a:lnSpc>
                        <a:spcBef>
                          <a:spcPts val="0"/>
                        </a:spcBef>
                        <a:spcAft>
                          <a:spcPts val="0"/>
                        </a:spcAft>
                        <a:buClr>
                          <a:schemeClr val="lt1"/>
                        </a:buClr>
                        <a:buSzPts val="1600"/>
                        <a:buFont typeface="Calibri"/>
                        <a:buNone/>
                      </a:pPr>
                      <a:r>
                        <a:rPr lang="en" sz="1600">
                          <a:solidFill>
                            <a:schemeClr val="lt1"/>
                          </a:solidFill>
                        </a:rPr>
                        <a:t> </a:t>
                      </a:r>
                      <a:r>
                        <a:rPr lang="en" sz="1600" b="0" u="none" strike="noStrike" cap="none">
                          <a:solidFill>
                            <a:schemeClr val="lt1"/>
                          </a:solidFill>
                        </a:rPr>
                        <a:t>EMAIL </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ctr"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MIN</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extLst>
                  <a:ext uri="{0D108BD9-81ED-4DB2-BD59-A6C34878D82A}">
                    <a16:rowId xmlns:a16="http://schemas.microsoft.com/office/drawing/2014/main" val="10002"/>
                  </a:ext>
                </a:extLst>
              </a:tr>
              <a:tr h="337075">
                <a:tc>
                  <a:txBody>
                    <a:bodyPr/>
                    <a:lstStyle/>
                    <a:p>
                      <a:pPr marL="0" marR="0" lvl="0" indent="0" algn="l" rtl="0">
                        <a:lnSpc>
                          <a:spcPct val="100000"/>
                        </a:lnSpc>
                        <a:spcBef>
                          <a:spcPts val="0"/>
                        </a:spcBef>
                        <a:spcAft>
                          <a:spcPts val="0"/>
                        </a:spcAft>
                        <a:buClr>
                          <a:srgbClr val="3F3F3F"/>
                        </a:buClr>
                        <a:buSzPts val="1400"/>
                        <a:buFont typeface="Calibri"/>
                        <a:buNone/>
                      </a:pPr>
                      <a:r>
                        <a:rPr lang="en" sz="1400" b="0" u="none" strike="noStrike" cap="none">
                          <a:solidFill>
                            <a:srgbClr val="3F3F3F"/>
                          </a:solidFill>
                          <a:latin typeface="Calibri"/>
                          <a:ea typeface="Calibri"/>
                          <a:cs typeface="Calibri"/>
                          <a:sym typeface="Calibri"/>
                        </a:rPr>
                        <a:t>Welcome</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b="1" u="none" strike="noStrike" cap="none">
                          <a:solidFill>
                            <a:srgbClr val="3F3F3F"/>
                          </a:solidFill>
                          <a:latin typeface="Calibri"/>
                          <a:ea typeface="Calibri"/>
                          <a:cs typeface="Calibri"/>
                          <a:sym typeface="Calibri"/>
                        </a:rPr>
                        <a:t>Kirsten DeFries</a:t>
                      </a:r>
                      <a:endParaRPr sz="1000" b="1"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None/>
                      </a:pPr>
                      <a:r>
                        <a:rPr lang="en" sz="1000" u="none" strike="noStrike" cap="none">
                          <a:solidFill>
                            <a:srgbClr val="3F3F3F"/>
                          </a:solidFill>
                          <a:latin typeface="Calibri"/>
                          <a:ea typeface="Calibri"/>
                          <a:cs typeface="Calibri"/>
                          <a:sym typeface="Calibri"/>
                        </a:rPr>
                        <a:t>Research Compliance &amp; Operations </a:t>
                      </a:r>
                      <a:endParaRPr sz="1000" b="1" u="none" strike="noStrike" cap="none">
                        <a:solidFill>
                          <a:srgbClr val="3F3F3F"/>
                        </a:solidFill>
                        <a:latin typeface="Calibri"/>
                        <a:ea typeface="Calibri"/>
                        <a:cs typeface="Calibri"/>
                        <a:sym typeface="Calibri"/>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strike="noStrike" cap="none">
                          <a:solidFill>
                            <a:srgbClr val="0000FF"/>
                          </a:solidFill>
                          <a:latin typeface="Calibri"/>
                          <a:ea typeface="Calibri"/>
                          <a:cs typeface="Calibri"/>
                          <a:sym typeface="Calibri"/>
                          <a:hlinkClick r:id="rId4"/>
                        </a:rPr>
                        <a:t>kirsten5@uw.edu</a:t>
                      </a:r>
                      <a:r>
                        <a:rPr lang="en" sz="1000" u="sng" strike="noStrike" cap="none">
                          <a:solidFill>
                            <a:srgbClr val="000000"/>
                          </a:solidFill>
                          <a:latin typeface="Calibri"/>
                          <a:ea typeface="Calibri"/>
                          <a:cs typeface="Calibri"/>
                          <a:sym typeface="Calibri"/>
                        </a:rPr>
                        <a:t> </a:t>
                      </a:r>
                      <a:endParaRPr sz="10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100" u="none" strike="noStrike" cap="none">
                          <a:solidFill>
                            <a:srgbClr val="3F3F3F"/>
                          </a:solidFill>
                          <a:latin typeface="Calibri"/>
                          <a:ea typeface="Calibri"/>
                          <a:cs typeface="Calibri"/>
                          <a:sym typeface="Calibri"/>
                        </a:rPr>
                        <a:t>2</a:t>
                      </a:r>
                      <a:endParaRPr sz="11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37075">
                <a:tc>
                  <a:txBody>
                    <a:bodyPr/>
                    <a:lstStyle/>
                    <a:p>
                      <a:pPr marL="0" marR="0" lvl="0" indent="0" algn="l" rtl="0">
                        <a:lnSpc>
                          <a:spcPct val="100000"/>
                        </a:lnSpc>
                        <a:spcBef>
                          <a:spcPts val="0"/>
                        </a:spcBef>
                        <a:spcAft>
                          <a:spcPts val="0"/>
                        </a:spcAft>
                        <a:buNone/>
                      </a:pPr>
                      <a:r>
                        <a:rPr lang="en" b="0">
                          <a:solidFill>
                            <a:srgbClr val="3F3F3F"/>
                          </a:solidFill>
                        </a:rPr>
                        <a:t>Upcoming DHHS Changes</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b="1">
                          <a:solidFill>
                            <a:srgbClr val="3F3F3F"/>
                          </a:solidFill>
                        </a:rPr>
                        <a:t>Jackie Paule</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Grant &amp; Contract Accounting</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5"/>
                        </a:rPr>
                        <a:t>gcahelp@uw.edu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37075">
                <a:tc>
                  <a:txBody>
                    <a:bodyPr/>
                    <a:lstStyle/>
                    <a:p>
                      <a:pPr marL="0" marR="0" lvl="0" indent="0" algn="l" rtl="0">
                        <a:lnSpc>
                          <a:spcPct val="100000"/>
                        </a:lnSpc>
                        <a:spcBef>
                          <a:spcPts val="0"/>
                        </a:spcBef>
                        <a:spcAft>
                          <a:spcPts val="0"/>
                        </a:spcAft>
                        <a:buNone/>
                      </a:pPr>
                      <a:r>
                        <a:rPr lang="en" b="0">
                          <a:solidFill>
                            <a:srgbClr val="3F3F3F"/>
                          </a:solidFill>
                        </a:rPr>
                        <a:t>Office of Research Misconduct Proceedings</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b="1">
                          <a:solidFill>
                            <a:srgbClr val="3F3F3F"/>
                          </a:solidFill>
                        </a:rPr>
                        <a:t>Julie Severson</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Office of Research</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6"/>
                        </a:rPr>
                        <a:t>severson@uw.edu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37075">
                <a:tc>
                  <a:txBody>
                    <a:bodyPr/>
                    <a:lstStyle/>
                    <a:p>
                      <a:pPr marL="0" marR="0" lvl="0" indent="0" algn="l" rtl="0">
                        <a:lnSpc>
                          <a:spcPct val="100000"/>
                        </a:lnSpc>
                        <a:spcBef>
                          <a:spcPts val="0"/>
                        </a:spcBef>
                        <a:spcAft>
                          <a:spcPts val="0"/>
                        </a:spcAft>
                        <a:buNone/>
                      </a:pPr>
                      <a:r>
                        <a:rPr lang="en" b="0">
                          <a:solidFill>
                            <a:srgbClr val="3F3F3F"/>
                          </a:solidFill>
                        </a:rPr>
                        <a:t>Extension &amp; Expiration of Covid-19 Flexibilities on Sponsored Awards</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b="1">
                          <a:solidFill>
                            <a:srgbClr val="3F3F3F"/>
                          </a:solidFill>
                        </a:rPr>
                        <a:t>Andra Sawyer</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Post Award Fiscal Compliance</a:t>
                      </a:r>
                      <a:endParaRPr sz="1000">
                        <a:solidFill>
                          <a:srgbClr val="3F3F3F"/>
                        </a:solidFill>
                      </a:endParaRPr>
                    </a:p>
                    <a:p>
                      <a:pPr marL="0" lvl="0" indent="0" algn="l" rtl="0">
                        <a:spcBef>
                          <a:spcPts val="0"/>
                        </a:spcBef>
                        <a:spcAft>
                          <a:spcPts val="0"/>
                        </a:spcAft>
                        <a:buClr>
                          <a:schemeClr val="dk1"/>
                        </a:buClr>
                        <a:buSzPts val="1100"/>
                        <a:buFont typeface="Arial"/>
                        <a:buNone/>
                      </a:pPr>
                      <a:r>
                        <a:rPr lang="en" sz="1000" b="1">
                          <a:solidFill>
                            <a:srgbClr val="3F3F3F"/>
                          </a:solidFill>
                        </a:rPr>
                        <a:t>Carol Rhodes</a:t>
                      </a:r>
                      <a:endParaRPr sz="1000" b="1">
                        <a:solidFill>
                          <a:srgbClr val="3F3F3F"/>
                        </a:solidFill>
                      </a:endParaRPr>
                    </a:p>
                    <a:p>
                      <a:pPr marL="0" lvl="0" indent="0" algn="l" rtl="0">
                        <a:spcBef>
                          <a:spcPts val="0"/>
                        </a:spcBef>
                        <a:spcAft>
                          <a:spcPts val="0"/>
                        </a:spcAft>
                        <a:buClr>
                          <a:schemeClr val="dk1"/>
                        </a:buClr>
                        <a:buSzPts val="1100"/>
                        <a:buFont typeface="Arial"/>
                        <a:buNone/>
                      </a:pPr>
                      <a:r>
                        <a:rPr lang="en" sz="1000">
                          <a:solidFill>
                            <a:srgbClr val="3F3F3F"/>
                          </a:solidFill>
                        </a:rPr>
                        <a:t>Office of Sponsored Programs</a:t>
                      </a:r>
                      <a:endParaRPr sz="1000" b="1">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lvl="0" indent="0" algn="l" rtl="0">
                        <a:spcBef>
                          <a:spcPts val="0"/>
                        </a:spcBef>
                        <a:spcAft>
                          <a:spcPts val="0"/>
                        </a:spcAft>
                        <a:buClr>
                          <a:schemeClr val="dk1"/>
                        </a:buClr>
                        <a:buSzPts val="1100"/>
                        <a:buFont typeface="Arial"/>
                        <a:buNone/>
                      </a:pPr>
                      <a:r>
                        <a:rPr lang="en" sz="1000" u="sng">
                          <a:solidFill>
                            <a:schemeClr val="hlink"/>
                          </a:solidFill>
                          <a:hlinkClick r:id="rId7"/>
                        </a:rPr>
                        <a:t>gcafco@uw.edu</a:t>
                      </a:r>
                      <a:r>
                        <a:rPr lang="en" sz="1000"/>
                        <a:t> </a:t>
                      </a:r>
                      <a:endParaRPr sz="1000"/>
                    </a:p>
                    <a:p>
                      <a:pPr marL="114300" marR="0" lvl="0" indent="0" algn="l" rtl="0">
                        <a:lnSpc>
                          <a:spcPct val="100000"/>
                        </a:lnSpc>
                        <a:spcBef>
                          <a:spcPts val="0"/>
                        </a:spcBef>
                        <a:spcAft>
                          <a:spcPts val="0"/>
                        </a:spcAft>
                        <a:buNone/>
                      </a:pPr>
                      <a:endParaRPr sz="1000"/>
                    </a:p>
                    <a:p>
                      <a:pPr marL="114300" marR="0" lvl="0" indent="0" algn="l" rtl="0">
                        <a:lnSpc>
                          <a:spcPct val="100000"/>
                        </a:lnSpc>
                        <a:spcBef>
                          <a:spcPts val="0"/>
                        </a:spcBef>
                        <a:spcAft>
                          <a:spcPts val="0"/>
                        </a:spcAft>
                        <a:buNone/>
                      </a:pPr>
                      <a:r>
                        <a:rPr lang="en" sz="1000" u="sng">
                          <a:solidFill>
                            <a:schemeClr val="hlink"/>
                          </a:solidFill>
                          <a:hlinkClick r:id="rId8"/>
                        </a:rPr>
                        <a:t>carhodes@uw.edu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596675">
                <a:tc>
                  <a:txBody>
                    <a:bodyPr/>
                    <a:lstStyle/>
                    <a:p>
                      <a:pPr marL="0" marR="0" lvl="0" indent="0" algn="l" rtl="0">
                        <a:lnSpc>
                          <a:spcPct val="100000"/>
                        </a:lnSpc>
                        <a:spcBef>
                          <a:spcPts val="0"/>
                        </a:spcBef>
                        <a:spcAft>
                          <a:spcPts val="0"/>
                        </a:spcAft>
                        <a:buNone/>
                      </a:pPr>
                      <a:r>
                        <a:rPr lang="en" b="0">
                          <a:solidFill>
                            <a:srgbClr val="3F3F3F"/>
                          </a:solidFill>
                        </a:rPr>
                        <a:t>Department of Defense: Cybersecurity Maturity Model Certification (CMMC) requirement</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000" b="1">
                          <a:solidFill>
                            <a:srgbClr val="3F3F3F"/>
                          </a:solidFill>
                        </a:rPr>
                        <a:t>Carol Rhodes</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Office of Sponsored Programs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8"/>
                        </a:rPr>
                        <a:t>carhodes@uw.edu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37075">
                <a:tc>
                  <a:txBody>
                    <a:bodyPr/>
                    <a:lstStyle/>
                    <a:p>
                      <a:pPr marL="0" marR="0" lvl="0" indent="0" algn="l" rtl="0">
                        <a:lnSpc>
                          <a:spcPct val="100000"/>
                        </a:lnSpc>
                        <a:spcBef>
                          <a:spcPts val="0"/>
                        </a:spcBef>
                        <a:spcAft>
                          <a:spcPts val="0"/>
                        </a:spcAft>
                        <a:buNone/>
                      </a:pPr>
                      <a:r>
                        <a:rPr lang="en" b="0">
                          <a:solidFill>
                            <a:srgbClr val="3F3F3F"/>
                          </a:solidFill>
                        </a:rPr>
                        <a:t>NIH Reminders &amp; Updates</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Ariadna Santander</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Office of Sponsored Programs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9"/>
                        </a:rPr>
                        <a:t>filimus@uw.edu</a:t>
                      </a:r>
                      <a:r>
                        <a:rPr lang="en" sz="1000"/>
                        <a:t> </a:t>
                      </a:r>
                      <a:endParaRPr sz="10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37075">
                <a:tc>
                  <a:txBody>
                    <a:bodyPr/>
                    <a:lstStyle/>
                    <a:p>
                      <a:pPr marL="0" marR="0" lvl="0" indent="0" algn="l" rtl="0">
                        <a:lnSpc>
                          <a:spcPct val="100000"/>
                        </a:lnSpc>
                        <a:spcBef>
                          <a:spcPts val="0"/>
                        </a:spcBef>
                        <a:spcAft>
                          <a:spcPts val="0"/>
                        </a:spcAft>
                        <a:buClr>
                          <a:srgbClr val="3F3F3F"/>
                        </a:buClr>
                        <a:buSzPts val="1100"/>
                        <a:buFont typeface="Calibri"/>
                        <a:buNone/>
                      </a:pPr>
                      <a:r>
                        <a:rPr lang="en" b="0">
                          <a:solidFill>
                            <a:srgbClr val="3F3F3F"/>
                          </a:solidFill>
                        </a:rPr>
                        <a:t>Compliance Corner</a:t>
                      </a:r>
                      <a:endParaRPr sz="1100" b="1"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Matt Gardner</a:t>
                      </a:r>
                      <a:endParaRPr sz="1000" b="1"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None/>
                      </a:pPr>
                      <a:r>
                        <a:rPr lang="en" sz="1000">
                          <a:solidFill>
                            <a:srgbClr val="3F3F3F"/>
                          </a:solidFill>
                        </a:rPr>
                        <a:t>Post Award Fiscal Compliance</a:t>
                      </a:r>
                      <a:endParaRPr sz="1000" b="1" u="none" strike="noStrike" cap="none">
                        <a:solidFill>
                          <a:srgbClr val="3F3F3F"/>
                        </a:solidFill>
                        <a:latin typeface="Calibri"/>
                        <a:ea typeface="Calibri"/>
                        <a:cs typeface="Calibri"/>
                        <a:sym typeface="Calibri"/>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marR="0" lvl="0" indent="0" algn="l" rtl="0">
                        <a:lnSpc>
                          <a:spcPct val="100000"/>
                        </a:lnSpc>
                        <a:spcBef>
                          <a:spcPts val="0"/>
                        </a:spcBef>
                        <a:spcAft>
                          <a:spcPts val="0"/>
                        </a:spcAft>
                        <a:buNone/>
                      </a:pPr>
                      <a:r>
                        <a:rPr lang="en" sz="1000" u="sng">
                          <a:solidFill>
                            <a:schemeClr val="hlink"/>
                          </a:solidFill>
                          <a:hlinkClick r:id="rId7"/>
                        </a:rPr>
                        <a:t>gcafco@uw.edu</a:t>
                      </a:r>
                      <a:r>
                        <a:rPr lang="en" sz="1000" u="sng"/>
                        <a:t> </a:t>
                      </a:r>
                      <a:endParaRPr sz="10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37075">
                <a:tc>
                  <a:txBody>
                    <a:bodyPr/>
                    <a:lstStyle/>
                    <a:p>
                      <a:pPr marL="0" marR="0" lvl="0" indent="0" algn="l" rtl="0">
                        <a:lnSpc>
                          <a:spcPct val="100000"/>
                        </a:lnSpc>
                        <a:spcBef>
                          <a:spcPts val="0"/>
                        </a:spcBef>
                        <a:spcAft>
                          <a:spcPts val="0"/>
                        </a:spcAft>
                        <a:buClr>
                          <a:srgbClr val="3F3F3F"/>
                        </a:buClr>
                        <a:buSzPts val="1100"/>
                        <a:buFont typeface="Calibri"/>
                        <a:buNone/>
                      </a:pPr>
                      <a:r>
                        <a:rPr lang="en" b="0">
                          <a:solidFill>
                            <a:srgbClr val="3F3F3F"/>
                          </a:solidFill>
                        </a:rPr>
                        <a:t>CORE Update</a:t>
                      </a:r>
                      <a:endParaRPr sz="1100" b="1"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a:solidFill>
                            <a:srgbClr val="3F3F3F"/>
                          </a:solidFill>
                        </a:rPr>
                        <a:t>Collaborative On Research Education (CORE)</a:t>
                      </a:r>
                      <a:endParaRPr sz="1000" u="none" strike="noStrike" cap="none">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114300" lvl="0" indent="0" algn="l" rtl="0">
                        <a:spcBef>
                          <a:spcPts val="0"/>
                        </a:spcBef>
                        <a:spcAft>
                          <a:spcPts val="0"/>
                        </a:spcAft>
                        <a:buClr>
                          <a:schemeClr val="dk1"/>
                        </a:buClr>
                        <a:buFont typeface="Arial"/>
                        <a:buNone/>
                      </a:pPr>
                      <a:r>
                        <a:rPr lang="en" sz="1000" u="sng">
                          <a:solidFill>
                            <a:schemeClr val="hlink"/>
                          </a:solidFill>
                          <a:hlinkClick r:id="rId10"/>
                        </a:rPr>
                        <a:t>corehelp@uw.edu</a:t>
                      </a:r>
                      <a:r>
                        <a:rPr lang="en" sz="1000" u="sng"/>
                        <a:t> </a:t>
                      </a:r>
                      <a:endParaRPr sz="10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2</a:t>
                      </a:r>
                      <a:endParaRPr sz="10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034850">
                <a:tc gridSpan="4">
                  <a:txBody>
                    <a:bodyPr/>
                    <a:lstStyle/>
                    <a:p>
                      <a:pPr marL="0" marR="0" lvl="8" indent="0" algn="ctr" rtl="0">
                        <a:lnSpc>
                          <a:spcPct val="100000"/>
                        </a:lnSpc>
                        <a:spcBef>
                          <a:spcPts val="0"/>
                        </a:spcBef>
                        <a:spcAft>
                          <a:spcPts val="0"/>
                        </a:spcAft>
                        <a:buClr>
                          <a:schemeClr val="dk1"/>
                        </a:buClr>
                        <a:buSzPts val="1200"/>
                        <a:buFont typeface="Calibri"/>
                        <a:buNone/>
                      </a:pPr>
                      <a:endParaRPr sz="1200" b="0" u="none" strike="noStrike" cap="none">
                        <a:solidFill>
                          <a:srgbClr val="5F497A"/>
                        </a:solidFill>
                        <a:latin typeface="Calibri"/>
                        <a:ea typeface="Calibri"/>
                        <a:cs typeface="Calibri"/>
                        <a:sym typeface="Calibri"/>
                      </a:endParaRPr>
                    </a:p>
                    <a:p>
                      <a:pPr marL="0" marR="0" lvl="8" indent="0" algn="ctr" rtl="0">
                        <a:lnSpc>
                          <a:spcPct val="100000"/>
                        </a:lnSpc>
                        <a:spcBef>
                          <a:spcPts val="0"/>
                        </a:spcBef>
                        <a:spcAft>
                          <a:spcPts val="0"/>
                        </a:spcAft>
                        <a:buClr>
                          <a:schemeClr val="dk1"/>
                        </a:buClr>
                        <a:buSzPts val="1200"/>
                        <a:buFont typeface="Calibri"/>
                        <a:buNone/>
                      </a:pPr>
                      <a:endParaRPr sz="1200" b="0" u="none" strike="noStrike" cap="none">
                        <a:solidFill>
                          <a:srgbClr val="5F497A"/>
                        </a:solidFill>
                        <a:latin typeface="Calibri"/>
                        <a:ea typeface="Calibri"/>
                        <a:cs typeface="Calibri"/>
                        <a:sym typeface="Calibri"/>
                      </a:endParaRPr>
                    </a:p>
                    <a:p>
                      <a:pPr marL="0" marR="0" lvl="8" indent="0" algn="ctr" rtl="0">
                        <a:lnSpc>
                          <a:spcPct val="100000"/>
                        </a:lnSpc>
                        <a:spcBef>
                          <a:spcPts val="0"/>
                        </a:spcBef>
                        <a:spcAft>
                          <a:spcPts val="0"/>
                        </a:spcAft>
                        <a:buClr>
                          <a:srgbClr val="A5A5A5"/>
                        </a:buClr>
                        <a:buSzPts val="1800"/>
                        <a:buFont typeface="Calibri"/>
                        <a:buNone/>
                      </a:pPr>
                      <a:r>
                        <a:rPr lang="en" sz="1800" b="1" u="none" strike="noStrike" cap="none">
                          <a:solidFill>
                            <a:srgbClr val="A5A5A5"/>
                          </a:solidFill>
                          <a:latin typeface="Calibri"/>
                          <a:ea typeface="Calibri"/>
                          <a:cs typeface="Calibri"/>
                          <a:sym typeface="Calibri"/>
                        </a:rPr>
                        <a:t>NEXT MEETING</a:t>
                      </a:r>
                      <a:endParaRPr sz="1800" b="1" u="none" strike="noStrike" cap="none">
                        <a:solidFill>
                          <a:srgbClr val="A5A5A5"/>
                        </a:solidFill>
                        <a:latin typeface="Calibri"/>
                        <a:ea typeface="Calibri"/>
                        <a:cs typeface="Calibri"/>
                        <a:sym typeface="Calibri"/>
                      </a:endParaRPr>
                    </a:p>
                    <a:p>
                      <a:pPr marL="0" marR="0" lvl="8" indent="0" algn="ctr" rtl="0">
                        <a:lnSpc>
                          <a:spcPct val="100000"/>
                        </a:lnSpc>
                        <a:spcBef>
                          <a:spcPts val="0"/>
                        </a:spcBef>
                        <a:spcAft>
                          <a:spcPts val="0"/>
                        </a:spcAft>
                        <a:buClr>
                          <a:srgbClr val="5F497A"/>
                        </a:buClr>
                        <a:buSzPts val="1400"/>
                        <a:buFont typeface="Calibri"/>
                        <a:buNone/>
                      </a:pPr>
                      <a:r>
                        <a:rPr lang="en" b="0">
                          <a:solidFill>
                            <a:srgbClr val="5F497A"/>
                          </a:solidFill>
                        </a:rPr>
                        <a:t>August 13, 2020 9:00 AM - 10:00 AM</a:t>
                      </a:r>
                      <a:endParaRPr sz="1400" b="0" u="none" strike="noStrike" cap="none">
                        <a:solidFill>
                          <a:srgbClr val="5F497A"/>
                        </a:solidFill>
                        <a:latin typeface="Calibri"/>
                        <a:ea typeface="Calibri"/>
                        <a:cs typeface="Calibri"/>
                        <a:sym typeface="Calibri"/>
                      </a:endParaRPr>
                    </a:p>
                    <a:p>
                      <a:pPr marL="0" marR="0" lvl="8" indent="0" algn="ctr" rtl="0">
                        <a:lnSpc>
                          <a:spcPct val="100000"/>
                        </a:lnSpc>
                        <a:spcBef>
                          <a:spcPts val="0"/>
                        </a:spcBef>
                        <a:spcAft>
                          <a:spcPts val="0"/>
                        </a:spcAft>
                        <a:buClr>
                          <a:srgbClr val="5F497A"/>
                        </a:buClr>
                        <a:buSzPts val="1100"/>
                        <a:buFont typeface="Calibri"/>
                        <a:buNone/>
                      </a:pP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75"/>
          <p:cNvPicPr preferRelativeResize="0"/>
          <p:nvPr/>
        </p:nvPicPr>
        <p:blipFill rotWithShape="1">
          <a:blip r:embed="rId3">
            <a:alphaModFix/>
          </a:blip>
          <a:srcRect/>
          <a:stretch/>
        </p:blipFill>
        <p:spPr>
          <a:xfrm>
            <a:off x="5736276" y="1605867"/>
            <a:ext cx="3120142" cy="1745046"/>
          </a:xfrm>
          <a:prstGeom prst="rect">
            <a:avLst/>
          </a:prstGeom>
          <a:noFill/>
          <a:ln w="19050" cap="flat" cmpd="sng">
            <a:solidFill>
              <a:schemeClr val="dk1"/>
            </a:solidFill>
            <a:prstDash val="solid"/>
            <a:round/>
            <a:headEnd type="none" w="sm" len="sm"/>
            <a:tailEnd type="none" w="sm" len="sm"/>
          </a:ln>
          <a:effectLst>
            <a:outerShdw blurRad="292100" dist="139700" dir="2700000" algn="tl" rotWithShape="0">
              <a:srgbClr val="333333">
                <a:alpha val="64709"/>
              </a:srgbClr>
            </a:outerShdw>
          </a:effectLst>
        </p:spPr>
      </p:pic>
      <p:sp>
        <p:nvSpPr>
          <p:cNvPr id="421" name="Google Shape;421;p7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i="1">
                <a:latin typeface="Arial"/>
                <a:ea typeface="Arial"/>
                <a:cs typeface="Arial"/>
                <a:sym typeface="Arial"/>
              </a:rPr>
              <a:t>Research Integrity at UW </a:t>
            </a:r>
            <a:endParaRPr/>
          </a:p>
        </p:txBody>
      </p:sp>
      <p:sp>
        <p:nvSpPr>
          <p:cNvPr id="422" name="Google Shape;422;p75"/>
          <p:cNvSpPr txBox="1">
            <a:spLocks noGrp="1"/>
          </p:cNvSpPr>
          <p:nvPr>
            <p:ph type="body" idx="2"/>
          </p:nvPr>
        </p:nvSpPr>
        <p:spPr>
          <a:xfrm>
            <a:off x="659305" y="1480457"/>
            <a:ext cx="5076900" cy="24819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000"/>
              <a:buFont typeface="Merriweather Sans"/>
              <a:buChar char="&gt;"/>
            </a:pPr>
            <a:r>
              <a:rPr lang="en" sz="2000">
                <a:latin typeface="Arial"/>
                <a:ea typeface="Arial"/>
                <a:cs typeface="Arial"/>
                <a:sym typeface="Arial"/>
              </a:rPr>
              <a:t>NIH definition</a:t>
            </a:r>
            <a:endParaRPr/>
          </a:p>
          <a:p>
            <a:pPr marL="742950" lvl="1" indent="-285750" algn="l" rtl="0">
              <a:spcBef>
                <a:spcPts val="320"/>
              </a:spcBef>
              <a:spcAft>
                <a:spcPts val="0"/>
              </a:spcAft>
              <a:buClr>
                <a:srgbClr val="4B2E83"/>
              </a:buClr>
              <a:buSzPts val="1600"/>
              <a:buChar char="–"/>
            </a:pPr>
            <a:r>
              <a:rPr lang="en" sz="1600" b="0">
                <a:latin typeface="Arial"/>
                <a:ea typeface="Arial"/>
                <a:cs typeface="Arial"/>
                <a:sym typeface="Arial"/>
              </a:rPr>
              <a:t>the use of honest and verifiable methods in proposing, performing, and evaluating research; </a:t>
            </a:r>
            <a:endParaRPr/>
          </a:p>
          <a:p>
            <a:pPr marL="742950" lvl="1" indent="-285750" algn="l" rtl="0">
              <a:spcBef>
                <a:spcPts val="320"/>
              </a:spcBef>
              <a:spcAft>
                <a:spcPts val="0"/>
              </a:spcAft>
              <a:buClr>
                <a:srgbClr val="4B2E83"/>
              </a:buClr>
              <a:buSzPts val="1600"/>
              <a:buChar char="–"/>
            </a:pPr>
            <a:r>
              <a:rPr lang="en" sz="1600" b="0">
                <a:latin typeface="Arial"/>
                <a:ea typeface="Arial"/>
                <a:cs typeface="Arial"/>
                <a:sym typeface="Arial"/>
              </a:rPr>
              <a:t>reporting research results with particular attention to adherence to rules, regulations, guidelines, and; </a:t>
            </a:r>
            <a:endParaRPr/>
          </a:p>
          <a:p>
            <a:pPr marL="742950" lvl="1" indent="-285750" algn="l" rtl="0">
              <a:spcBef>
                <a:spcPts val="320"/>
              </a:spcBef>
              <a:spcAft>
                <a:spcPts val="0"/>
              </a:spcAft>
              <a:buClr>
                <a:srgbClr val="4B2E83"/>
              </a:buClr>
              <a:buSzPts val="1600"/>
              <a:buChar char="–"/>
            </a:pPr>
            <a:r>
              <a:rPr lang="en" sz="1600" b="0">
                <a:latin typeface="Arial"/>
                <a:ea typeface="Arial"/>
                <a:cs typeface="Arial"/>
                <a:sym typeface="Arial"/>
              </a:rPr>
              <a:t>following commonly accepted professional codes or norms.</a:t>
            </a:r>
            <a:endParaRPr sz="1600">
              <a:latin typeface="Arial"/>
              <a:ea typeface="Arial"/>
              <a:cs typeface="Arial"/>
              <a:sym typeface="Arial"/>
            </a:endParaRPr>
          </a:p>
        </p:txBody>
      </p:sp>
      <p:sp>
        <p:nvSpPr>
          <p:cNvPr id="423" name="Google Shape;423;p75"/>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Research Integrity &amp; Misconduct</a:t>
            </a:r>
            <a:endParaRPr/>
          </a:p>
        </p:txBody>
      </p:sp>
      <p:sp>
        <p:nvSpPr>
          <p:cNvPr id="424" name="Google Shape;424;p75"/>
          <p:cNvSpPr txBox="1"/>
          <p:nvPr/>
        </p:nvSpPr>
        <p:spPr>
          <a:xfrm>
            <a:off x="737473" y="3944822"/>
            <a:ext cx="7246500" cy="2511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4B2E83"/>
              </a:buClr>
              <a:buSzPts val="2000"/>
              <a:buFont typeface="Merriweather Sans"/>
              <a:buChar char="&gt;"/>
            </a:pPr>
            <a:r>
              <a:rPr lang="en" sz="2000" b="1" i="0" u="none" strike="noStrike" cap="none">
                <a:solidFill>
                  <a:srgbClr val="4B2E83"/>
                </a:solidFill>
                <a:latin typeface="Arial"/>
                <a:ea typeface="Arial"/>
                <a:cs typeface="Arial"/>
                <a:sym typeface="Arial"/>
              </a:rPr>
              <a:t>UW Executive Order 61</a:t>
            </a:r>
            <a:endParaRPr/>
          </a:p>
          <a:p>
            <a:pPr marL="742950" marR="0" lvl="1" indent="-285750" algn="l" rtl="0">
              <a:lnSpc>
                <a:spcPct val="100000"/>
              </a:lnSpc>
              <a:spcBef>
                <a:spcPts val="320"/>
              </a:spcBef>
              <a:spcAft>
                <a:spcPts val="0"/>
              </a:spcAft>
              <a:buClr>
                <a:srgbClr val="4B2E83"/>
              </a:buClr>
              <a:buSzPts val="1600"/>
              <a:buFont typeface="Arial"/>
              <a:buChar char="–"/>
            </a:pPr>
            <a:r>
              <a:rPr lang="en" sz="1600" b="0" i="0" u="none" strike="noStrike" cap="none">
                <a:solidFill>
                  <a:srgbClr val="4B2E83"/>
                </a:solidFill>
                <a:latin typeface="Arial"/>
                <a:ea typeface="Arial"/>
                <a:cs typeface="Arial"/>
                <a:sym typeface="Arial"/>
              </a:rPr>
              <a:t>UW strives for and expects integrity in research</a:t>
            </a:r>
            <a:endParaRPr/>
          </a:p>
          <a:p>
            <a:pPr marL="742950" marR="0" lvl="1" indent="-285750" algn="l" rtl="0">
              <a:lnSpc>
                <a:spcPct val="100000"/>
              </a:lnSpc>
              <a:spcBef>
                <a:spcPts val="320"/>
              </a:spcBef>
              <a:spcAft>
                <a:spcPts val="0"/>
              </a:spcAft>
              <a:buClr>
                <a:srgbClr val="4B2E83"/>
              </a:buClr>
              <a:buSzPts val="1600"/>
              <a:buFont typeface="Arial"/>
              <a:buChar char="–"/>
            </a:pPr>
            <a:r>
              <a:rPr lang="en" sz="1600" b="0" i="0" u="none" strike="noStrike" cap="none">
                <a:solidFill>
                  <a:srgbClr val="4B2E83"/>
                </a:solidFill>
                <a:latin typeface="Arial"/>
                <a:ea typeface="Arial"/>
                <a:cs typeface="Arial"/>
                <a:sym typeface="Arial"/>
              </a:rPr>
              <a:t>UW places the responsibility to uphold this integrity on anyone who is </a:t>
            </a:r>
            <a:endParaRPr/>
          </a:p>
          <a:p>
            <a:pPr marL="1143000" marR="0" lvl="2" indent="-228600" algn="l" rtl="0">
              <a:lnSpc>
                <a:spcPct val="100000"/>
              </a:lnSpc>
              <a:spcBef>
                <a:spcPts val="280"/>
              </a:spcBef>
              <a:spcAft>
                <a:spcPts val="0"/>
              </a:spcAft>
              <a:buClr>
                <a:srgbClr val="4B2E83"/>
              </a:buClr>
              <a:buSzPts val="1400"/>
              <a:buFont typeface="Merriweather Sans"/>
              <a:buChar char="&gt;"/>
            </a:pPr>
            <a:r>
              <a:rPr lang="en" sz="1400" b="0" i="0" u="none" strike="noStrike" cap="none">
                <a:solidFill>
                  <a:srgbClr val="4B2E83"/>
                </a:solidFill>
                <a:latin typeface="Arial"/>
                <a:ea typeface="Arial"/>
                <a:cs typeface="Arial"/>
                <a:sym typeface="Arial"/>
              </a:rPr>
              <a:t>directly involved in research at the University, </a:t>
            </a:r>
            <a:endParaRPr/>
          </a:p>
          <a:p>
            <a:pPr marL="1143000" marR="0" lvl="2" indent="-228600" algn="l" rtl="0">
              <a:lnSpc>
                <a:spcPct val="100000"/>
              </a:lnSpc>
              <a:spcBef>
                <a:spcPts val="280"/>
              </a:spcBef>
              <a:spcAft>
                <a:spcPts val="0"/>
              </a:spcAft>
              <a:buClr>
                <a:srgbClr val="4B2E83"/>
              </a:buClr>
              <a:buSzPts val="1400"/>
              <a:buFont typeface="Merriweather Sans"/>
              <a:buChar char="&gt;"/>
            </a:pPr>
            <a:r>
              <a:rPr lang="en" sz="1400" b="0" i="0" u="none" strike="noStrike" cap="none">
                <a:solidFill>
                  <a:srgbClr val="4B2E83"/>
                </a:solidFill>
                <a:latin typeface="Arial"/>
                <a:ea typeface="Arial"/>
                <a:cs typeface="Arial"/>
                <a:sym typeface="Arial"/>
              </a:rPr>
              <a:t>in a position to ensure the integrity of research, including collaborators, principal investigators, and supervisors.</a:t>
            </a:r>
            <a:endParaRPr/>
          </a:p>
          <a:p>
            <a:pPr marL="742950" marR="0" lvl="1" indent="-285750" algn="l" rtl="0">
              <a:lnSpc>
                <a:spcPct val="100000"/>
              </a:lnSpc>
              <a:spcBef>
                <a:spcPts val="320"/>
              </a:spcBef>
              <a:spcAft>
                <a:spcPts val="0"/>
              </a:spcAft>
              <a:buClr>
                <a:srgbClr val="4B2E83"/>
              </a:buClr>
              <a:buSzPts val="1600"/>
              <a:buFont typeface="Arial"/>
              <a:buChar char="–"/>
            </a:pPr>
            <a:r>
              <a:rPr lang="en" sz="1600" b="0" i="0" u="none" strike="noStrike" cap="none">
                <a:solidFill>
                  <a:srgbClr val="4B2E83"/>
                </a:solidFill>
                <a:latin typeface="Arial"/>
                <a:ea typeface="Arial"/>
                <a:cs typeface="Arial"/>
                <a:sym typeface="Arial"/>
              </a:rPr>
              <a:t>UW is required to adopt and follow procedures for addressing allegations of research misconduct that comport with federal regulations.</a:t>
            </a:r>
            <a:endParaRPr sz="1600" b="1" i="0" u="none" strike="noStrike" cap="none">
              <a:solidFill>
                <a:srgbClr val="4B2E83"/>
              </a:solidFill>
              <a:latin typeface="Arial"/>
              <a:ea typeface="Arial"/>
              <a:cs typeface="Arial"/>
              <a:sym typeface="Arial"/>
            </a:endParaRPr>
          </a:p>
        </p:txBody>
      </p:sp>
      <p:pic>
        <p:nvPicPr>
          <p:cNvPr id="425" name="Google Shape;425;p75" descr="Flask"/>
          <p:cNvPicPr preferRelativeResize="0"/>
          <p:nvPr/>
        </p:nvPicPr>
        <p:blipFill rotWithShape="1">
          <a:blip r:embed="rId4">
            <a:alphaModFix/>
          </a:blip>
          <a:srcRect/>
          <a:stretch/>
        </p:blipFill>
        <p:spPr>
          <a:xfrm rot="1020822">
            <a:off x="7378359" y="3620856"/>
            <a:ext cx="914400" cy="914400"/>
          </a:xfrm>
          <a:prstGeom prst="rect">
            <a:avLst/>
          </a:prstGeom>
          <a:noFill/>
          <a:ln>
            <a:noFill/>
          </a:ln>
        </p:spPr>
      </p:pic>
      <p:pic>
        <p:nvPicPr>
          <p:cNvPr id="426" name="Google Shape;426;p75" descr="DNA"/>
          <p:cNvPicPr preferRelativeResize="0"/>
          <p:nvPr/>
        </p:nvPicPr>
        <p:blipFill rotWithShape="1">
          <a:blip r:embed="rId5">
            <a:alphaModFix/>
          </a:blip>
          <a:srcRect/>
          <a:stretch/>
        </p:blipFill>
        <p:spPr>
          <a:xfrm rot="-1515052">
            <a:off x="6294782" y="3604457"/>
            <a:ext cx="798552" cy="798552"/>
          </a:xfrm>
          <a:prstGeom prst="rect">
            <a:avLst/>
          </a:prstGeom>
          <a:noFill/>
          <a:ln>
            <a:noFill/>
          </a:ln>
        </p:spPr>
      </p:pic>
      <p:pic>
        <p:nvPicPr>
          <p:cNvPr id="427" name="Google Shape;427;p75" descr="Books"/>
          <p:cNvPicPr preferRelativeResize="0"/>
          <p:nvPr/>
        </p:nvPicPr>
        <p:blipFill rotWithShape="1">
          <a:blip r:embed="rId6">
            <a:alphaModFix/>
          </a:blip>
          <a:srcRect/>
          <a:stretch/>
        </p:blipFill>
        <p:spPr>
          <a:xfrm rot="1144171">
            <a:off x="7984056" y="4878141"/>
            <a:ext cx="747984" cy="7479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76" descr="Close-up of a lightbulb with a filament"/>
          <p:cNvPicPr preferRelativeResize="0"/>
          <p:nvPr/>
        </p:nvPicPr>
        <p:blipFill rotWithShape="1">
          <a:blip r:embed="rId3">
            <a:alphaModFix/>
          </a:blip>
          <a:srcRect/>
          <a:stretch/>
        </p:blipFill>
        <p:spPr>
          <a:xfrm>
            <a:off x="287582" y="2211730"/>
            <a:ext cx="1876915" cy="1250971"/>
          </a:xfrm>
          <a:prstGeom prst="rect">
            <a:avLst/>
          </a:prstGeom>
          <a:solidFill>
            <a:srgbClr val="ECECEC"/>
          </a:solidFill>
          <a:ln w="28575"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sp>
        <p:nvSpPr>
          <p:cNvPr id="433" name="Google Shape;433;p7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i="1">
                <a:latin typeface="Arial"/>
                <a:ea typeface="Arial"/>
                <a:cs typeface="Arial"/>
                <a:sym typeface="Arial"/>
              </a:rPr>
              <a:t>Research Misconduct is…</a:t>
            </a:r>
            <a:endParaRPr/>
          </a:p>
        </p:txBody>
      </p:sp>
      <p:sp>
        <p:nvSpPr>
          <p:cNvPr id="434" name="Google Shape;434;p76"/>
          <p:cNvSpPr txBox="1">
            <a:spLocks noGrp="1"/>
          </p:cNvSpPr>
          <p:nvPr>
            <p:ph type="body" idx="2"/>
          </p:nvPr>
        </p:nvSpPr>
        <p:spPr>
          <a:xfrm>
            <a:off x="2144109" y="1736725"/>
            <a:ext cx="67122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200"/>
              <a:buFont typeface="Merriweather Sans"/>
              <a:buChar char="&gt;"/>
            </a:pPr>
            <a:r>
              <a:rPr lang="en" sz="2200" b="0">
                <a:latin typeface="Arial"/>
                <a:ea typeface="Arial"/>
                <a:cs typeface="Arial"/>
                <a:sym typeface="Arial"/>
              </a:rPr>
              <a:t>The </a:t>
            </a:r>
            <a:r>
              <a:rPr lang="en" sz="2200">
                <a:latin typeface="Arial"/>
                <a:ea typeface="Arial"/>
                <a:cs typeface="Arial"/>
                <a:sym typeface="Arial"/>
              </a:rPr>
              <a:t>fabrication</a:t>
            </a:r>
            <a:r>
              <a:rPr lang="en" sz="2200" b="0">
                <a:latin typeface="Arial"/>
                <a:ea typeface="Arial"/>
                <a:cs typeface="Arial"/>
                <a:sym typeface="Arial"/>
              </a:rPr>
              <a:t>, </a:t>
            </a:r>
            <a:r>
              <a:rPr lang="en" sz="2200">
                <a:latin typeface="Arial"/>
                <a:ea typeface="Arial"/>
                <a:cs typeface="Arial"/>
                <a:sym typeface="Arial"/>
              </a:rPr>
              <a:t>falsification</a:t>
            </a:r>
            <a:r>
              <a:rPr lang="en" sz="2200" b="0">
                <a:latin typeface="Arial"/>
                <a:ea typeface="Arial"/>
                <a:cs typeface="Arial"/>
                <a:sym typeface="Arial"/>
              </a:rPr>
              <a:t>, or </a:t>
            </a:r>
            <a:r>
              <a:rPr lang="en" sz="2200">
                <a:latin typeface="Arial"/>
                <a:ea typeface="Arial"/>
                <a:cs typeface="Arial"/>
                <a:sym typeface="Arial"/>
              </a:rPr>
              <a:t>plagiarism</a:t>
            </a:r>
            <a:r>
              <a:rPr lang="en" sz="2200" b="0">
                <a:latin typeface="Arial"/>
                <a:ea typeface="Arial"/>
                <a:cs typeface="Arial"/>
                <a:sym typeface="Arial"/>
              </a:rPr>
              <a:t> in proposing, performing, or reviewing research, or in reporting research results.</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Fabrication</a:t>
            </a:r>
            <a:r>
              <a:rPr lang="en" b="0">
                <a:latin typeface="Arial"/>
                <a:ea typeface="Arial"/>
                <a:cs typeface="Arial"/>
                <a:sym typeface="Arial"/>
              </a:rPr>
              <a:t> - making up data or results and recording or reporting them.</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Falsification</a:t>
            </a:r>
            <a:r>
              <a:rPr lang="en" b="0">
                <a:latin typeface="Arial"/>
                <a:ea typeface="Arial"/>
                <a:cs typeface="Arial"/>
                <a:sym typeface="Arial"/>
              </a:rPr>
              <a:t> – manipulating research materials, equipment, or processes, or changing or omitting data or results such that the research is not accurately represented in the research record. </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Plagiarism</a:t>
            </a:r>
            <a:r>
              <a:rPr lang="en" b="0">
                <a:latin typeface="Arial"/>
                <a:ea typeface="Arial"/>
                <a:cs typeface="Arial"/>
                <a:sym typeface="Arial"/>
              </a:rPr>
              <a:t> - the appropriation of another person’s ideas, processes, results or words without giving appropriate credit. </a:t>
            </a:r>
            <a:endParaRPr/>
          </a:p>
          <a:p>
            <a:pPr marL="457200" lvl="1" indent="0" algn="l" rtl="0">
              <a:spcBef>
                <a:spcPts val="400"/>
              </a:spcBef>
              <a:spcAft>
                <a:spcPts val="0"/>
              </a:spcAft>
              <a:buClr>
                <a:srgbClr val="4B2E83"/>
              </a:buClr>
              <a:buSzPts val="2000"/>
              <a:buNone/>
            </a:pPr>
            <a:endParaRPr>
              <a:latin typeface="Arial"/>
              <a:ea typeface="Arial"/>
              <a:cs typeface="Arial"/>
              <a:sym typeface="Arial"/>
            </a:endParaRPr>
          </a:p>
        </p:txBody>
      </p:sp>
      <p:sp>
        <p:nvSpPr>
          <p:cNvPr id="435" name="Google Shape;435;p76"/>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Research Integrity &amp; Misconduct</a:t>
            </a:r>
            <a:endParaRPr/>
          </a:p>
        </p:txBody>
      </p:sp>
      <p:pic>
        <p:nvPicPr>
          <p:cNvPr id="436" name="Google Shape;436;p76" descr="Complex math formulas on a blackboard"/>
          <p:cNvPicPr preferRelativeResize="0"/>
          <p:nvPr/>
        </p:nvPicPr>
        <p:blipFill rotWithShape="1">
          <a:blip r:embed="rId4">
            <a:alphaModFix/>
          </a:blip>
          <a:srcRect/>
          <a:stretch/>
        </p:blipFill>
        <p:spPr>
          <a:xfrm rot="725955">
            <a:off x="556145" y="3461089"/>
            <a:ext cx="1829884" cy="1333993"/>
          </a:xfrm>
          <a:prstGeom prst="rect">
            <a:avLst/>
          </a:prstGeom>
          <a:solidFill>
            <a:srgbClr val="ECECEC"/>
          </a:solidFill>
          <a:ln w="28575"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pic>
        <p:nvPicPr>
          <p:cNvPr id="437" name="Google Shape;437;p76" descr="Person working with laptop and notepad"/>
          <p:cNvPicPr preferRelativeResize="0"/>
          <p:nvPr/>
        </p:nvPicPr>
        <p:blipFill rotWithShape="1">
          <a:blip r:embed="rId5">
            <a:alphaModFix/>
          </a:blip>
          <a:srcRect/>
          <a:stretch/>
        </p:blipFill>
        <p:spPr>
          <a:xfrm>
            <a:off x="353301" y="4736649"/>
            <a:ext cx="1874166" cy="1250969"/>
          </a:xfrm>
          <a:prstGeom prst="rect">
            <a:avLst/>
          </a:prstGeom>
          <a:solidFill>
            <a:srgbClr val="ECECEC"/>
          </a:solidFill>
          <a:ln w="28575"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i="1">
                <a:latin typeface="Arial"/>
                <a:ea typeface="Arial"/>
                <a:cs typeface="Arial"/>
                <a:sym typeface="Arial"/>
              </a:rPr>
              <a:t>Research Misconduct is </a:t>
            </a:r>
            <a:r>
              <a:rPr lang="en" b="1" i="1">
                <a:latin typeface="Arial"/>
                <a:ea typeface="Arial"/>
                <a:cs typeface="Arial"/>
                <a:sym typeface="Arial"/>
              </a:rPr>
              <a:t>not</a:t>
            </a:r>
            <a:r>
              <a:rPr lang="en" i="1">
                <a:latin typeface="Arial"/>
                <a:ea typeface="Arial"/>
                <a:cs typeface="Arial"/>
                <a:sym typeface="Arial"/>
              </a:rPr>
              <a:t>…</a:t>
            </a:r>
            <a:endParaRPr/>
          </a:p>
        </p:txBody>
      </p:sp>
      <p:sp>
        <p:nvSpPr>
          <p:cNvPr id="444" name="Google Shape;444;p77"/>
          <p:cNvSpPr txBox="1">
            <a:spLocks noGrp="1"/>
          </p:cNvSpPr>
          <p:nvPr>
            <p:ph type="body" idx="2"/>
          </p:nvPr>
        </p:nvSpPr>
        <p:spPr>
          <a:xfrm>
            <a:off x="659305" y="1736725"/>
            <a:ext cx="81972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000"/>
              <a:buFont typeface="Merriweather Sans"/>
              <a:buChar char="&gt;"/>
            </a:pPr>
            <a:r>
              <a:rPr lang="en" sz="2000">
                <a:latin typeface="Arial"/>
                <a:ea typeface="Arial"/>
                <a:cs typeface="Arial"/>
                <a:sym typeface="Arial"/>
              </a:rPr>
              <a:t>Honest error or difference of opinion</a:t>
            </a:r>
            <a:endParaRPr/>
          </a:p>
          <a:p>
            <a:pPr marL="342900" lvl="0" indent="-342900" algn="l" rtl="0">
              <a:spcBef>
                <a:spcPts val="400"/>
              </a:spcBef>
              <a:spcAft>
                <a:spcPts val="0"/>
              </a:spcAft>
              <a:buClr>
                <a:srgbClr val="4B2E83"/>
              </a:buClr>
              <a:buSzPts val="2000"/>
              <a:buFont typeface="Merriweather Sans"/>
              <a:buChar char="&gt;"/>
            </a:pPr>
            <a:r>
              <a:rPr lang="en" sz="2000">
                <a:latin typeface="Arial"/>
                <a:ea typeface="Arial"/>
                <a:cs typeface="Arial"/>
                <a:sym typeface="Arial"/>
              </a:rPr>
              <a:t>Misconduct relating to work undertaken in the fulfillment of class assignments</a:t>
            </a:r>
            <a:endParaRPr/>
          </a:p>
          <a:p>
            <a:pPr marL="342900" lvl="0" indent="-342900" algn="l" rtl="0">
              <a:spcBef>
                <a:spcPts val="400"/>
              </a:spcBef>
              <a:spcAft>
                <a:spcPts val="0"/>
              </a:spcAft>
              <a:buClr>
                <a:srgbClr val="4B2E83"/>
              </a:buClr>
              <a:buSzPts val="2000"/>
              <a:buFont typeface="Merriweather Sans"/>
              <a:buChar char="&gt;"/>
            </a:pPr>
            <a:r>
              <a:rPr lang="en" sz="2000">
                <a:latin typeface="Arial"/>
                <a:ea typeface="Arial"/>
                <a:cs typeface="Arial"/>
                <a:sym typeface="Arial"/>
              </a:rPr>
              <a:t>The following issues may arise from a research misconduct allegation, but they are </a:t>
            </a:r>
            <a:r>
              <a:rPr lang="en" sz="2000" i="1">
                <a:latin typeface="Arial"/>
                <a:ea typeface="Arial"/>
                <a:cs typeface="Arial"/>
                <a:sym typeface="Arial"/>
              </a:rPr>
              <a:t>not</a:t>
            </a:r>
            <a:r>
              <a:rPr lang="en" sz="2000">
                <a:latin typeface="Arial"/>
                <a:ea typeface="Arial"/>
                <a:cs typeface="Arial"/>
                <a:sym typeface="Arial"/>
              </a:rPr>
              <a:t> research misconduct:</a:t>
            </a:r>
            <a:endParaRPr sz="2000" b="0">
              <a:latin typeface="Arial"/>
              <a:ea typeface="Arial"/>
              <a:cs typeface="Arial"/>
              <a:sym typeface="Arial"/>
            </a:endParaRPr>
          </a:p>
          <a:p>
            <a:pPr marL="742950" lvl="1" indent="-285750" algn="l" rtl="0">
              <a:spcBef>
                <a:spcPts val="360"/>
              </a:spcBef>
              <a:spcAft>
                <a:spcPts val="0"/>
              </a:spcAft>
              <a:buClr>
                <a:srgbClr val="4B2E83"/>
              </a:buClr>
              <a:buSzPts val="1800"/>
              <a:buChar char="–"/>
            </a:pPr>
            <a:r>
              <a:rPr lang="en" sz="1800" b="0">
                <a:latin typeface="Arial"/>
                <a:ea typeface="Arial"/>
                <a:cs typeface="Arial"/>
                <a:sym typeface="Arial"/>
              </a:rPr>
              <a:t>Fiscal impropriety</a:t>
            </a:r>
            <a:endParaRPr/>
          </a:p>
          <a:p>
            <a:pPr marL="742950" lvl="1" indent="-285750" algn="l" rtl="0">
              <a:spcBef>
                <a:spcPts val="360"/>
              </a:spcBef>
              <a:spcAft>
                <a:spcPts val="0"/>
              </a:spcAft>
              <a:buClr>
                <a:srgbClr val="4B2E83"/>
              </a:buClr>
              <a:buSzPts val="1800"/>
              <a:buChar char="–"/>
            </a:pPr>
            <a:r>
              <a:rPr lang="en" sz="1800" b="0">
                <a:latin typeface="Arial"/>
                <a:ea typeface="Arial"/>
                <a:cs typeface="Arial"/>
                <a:sym typeface="Arial"/>
              </a:rPr>
              <a:t>Violation of human or animal subject regulations</a:t>
            </a:r>
            <a:endParaRPr/>
          </a:p>
          <a:p>
            <a:pPr marL="742950" lvl="1" indent="-285750" algn="l" rtl="0">
              <a:spcBef>
                <a:spcPts val="360"/>
              </a:spcBef>
              <a:spcAft>
                <a:spcPts val="0"/>
              </a:spcAft>
              <a:buClr>
                <a:srgbClr val="4B2E83"/>
              </a:buClr>
              <a:buSzPts val="1800"/>
              <a:buChar char="–"/>
            </a:pPr>
            <a:r>
              <a:rPr lang="en" sz="1800" b="0">
                <a:latin typeface="Arial"/>
                <a:ea typeface="Arial"/>
                <a:cs typeface="Arial"/>
                <a:sym typeface="Arial"/>
              </a:rPr>
              <a:t>Intentional misrepresentation of credentials</a:t>
            </a:r>
            <a:endParaRPr/>
          </a:p>
          <a:p>
            <a:pPr marL="742950" lvl="1" indent="-285750" algn="l" rtl="0">
              <a:spcBef>
                <a:spcPts val="360"/>
              </a:spcBef>
              <a:spcAft>
                <a:spcPts val="0"/>
              </a:spcAft>
              <a:buClr>
                <a:srgbClr val="4B2E83"/>
              </a:buClr>
              <a:buSzPts val="1800"/>
              <a:buChar char="–"/>
            </a:pPr>
            <a:r>
              <a:rPr lang="en" sz="1800" b="0">
                <a:latin typeface="Arial"/>
                <a:ea typeface="Arial"/>
                <a:cs typeface="Arial"/>
                <a:sym typeface="Arial"/>
              </a:rPr>
              <a:t>Abuse of confidentiality</a:t>
            </a:r>
            <a:endParaRPr/>
          </a:p>
          <a:p>
            <a:pPr marL="742950" lvl="1" indent="-285750" algn="l" rtl="0">
              <a:spcBef>
                <a:spcPts val="360"/>
              </a:spcBef>
              <a:spcAft>
                <a:spcPts val="0"/>
              </a:spcAft>
              <a:buClr>
                <a:srgbClr val="4B2E83"/>
              </a:buClr>
              <a:buSzPts val="1800"/>
              <a:buChar char="–"/>
            </a:pPr>
            <a:r>
              <a:rPr lang="en" sz="1800" b="0">
                <a:latin typeface="Arial"/>
                <a:ea typeface="Arial"/>
                <a:cs typeface="Arial"/>
                <a:sym typeface="Arial"/>
              </a:rPr>
              <a:t>Violation of other regulations applicable to research</a:t>
            </a:r>
            <a:endParaRPr/>
          </a:p>
          <a:p>
            <a:pPr marL="742950" lvl="1" indent="-285750" algn="l" rtl="0">
              <a:spcBef>
                <a:spcPts val="360"/>
              </a:spcBef>
              <a:spcAft>
                <a:spcPts val="0"/>
              </a:spcAft>
              <a:buClr>
                <a:srgbClr val="4B2E83"/>
              </a:buClr>
              <a:buSzPts val="1800"/>
              <a:buChar char="–"/>
            </a:pPr>
            <a:r>
              <a:rPr lang="en" sz="1800" b="0">
                <a:latin typeface="Arial"/>
                <a:ea typeface="Arial"/>
                <a:cs typeface="Arial"/>
                <a:sym typeface="Arial"/>
              </a:rPr>
              <a:t>Conflicts of interest</a:t>
            </a:r>
            <a:endParaRPr/>
          </a:p>
          <a:p>
            <a:pPr marL="742950" lvl="1" indent="-285750" algn="l" rtl="0">
              <a:spcBef>
                <a:spcPts val="360"/>
              </a:spcBef>
              <a:spcAft>
                <a:spcPts val="0"/>
              </a:spcAft>
              <a:buClr>
                <a:srgbClr val="4B2E83"/>
              </a:buClr>
              <a:buSzPts val="1800"/>
              <a:buChar char="–"/>
            </a:pPr>
            <a:r>
              <a:rPr lang="en" sz="1800" b="0">
                <a:latin typeface="Arial"/>
                <a:ea typeface="Arial"/>
                <a:cs typeface="Arial"/>
                <a:sym typeface="Arial"/>
              </a:rPr>
              <a:t>Authorship disputes among research collaborators</a:t>
            </a:r>
            <a:endParaRPr/>
          </a:p>
          <a:p>
            <a:pPr marL="457200" lvl="1" indent="0" algn="l" rtl="0">
              <a:spcBef>
                <a:spcPts val="400"/>
              </a:spcBef>
              <a:spcAft>
                <a:spcPts val="0"/>
              </a:spcAft>
              <a:buClr>
                <a:srgbClr val="4B2E83"/>
              </a:buClr>
              <a:buSzPts val="2000"/>
              <a:buNone/>
            </a:pPr>
            <a:endParaRPr>
              <a:latin typeface="Arial"/>
              <a:ea typeface="Arial"/>
              <a:cs typeface="Arial"/>
              <a:sym typeface="Arial"/>
            </a:endParaRPr>
          </a:p>
        </p:txBody>
      </p:sp>
      <p:sp>
        <p:nvSpPr>
          <p:cNvPr id="445" name="Google Shape;445;p77"/>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Research Integrity &amp; Misconduct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2800"/>
              <a:buNone/>
            </a:pPr>
            <a:r>
              <a:rPr lang="en" sz="2800" i="1">
                <a:latin typeface="Arial"/>
                <a:ea typeface="Arial"/>
                <a:cs typeface="Arial"/>
                <a:sym typeface="Arial"/>
              </a:rPr>
              <a:t>Research Misconduct Proceedings occur when…</a:t>
            </a:r>
            <a:endParaRPr/>
          </a:p>
        </p:txBody>
      </p:sp>
      <p:sp>
        <p:nvSpPr>
          <p:cNvPr id="451" name="Google Shape;451;p78"/>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Research Integrity &amp; Misconduct</a:t>
            </a:r>
            <a:endParaRPr/>
          </a:p>
        </p:txBody>
      </p:sp>
      <p:grpSp>
        <p:nvGrpSpPr>
          <p:cNvPr id="452" name="Google Shape;452;p78"/>
          <p:cNvGrpSpPr/>
          <p:nvPr/>
        </p:nvGrpSpPr>
        <p:grpSpPr>
          <a:xfrm>
            <a:off x="832829" y="1683040"/>
            <a:ext cx="7932797" cy="4327477"/>
            <a:chOff x="-141" y="1385"/>
            <a:chExt cx="7932797" cy="4327477"/>
          </a:xfrm>
        </p:grpSpPr>
        <p:sp>
          <p:nvSpPr>
            <p:cNvPr id="453" name="Google Shape;453;p78"/>
            <p:cNvSpPr/>
            <p:nvPr/>
          </p:nvSpPr>
          <p:spPr>
            <a:xfrm rot="5400000">
              <a:off x="-178941" y="180185"/>
              <a:ext cx="1192500" cy="834900"/>
            </a:xfrm>
            <a:prstGeom prst="chevron">
              <a:avLst>
                <a:gd name="adj" fmla="val 50000"/>
              </a:avLst>
            </a:prstGeom>
            <a:gradFill>
              <a:gsLst>
                <a:gs pos="0">
                  <a:srgbClr val="B6ADD4"/>
                </a:gs>
                <a:gs pos="35000">
                  <a:srgbClr val="CAC7DF"/>
                </a:gs>
                <a:gs pos="100000">
                  <a:srgbClr val="E9E9F3"/>
                </a:gs>
              </a:gsLst>
              <a:lin ang="16200038" scaled="0"/>
            </a:gra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8"/>
            <p:cNvSpPr txBox="1"/>
            <p:nvPr/>
          </p:nvSpPr>
          <p:spPr>
            <a:xfrm>
              <a:off x="1" y="418765"/>
              <a:ext cx="834900" cy="357900"/>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chemeClr val="dk1"/>
                </a:buClr>
                <a:buSzPts val="1000"/>
                <a:buFont typeface="Calibri"/>
                <a:buNone/>
              </a:pPr>
              <a:r>
                <a:rPr lang="en" sz="1000" b="0" i="0" u="none" strike="noStrike" cap="none">
                  <a:solidFill>
                    <a:schemeClr val="dk1"/>
                  </a:solidFill>
                  <a:latin typeface="Calibri"/>
                  <a:ea typeface="Calibri"/>
                  <a:cs typeface="Calibri"/>
                  <a:sym typeface="Calibri"/>
                </a:rPr>
                <a:t>COMPLAINT</a:t>
              </a:r>
              <a:endParaRPr/>
            </a:p>
          </p:txBody>
        </p:sp>
        <p:sp>
          <p:nvSpPr>
            <p:cNvPr id="455" name="Google Shape;455;p78"/>
            <p:cNvSpPr/>
            <p:nvPr/>
          </p:nvSpPr>
          <p:spPr>
            <a:xfrm rot="5400000">
              <a:off x="3996056" y="-3160013"/>
              <a:ext cx="775200" cy="7098000"/>
            </a:xfrm>
            <a:prstGeom prst="round2SameRect">
              <a:avLst>
                <a:gd name="adj1" fmla="val 16667"/>
                <a:gd name="adj2" fmla="val 0"/>
              </a:avLst>
            </a:prstGeom>
            <a:solidFill>
              <a:srgbClr val="E8D3A1">
                <a:alpha val="89800"/>
              </a:srgbClr>
            </a:soli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8"/>
            <p:cNvSpPr txBox="1"/>
            <p:nvPr/>
          </p:nvSpPr>
          <p:spPr>
            <a:xfrm>
              <a:off x="834759" y="39225"/>
              <a:ext cx="7060200" cy="699600"/>
            </a:xfrm>
            <a:prstGeom prst="rect">
              <a:avLst/>
            </a:prstGeom>
            <a:noFill/>
            <a:ln>
              <a:noFill/>
            </a:ln>
          </p:spPr>
          <p:txBody>
            <a:bodyPr spcFirstLastPara="1" wrap="square" lIns="113775" tIns="10150" rIns="10150" bIns="10150" anchor="ctr" anchorCtr="0">
              <a:noAutofit/>
            </a:bodyPr>
            <a:lstStyle/>
            <a:p>
              <a:pPr marL="0" marR="0" lvl="1" indent="0" algn="l" rtl="0">
                <a:lnSpc>
                  <a:spcPct val="90000"/>
                </a:lnSpc>
                <a:spcBef>
                  <a:spcPts val="0"/>
                </a:spcBef>
                <a:spcAft>
                  <a:spcPts val="0"/>
                </a:spcAft>
                <a:buClr>
                  <a:schemeClr val="dk1"/>
                </a:buClr>
                <a:buSzPts val="1600"/>
                <a:buFont typeface="Arial"/>
                <a:buNone/>
              </a:pPr>
              <a:r>
                <a:rPr lang="en" sz="1600" b="0" i="0" u="none" strike="noStrike" cap="none">
                  <a:solidFill>
                    <a:schemeClr val="dk1"/>
                  </a:solidFill>
                  <a:latin typeface="Arial"/>
                  <a:ea typeface="Arial"/>
                  <a:cs typeface="Arial"/>
                  <a:sym typeface="Arial"/>
                </a:rPr>
                <a:t>A complainant shares information about potential research misconduct conducted by faculty, other academic personnel, students, and/or staff.</a:t>
              </a:r>
              <a:endParaRPr sz="1600" b="0" i="0" u="none" strike="noStrike" cap="none">
                <a:solidFill>
                  <a:schemeClr val="dk1"/>
                </a:solidFill>
                <a:latin typeface="Calibri"/>
                <a:ea typeface="Calibri"/>
                <a:cs typeface="Calibri"/>
                <a:sym typeface="Calibri"/>
              </a:endParaRPr>
            </a:p>
          </p:txBody>
        </p:sp>
        <p:sp>
          <p:nvSpPr>
            <p:cNvPr id="457" name="Google Shape;457;p78"/>
            <p:cNvSpPr/>
            <p:nvPr/>
          </p:nvSpPr>
          <p:spPr>
            <a:xfrm rot="5400000">
              <a:off x="-178941" y="1225178"/>
              <a:ext cx="1192500" cy="834900"/>
            </a:xfrm>
            <a:prstGeom prst="chevron">
              <a:avLst>
                <a:gd name="adj" fmla="val 50000"/>
              </a:avLst>
            </a:prstGeom>
            <a:gradFill>
              <a:gsLst>
                <a:gs pos="0">
                  <a:srgbClr val="B6ADD4"/>
                </a:gs>
                <a:gs pos="35000">
                  <a:srgbClr val="CAC7DF"/>
                </a:gs>
                <a:gs pos="100000">
                  <a:srgbClr val="E9E9F3"/>
                </a:gs>
              </a:gsLst>
              <a:lin ang="16200038" scaled="0"/>
            </a:gra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8"/>
            <p:cNvSpPr txBox="1"/>
            <p:nvPr/>
          </p:nvSpPr>
          <p:spPr>
            <a:xfrm>
              <a:off x="1" y="1463758"/>
              <a:ext cx="834900" cy="357900"/>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chemeClr val="dk1"/>
                </a:buClr>
                <a:buSzPts val="1000"/>
                <a:buFont typeface="Calibri"/>
                <a:buNone/>
              </a:pPr>
              <a:r>
                <a:rPr lang="en" sz="1000" b="0" i="0" u="none" strike="noStrike" cap="none">
                  <a:solidFill>
                    <a:schemeClr val="dk1"/>
                  </a:solidFill>
                  <a:latin typeface="Calibri"/>
                  <a:ea typeface="Calibri"/>
                  <a:cs typeface="Calibri"/>
                  <a:sym typeface="Calibri"/>
                </a:rPr>
                <a:t>PRELIMINARY ASSESSMENT</a:t>
              </a:r>
              <a:endParaRPr/>
            </a:p>
          </p:txBody>
        </p:sp>
        <p:sp>
          <p:nvSpPr>
            <p:cNvPr id="459" name="Google Shape;459;p78"/>
            <p:cNvSpPr/>
            <p:nvPr/>
          </p:nvSpPr>
          <p:spPr>
            <a:xfrm rot="5400000">
              <a:off x="3996056" y="-2115021"/>
              <a:ext cx="775200" cy="7098000"/>
            </a:xfrm>
            <a:prstGeom prst="round2SameRect">
              <a:avLst>
                <a:gd name="adj1" fmla="val 16667"/>
                <a:gd name="adj2" fmla="val 0"/>
              </a:avLst>
            </a:prstGeom>
            <a:solidFill>
              <a:srgbClr val="E8D3A1">
                <a:alpha val="89800"/>
              </a:srgbClr>
            </a:soli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8"/>
            <p:cNvSpPr txBox="1"/>
            <p:nvPr/>
          </p:nvSpPr>
          <p:spPr>
            <a:xfrm>
              <a:off x="834759" y="1084217"/>
              <a:ext cx="7060200" cy="699600"/>
            </a:xfrm>
            <a:prstGeom prst="rect">
              <a:avLst/>
            </a:prstGeom>
            <a:noFill/>
            <a:ln>
              <a:noFill/>
            </a:ln>
          </p:spPr>
          <p:txBody>
            <a:bodyPr spcFirstLastPara="1" wrap="square" lIns="113775" tIns="10150" rIns="10150" bIns="10150" anchor="ctr" anchorCtr="0">
              <a:noAutofit/>
            </a:bodyPr>
            <a:lstStyle/>
            <a:p>
              <a:pPr marL="0" marR="0" lvl="1" indent="0" algn="l" rtl="0">
                <a:lnSpc>
                  <a:spcPct val="90000"/>
                </a:lnSpc>
                <a:spcBef>
                  <a:spcPts val="0"/>
                </a:spcBef>
                <a:spcAft>
                  <a:spcPts val="0"/>
                </a:spcAft>
                <a:buClr>
                  <a:schemeClr val="dk1"/>
                </a:buClr>
                <a:buSzPts val="1600"/>
                <a:buFont typeface="Arial"/>
                <a:buNone/>
              </a:pPr>
              <a:r>
                <a:rPr lang="en" sz="1600" b="0" i="0" u="none" strike="noStrike" cap="none">
                  <a:solidFill>
                    <a:schemeClr val="dk1"/>
                  </a:solidFill>
                  <a:latin typeface="Arial"/>
                  <a:ea typeface="Arial"/>
                  <a:cs typeface="Arial"/>
                  <a:sym typeface="Arial"/>
                </a:rPr>
                <a:t>ORMP assesses the complaint to determine whether the facts appear to align with the research misconduct definition.</a:t>
              </a:r>
              <a:endParaRPr sz="1600" b="0" i="0" u="none" strike="noStrike" cap="none">
                <a:solidFill>
                  <a:schemeClr val="dk1"/>
                </a:solidFill>
                <a:latin typeface="Calibri"/>
                <a:ea typeface="Calibri"/>
                <a:cs typeface="Calibri"/>
                <a:sym typeface="Calibri"/>
              </a:endParaRPr>
            </a:p>
          </p:txBody>
        </p:sp>
        <p:sp>
          <p:nvSpPr>
            <p:cNvPr id="461" name="Google Shape;461;p78"/>
            <p:cNvSpPr/>
            <p:nvPr/>
          </p:nvSpPr>
          <p:spPr>
            <a:xfrm rot="5400000">
              <a:off x="-178941" y="2270170"/>
              <a:ext cx="1192500" cy="834900"/>
            </a:xfrm>
            <a:prstGeom prst="chevron">
              <a:avLst>
                <a:gd name="adj" fmla="val 50000"/>
              </a:avLst>
            </a:prstGeom>
            <a:gradFill>
              <a:gsLst>
                <a:gs pos="0">
                  <a:srgbClr val="B6ADD4"/>
                </a:gs>
                <a:gs pos="35000">
                  <a:srgbClr val="CAC7DF"/>
                </a:gs>
                <a:gs pos="100000">
                  <a:srgbClr val="E9E9F3"/>
                </a:gs>
              </a:gsLst>
              <a:lin ang="16200038" scaled="0"/>
            </a:gra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8"/>
            <p:cNvSpPr txBox="1"/>
            <p:nvPr/>
          </p:nvSpPr>
          <p:spPr>
            <a:xfrm>
              <a:off x="1" y="2508750"/>
              <a:ext cx="834900" cy="357900"/>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chemeClr val="dk1"/>
                </a:buClr>
                <a:buSzPts val="1000"/>
                <a:buFont typeface="Calibri"/>
                <a:buNone/>
              </a:pPr>
              <a:r>
                <a:rPr lang="en" sz="1000" b="0" i="0" u="none" strike="noStrike" cap="none">
                  <a:solidFill>
                    <a:schemeClr val="dk1"/>
                  </a:solidFill>
                  <a:latin typeface="Calibri"/>
                  <a:ea typeface="Calibri"/>
                  <a:cs typeface="Calibri"/>
                  <a:sym typeface="Calibri"/>
                </a:rPr>
                <a:t>INQUIRY</a:t>
              </a:r>
              <a:endParaRPr/>
            </a:p>
          </p:txBody>
        </p:sp>
        <p:sp>
          <p:nvSpPr>
            <p:cNvPr id="463" name="Google Shape;463;p78"/>
            <p:cNvSpPr/>
            <p:nvPr/>
          </p:nvSpPr>
          <p:spPr>
            <a:xfrm rot="5400000">
              <a:off x="3996056" y="-1070029"/>
              <a:ext cx="775200" cy="7098000"/>
            </a:xfrm>
            <a:prstGeom prst="round2SameRect">
              <a:avLst>
                <a:gd name="adj1" fmla="val 16667"/>
                <a:gd name="adj2" fmla="val 0"/>
              </a:avLst>
            </a:prstGeom>
            <a:solidFill>
              <a:srgbClr val="E8D3A1">
                <a:alpha val="89800"/>
              </a:srgbClr>
            </a:soli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8"/>
            <p:cNvSpPr txBox="1"/>
            <p:nvPr/>
          </p:nvSpPr>
          <p:spPr>
            <a:xfrm>
              <a:off x="834759" y="2129210"/>
              <a:ext cx="7060200" cy="699600"/>
            </a:xfrm>
            <a:prstGeom prst="rect">
              <a:avLst/>
            </a:prstGeom>
            <a:noFill/>
            <a:ln>
              <a:noFill/>
            </a:ln>
          </p:spPr>
          <p:txBody>
            <a:bodyPr spcFirstLastPara="1" wrap="square" lIns="113775" tIns="10150" rIns="10150" bIns="10150" anchor="ctr" anchorCtr="0">
              <a:noAutofit/>
            </a:bodyPr>
            <a:lstStyle/>
            <a:p>
              <a:pPr marL="0" marR="0" lvl="1" indent="0" algn="l" rtl="0">
                <a:lnSpc>
                  <a:spcPct val="90000"/>
                </a:lnSpc>
                <a:spcBef>
                  <a:spcPts val="0"/>
                </a:spcBef>
                <a:spcAft>
                  <a:spcPts val="0"/>
                </a:spcAft>
                <a:buClr>
                  <a:schemeClr val="dk1"/>
                </a:buClr>
                <a:buSzPts val="1600"/>
                <a:buFont typeface="Arial"/>
                <a:buNone/>
              </a:pPr>
              <a:r>
                <a:rPr lang="en" sz="1600" b="0" i="0" u="none" strike="noStrike" cap="none">
                  <a:solidFill>
                    <a:schemeClr val="dk1"/>
                  </a:solidFill>
                  <a:latin typeface="Arial"/>
                  <a:ea typeface="Arial"/>
                  <a:cs typeface="Arial"/>
                  <a:sym typeface="Arial"/>
                </a:rPr>
                <a:t>When they do, in collaboration with the appropriate dean, ORMP proceeds with an inquiry: an initial review of the allegation, the research record, and the respondent’s response. </a:t>
              </a:r>
              <a:endParaRPr sz="1600" b="0" i="0" u="none" strike="noStrike" cap="none">
                <a:solidFill>
                  <a:schemeClr val="dk1"/>
                </a:solidFill>
                <a:latin typeface="Calibri"/>
                <a:ea typeface="Calibri"/>
                <a:cs typeface="Calibri"/>
                <a:sym typeface="Calibri"/>
              </a:endParaRPr>
            </a:p>
          </p:txBody>
        </p:sp>
        <p:sp>
          <p:nvSpPr>
            <p:cNvPr id="465" name="Google Shape;465;p78"/>
            <p:cNvSpPr/>
            <p:nvPr/>
          </p:nvSpPr>
          <p:spPr>
            <a:xfrm rot="5400000">
              <a:off x="-178941" y="3315162"/>
              <a:ext cx="1192500" cy="834900"/>
            </a:xfrm>
            <a:prstGeom prst="chevron">
              <a:avLst>
                <a:gd name="adj" fmla="val 50000"/>
              </a:avLst>
            </a:prstGeom>
            <a:gradFill>
              <a:gsLst>
                <a:gs pos="0">
                  <a:srgbClr val="B6ADD4"/>
                </a:gs>
                <a:gs pos="35000">
                  <a:srgbClr val="CAC7DF"/>
                </a:gs>
                <a:gs pos="100000">
                  <a:srgbClr val="E9E9F3"/>
                </a:gs>
              </a:gsLst>
              <a:lin ang="16200038" scaled="0"/>
            </a:gra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8"/>
            <p:cNvSpPr txBox="1"/>
            <p:nvPr/>
          </p:nvSpPr>
          <p:spPr>
            <a:xfrm>
              <a:off x="1" y="3553742"/>
              <a:ext cx="834900" cy="357900"/>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chemeClr val="dk1"/>
                </a:buClr>
                <a:buSzPts val="1000"/>
                <a:buFont typeface="Calibri"/>
                <a:buNone/>
              </a:pPr>
              <a:r>
                <a:rPr lang="en" sz="1000" b="0" i="0" u="none" strike="noStrike" cap="none">
                  <a:solidFill>
                    <a:schemeClr val="dk1"/>
                  </a:solidFill>
                  <a:latin typeface="Calibri"/>
                  <a:ea typeface="Calibri"/>
                  <a:cs typeface="Calibri"/>
                  <a:sym typeface="Calibri"/>
                </a:rPr>
                <a:t>INVESTIGATION</a:t>
              </a:r>
              <a:endParaRPr/>
            </a:p>
          </p:txBody>
        </p:sp>
        <p:sp>
          <p:nvSpPr>
            <p:cNvPr id="467" name="Google Shape;467;p78"/>
            <p:cNvSpPr/>
            <p:nvPr/>
          </p:nvSpPr>
          <p:spPr>
            <a:xfrm rot="5400000">
              <a:off x="3996056" y="-25037"/>
              <a:ext cx="775200" cy="7098000"/>
            </a:xfrm>
            <a:prstGeom prst="round2SameRect">
              <a:avLst>
                <a:gd name="adj1" fmla="val 16667"/>
                <a:gd name="adj2" fmla="val 0"/>
              </a:avLst>
            </a:prstGeom>
            <a:solidFill>
              <a:srgbClr val="E8D3A1">
                <a:alpha val="89800"/>
              </a:srgbClr>
            </a:soli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8"/>
            <p:cNvSpPr txBox="1"/>
            <p:nvPr/>
          </p:nvSpPr>
          <p:spPr>
            <a:xfrm>
              <a:off x="834759" y="3174202"/>
              <a:ext cx="7060200" cy="699600"/>
            </a:xfrm>
            <a:prstGeom prst="rect">
              <a:avLst/>
            </a:prstGeom>
            <a:noFill/>
            <a:ln>
              <a:noFill/>
            </a:ln>
          </p:spPr>
          <p:txBody>
            <a:bodyPr spcFirstLastPara="1" wrap="square" lIns="113775" tIns="10150" rIns="10150" bIns="10150" anchor="ctr" anchorCtr="0">
              <a:noAutofit/>
            </a:bodyPr>
            <a:lstStyle/>
            <a:p>
              <a:pPr marL="0" marR="0" lvl="1" indent="0" algn="l" rtl="0">
                <a:lnSpc>
                  <a:spcPct val="90000"/>
                </a:lnSpc>
                <a:spcBef>
                  <a:spcPts val="0"/>
                </a:spcBef>
                <a:spcAft>
                  <a:spcPts val="0"/>
                </a:spcAft>
                <a:buClr>
                  <a:schemeClr val="dk1"/>
                </a:buClr>
                <a:buSzPts val="1600"/>
                <a:buFont typeface="Arial"/>
                <a:buNone/>
              </a:pPr>
              <a:r>
                <a:rPr lang="en" sz="1600" b="0" i="0" u="none" strike="noStrike" cap="none">
                  <a:solidFill>
                    <a:schemeClr val="dk1"/>
                  </a:solidFill>
                  <a:latin typeface="Arial"/>
                  <a:ea typeface="Arial"/>
                  <a:cs typeface="Arial"/>
                  <a:sym typeface="Arial"/>
                </a:rPr>
                <a:t>When warranted, cases result in a formal investigation conducted by an Advisory Committee appointed by the appropriate dean. These cases can result in either findings or non-findings of research misconduct.</a:t>
              </a:r>
              <a:endParaRPr sz="16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i="1">
                <a:latin typeface="Arial"/>
                <a:ea typeface="Arial"/>
                <a:cs typeface="Arial"/>
                <a:sym typeface="Arial"/>
              </a:rPr>
              <a:t>Research Misconduct Findings occur when…</a:t>
            </a:r>
            <a:endParaRPr/>
          </a:p>
        </p:txBody>
      </p:sp>
      <p:sp>
        <p:nvSpPr>
          <p:cNvPr id="474" name="Google Shape;474;p79"/>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Research Integrity &amp; Misconduct</a:t>
            </a:r>
            <a:endParaRPr/>
          </a:p>
        </p:txBody>
      </p:sp>
      <p:grpSp>
        <p:nvGrpSpPr>
          <p:cNvPr id="475" name="Google Shape;475;p79"/>
          <p:cNvGrpSpPr/>
          <p:nvPr/>
        </p:nvGrpSpPr>
        <p:grpSpPr>
          <a:xfrm>
            <a:off x="668896" y="1513490"/>
            <a:ext cx="7444987" cy="4718400"/>
            <a:chOff x="-319076" y="0"/>
            <a:chExt cx="7444987" cy="4718400"/>
          </a:xfrm>
        </p:grpSpPr>
        <p:sp>
          <p:nvSpPr>
            <p:cNvPr id="476" name="Google Shape;476;p79"/>
            <p:cNvSpPr/>
            <p:nvPr/>
          </p:nvSpPr>
          <p:spPr>
            <a:xfrm>
              <a:off x="-319076" y="0"/>
              <a:ext cx="4718400" cy="4718400"/>
            </a:xfrm>
            <a:prstGeom prst="triangle">
              <a:avLst>
                <a:gd name="adj" fmla="val 50000"/>
              </a:avLst>
            </a:prstGeom>
            <a:gradFill>
              <a:gsLst>
                <a:gs pos="0">
                  <a:srgbClr val="31007F"/>
                </a:gs>
                <a:gs pos="100000">
                  <a:srgbClr val="B4A9D7"/>
                </a:gs>
              </a:gsLst>
              <a:lin ang="16200038"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9"/>
            <p:cNvSpPr/>
            <p:nvPr/>
          </p:nvSpPr>
          <p:spPr>
            <a:xfrm>
              <a:off x="21011" y="474263"/>
              <a:ext cx="7104900" cy="885900"/>
            </a:xfrm>
            <a:prstGeom prst="roundRect">
              <a:avLst>
                <a:gd name="adj" fmla="val 16667"/>
              </a:avLst>
            </a:prstGeom>
            <a:solidFill>
              <a:srgbClr val="E8D3A1">
                <a:alpha val="89800"/>
              </a:srgbClr>
            </a:soli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9"/>
            <p:cNvSpPr txBox="1"/>
            <p:nvPr/>
          </p:nvSpPr>
          <p:spPr>
            <a:xfrm>
              <a:off x="64256" y="517508"/>
              <a:ext cx="7018500" cy="799500"/>
            </a:xfrm>
            <a:prstGeom prst="rect">
              <a:avLst/>
            </a:prstGeom>
            <a:noFill/>
            <a:ln>
              <a:noFill/>
            </a:ln>
          </p:spPr>
          <p:txBody>
            <a:bodyPr spcFirstLastPara="1" wrap="square" lIns="60950" tIns="60950" rIns="60950" bIns="60950"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 sz="1600" b="0" i="0" u="none" strike="noStrike" cap="none">
                  <a:solidFill>
                    <a:schemeClr val="dk1"/>
                  </a:solidFill>
                  <a:latin typeface="Arial"/>
                  <a:ea typeface="Arial"/>
                  <a:cs typeface="Arial"/>
                  <a:sym typeface="Arial"/>
                </a:rPr>
                <a:t>That fabrication, falsification and/or plagiarism in proposing, performing, or reviewing research, or in reporting research results has occurred.</a:t>
              </a:r>
              <a:endParaRPr sz="1600" b="0" i="0" u="none" strike="noStrike" cap="none">
                <a:solidFill>
                  <a:schemeClr val="dk1"/>
                </a:solidFill>
                <a:latin typeface="Calibri"/>
                <a:ea typeface="Calibri"/>
                <a:cs typeface="Calibri"/>
                <a:sym typeface="Calibri"/>
              </a:endParaRPr>
            </a:p>
          </p:txBody>
        </p:sp>
        <p:sp>
          <p:nvSpPr>
            <p:cNvPr id="479" name="Google Shape;479;p79"/>
            <p:cNvSpPr/>
            <p:nvPr/>
          </p:nvSpPr>
          <p:spPr>
            <a:xfrm>
              <a:off x="21011" y="1471773"/>
              <a:ext cx="7104900" cy="792000"/>
            </a:xfrm>
            <a:prstGeom prst="roundRect">
              <a:avLst>
                <a:gd name="adj" fmla="val 16667"/>
              </a:avLst>
            </a:prstGeom>
            <a:solidFill>
              <a:srgbClr val="E8D3A1">
                <a:alpha val="89800"/>
              </a:srgbClr>
            </a:soli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9"/>
            <p:cNvSpPr txBox="1"/>
            <p:nvPr/>
          </p:nvSpPr>
          <p:spPr>
            <a:xfrm>
              <a:off x="59678" y="1510440"/>
              <a:ext cx="7027500" cy="714900"/>
            </a:xfrm>
            <a:prstGeom prst="rect">
              <a:avLst/>
            </a:prstGeom>
            <a:noFill/>
            <a:ln>
              <a:noFill/>
            </a:ln>
          </p:spPr>
          <p:txBody>
            <a:bodyPr spcFirstLastPara="1" wrap="square" lIns="60950" tIns="60950" rIns="60950" bIns="60950"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 sz="1600" b="0" i="0" u="none" strike="noStrike" cap="none">
                  <a:solidFill>
                    <a:schemeClr val="dk1"/>
                  </a:solidFill>
                  <a:latin typeface="Arial"/>
                  <a:ea typeface="Arial"/>
                  <a:cs typeface="Arial"/>
                  <a:sym typeface="Arial"/>
                </a:rPr>
                <a:t>A significant departure from accepted practices of the relevant research community has occurred.</a:t>
              </a:r>
              <a:endParaRPr sz="1600" b="0" i="0" u="none" strike="noStrike" cap="none">
                <a:solidFill>
                  <a:schemeClr val="dk1"/>
                </a:solidFill>
                <a:latin typeface="Calibri"/>
                <a:ea typeface="Calibri"/>
                <a:cs typeface="Calibri"/>
                <a:sym typeface="Calibri"/>
              </a:endParaRPr>
            </a:p>
          </p:txBody>
        </p:sp>
        <p:sp>
          <p:nvSpPr>
            <p:cNvPr id="481" name="Google Shape;481;p79"/>
            <p:cNvSpPr/>
            <p:nvPr/>
          </p:nvSpPr>
          <p:spPr>
            <a:xfrm>
              <a:off x="21011" y="2375489"/>
              <a:ext cx="7104900" cy="828900"/>
            </a:xfrm>
            <a:prstGeom prst="roundRect">
              <a:avLst>
                <a:gd name="adj" fmla="val 16667"/>
              </a:avLst>
            </a:prstGeom>
            <a:solidFill>
              <a:srgbClr val="E8D3A1">
                <a:alpha val="89800"/>
              </a:srgbClr>
            </a:soli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9"/>
            <p:cNvSpPr txBox="1"/>
            <p:nvPr/>
          </p:nvSpPr>
          <p:spPr>
            <a:xfrm>
              <a:off x="61469" y="2415947"/>
              <a:ext cx="7024200" cy="747900"/>
            </a:xfrm>
            <a:prstGeom prst="rect">
              <a:avLst/>
            </a:prstGeom>
            <a:noFill/>
            <a:ln>
              <a:noFill/>
            </a:ln>
          </p:spPr>
          <p:txBody>
            <a:bodyPr spcFirstLastPara="1" wrap="square" lIns="60950" tIns="60950" rIns="60950" bIns="60950"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 sz="1600" b="0" i="0" u="none" strike="noStrike" cap="none">
                  <a:solidFill>
                    <a:schemeClr val="dk1"/>
                  </a:solidFill>
                  <a:latin typeface="Arial"/>
                  <a:ea typeface="Arial"/>
                  <a:cs typeface="Arial"/>
                  <a:sym typeface="Arial"/>
                </a:rPr>
                <a:t>The misconduct was committed intentionally, knowingly, or recklessly.</a:t>
              </a:r>
              <a:endParaRPr sz="1600" b="0" i="0" u="none" strike="noStrike" cap="none">
                <a:solidFill>
                  <a:schemeClr val="dk1"/>
                </a:solidFill>
                <a:latin typeface="Calibri"/>
                <a:ea typeface="Calibri"/>
                <a:cs typeface="Calibri"/>
                <a:sym typeface="Calibri"/>
              </a:endParaRPr>
            </a:p>
          </p:txBody>
        </p:sp>
        <p:sp>
          <p:nvSpPr>
            <p:cNvPr id="483" name="Google Shape;483;p79"/>
            <p:cNvSpPr/>
            <p:nvPr/>
          </p:nvSpPr>
          <p:spPr>
            <a:xfrm>
              <a:off x="21011" y="3315899"/>
              <a:ext cx="7104900" cy="816600"/>
            </a:xfrm>
            <a:prstGeom prst="roundRect">
              <a:avLst>
                <a:gd name="adj" fmla="val 16667"/>
              </a:avLst>
            </a:prstGeom>
            <a:solidFill>
              <a:srgbClr val="E8D3A1">
                <a:alpha val="89800"/>
              </a:srgbClr>
            </a:solidFill>
            <a:ln w="9525" cap="flat" cmpd="sng">
              <a:solidFill>
                <a:schemeClr val="accen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9"/>
            <p:cNvSpPr txBox="1"/>
            <p:nvPr/>
          </p:nvSpPr>
          <p:spPr>
            <a:xfrm>
              <a:off x="60868" y="3355756"/>
              <a:ext cx="7025400" cy="736800"/>
            </a:xfrm>
            <a:prstGeom prst="rect">
              <a:avLst/>
            </a:prstGeom>
            <a:noFill/>
            <a:ln>
              <a:noFill/>
            </a:ln>
          </p:spPr>
          <p:txBody>
            <a:bodyPr spcFirstLastPara="1" wrap="square" lIns="60950" tIns="60950" rIns="60950" bIns="60950" anchor="ctr" anchorCtr="0">
              <a:noAutofit/>
            </a:bodyPr>
            <a:lstStyle/>
            <a:p>
              <a:pPr marL="0" marR="0" lvl="0" indent="0" algn="r" rtl="0">
                <a:lnSpc>
                  <a:spcPct val="90000"/>
                </a:lnSpc>
                <a:spcBef>
                  <a:spcPts val="0"/>
                </a:spcBef>
                <a:spcAft>
                  <a:spcPts val="0"/>
                </a:spcAft>
                <a:buClr>
                  <a:schemeClr val="dk1"/>
                </a:buClr>
                <a:buSzPts val="1600"/>
                <a:buFont typeface="Arial"/>
                <a:buNone/>
              </a:pPr>
              <a:r>
                <a:rPr lang="en" sz="1600" b="0" i="0" u="none" strike="noStrike" cap="none">
                  <a:solidFill>
                    <a:schemeClr val="dk1"/>
                  </a:solidFill>
                  <a:latin typeface="Arial"/>
                  <a:ea typeface="Arial"/>
                  <a:cs typeface="Arial"/>
                  <a:sym typeface="Arial"/>
                </a:rPr>
                <a:t>The allegation is proven by a preponderance of the evidence.</a:t>
              </a:r>
              <a:endParaRPr sz="1600" b="0" i="0" u="none" strike="noStrike" cap="none">
                <a:solidFill>
                  <a:schemeClr val="dk1"/>
                </a:solidFill>
                <a:latin typeface="Calibri"/>
                <a:ea typeface="Calibri"/>
                <a:cs typeface="Calibri"/>
                <a:sym typeface="Calibri"/>
              </a:endParaRPr>
            </a:p>
          </p:txBody>
        </p:sp>
      </p:grpSp>
      <p:sp>
        <p:nvSpPr>
          <p:cNvPr id="485" name="Google Shape;485;p79"/>
          <p:cNvSpPr txBox="1"/>
          <p:nvPr/>
        </p:nvSpPr>
        <p:spPr>
          <a:xfrm>
            <a:off x="3552496" y="1602093"/>
            <a:ext cx="6241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0" i="1" u="none" strike="noStrike" cap="none">
                <a:solidFill>
                  <a:schemeClr val="accent5"/>
                </a:solidFill>
                <a:latin typeface="Arial"/>
                <a:ea typeface="Arial"/>
                <a:cs typeface="Arial"/>
                <a:sym typeface="Arial"/>
              </a:rPr>
              <a:t>An Advisory Committee and dean conclude: </a:t>
            </a:r>
            <a:endParaRPr sz="1800" b="0" i="1" u="none" strike="noStrike" cap="none">
              <a:solidFill>
                <a:schemeClr val="accent5"/>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80"/>
          <p:cNvPicPr preferRelativeResize="0"/>
          <p:nvPr/>
        </p:nvPicPr>
        <p:blipFill rotWithShape="1">
          <a:blip r:embed="rId3">
            <a:alphaModFix/>
          </a:blip>
          <a:srcRect/>
          <a:stretch/>
        </p:blipFill>
        <p:spPr>
          <a:xfrm>
            <a:off x="6686500" y="4383717"/>
            <a:ext cx="1086435" cy="515415"/>
          </a:xfrm>
          <a:prstGeom prst="rect">
            <a:avLst/>
          </a:prstGeom>
          <a:noFill/>
          <a:ln>
            <a:noFill/>
          </a:ln>
        </p:spPr>
      </p:pic>
      <p:pic>
        <p:nvPicPr>
          <p:cNvPr id="491" name="Google Shape;491;p80"/>
          <p:cNvPicPr preferRelativeResize="0"/>
          <p:nvPr/>
        </p:nvPicPr>
        <p:blipFill rotWithShape="1">
          <a:blip r:embed="rId4">
            <a:alphaModFix/>
          </a:blip>
          <a:srcRect/>
          <a:stretch/>
        </p:blipFill>
        <p:spPr>
          <a:xfrm>
            <a:off x="6794426" y="3542661"/>
            <a:ext cx="1002130" cy="405847"/>
          </a:xfrm>
          <a:prstGeom prst="rect">
            <a:avLst/>
          </a:prstGeom>
          <a:noFill/>
          <a:ln>
            <a:noFill/>
          </a:ln>
        </p:spPr>
      </p:pic>
      <p:pic>
        <p:nvPicPr>
          <p:cNvPr id="492" name="Google Shape;492;p80"/>
          <p:cNvPicPr preferRelativeResize="0"/>
          <p:nvPr/>
        </p:nvPicPr>
        <p:blipFill rotWithShape="1">
          <a:blip r:embed="rId5">
            <a:alphaModFix/>
          </a:blip>
          <a:srcRect/>
          <a:stretch/>
        </p:blipFill>
        <p:spPr>
          <a:xfrm>
            <a:off x="7785365" y="3048871"/>
            <a:ext cx="1098990" cy="573502"/>
          </a:xfrm>
          <a:prstGeom prst="rect">
            <a:avLst/>
          </a:prstGeom>
          <a:noFill/>
          <a:ln>
            <a:noFill/>
          </a:ln>
        </p:spPr>
      </p:pic>
      <p:sp>
        <p:nvSpPr>
          <p:cNvPr id="493" name="Google Shape;493;p8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i="1">
                <a:latin typeface="Arial"/>
                <a:ea typeface="Arial"/>
                <a:cs typeface="Arial"/>
                <a:sym typeface="Arial"/>
              </a:rPr>
              <a:t>When a finding occurs ORMP…</a:t>
            </a:r>
            <a:endParaRPr/>
          </a:p>
        </p:txBody>
      </p:sp>
      <p:sp>
        <p:nvSpPr>
          <p:cNvPr id="494" name="Google Shape;494;p80"/>
          <p:cNvSpPr txBox="1">
            <a:spLocks noGrp="1"/>
          </p:cNvSpPr>
          <p:nvPr>
            <p:ph type="body" idx="2"/>
          </p:nvPr>
        </p:nvSpPr>
        <p:spPr>
          <a:xfrm>
            <a:off x="659306" y="1508125"/>
            <a:ext cx="60147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000"/>
              <a:buFont typeface="Merriweather Sans"/>
              <a:buChar char="&gt;"/>
            </a:pPr>
            <a:r>
              <a:rPr lang="en" sz="2000" b="0">
                <a:latin typeface="Arial"/>
                <a:ea typeface="Arial"/>
                <a:cs typeface="Arial"/>
                <a:sym typeface="Arial"/>
              </a:rPr>
              <a:t>Notifies the appropriate regulatory authority, which can conduct its own review. For example: </a:t>
            </a:r>
            <a:endParaRPr/>
          </a:p>
          <a:p>
            <a:pPr marL="742950" lvl="1" indent="-285750" algn="l" rtl="0">
              <a:spcBef>
                <a:spcPts val="360"/>
              </a:spcBef>
              <a:spcAft>
                <a:spcPts val="0"/>
              </a:spcAft>
              <a:buClr>
                <a:srgbClr val="4B2E83"/>
              </a:buClr>
              <a:buSzPts val="1800"/>
              <a:buChar char="–"/>
            </a:pPr>
            <a:r>
              <a:rPr lang="en" sz="1800" b="0">
                <a:latin typeface="Arial"/>
                <a:ea typeface="Arial"/>
                <a:cs typeface="Arial"/>
                <a:sym typeface="Arial"/>
              </a:rPr>
              <a:t>Office of Research Integrity, HHS, which oversees research integrity activities on behalf of 10 federal offices and agencies, including:</a:t>
            </a:r>
            <a:endParaRPr/>
          </a:p>
          <a:p>
            <a:pPr marL="1600200" lvl="3" indent="-228600" algn="l" rtl="0">
              <a:spcBef>
                <a:spcPts val="280"/>
              </a:spcBef>
              <a:spcAft>
                <a:spcPts val="0"/>
              </a:spcAft>
              <a:buClr>
                <a:srgbClr val="4B2E83"/>
              </a:buClr>
              <a:buSzPts val="1400"/>
              <a:buChar char="–"/>
            </a:pPr>
            <a:r>
              <a:rPr lang="en" sz="1400" b="0">
                <a:latin typeface="Arial"/>
                <a:ea typeface="Arial"/>
                <a:cs typeface="Arial"/>
                <a:sym typeface="Arial"/>
              </a:rPr>
              <a:t>National Institutes of Health</a:t>
            </a:r>
            <a:endParaRPr/>
          </a:p>
          <a:p>
            <a:pPr marL="1600200" lvl="3" indent="-228600" algn="l" rtl="0">
              <a:spcBef>
                <a:spcPts val="280"/>
              </a:spcBef>
              <a:spcAft>
                <a:spcPts val="0"/>
              </a:spcAft>
              <a:buClr>
                <a:srgbClr val="4B2E83"/>
              </a:buClr>
              <a:buSzPts val="1400"/>
              <a:buChar char="–"/>
            </a:pPr>
            <a:r>
              <a:rPr lang="en" sz="1400" b="0">
                <a:latin typeface="Arial"/>
                <a:ea typeface="Arial"/>
                <a:cs typeface="Arial"/>
                <a:sym typeface="Arial"/>
              </a:rPr>
              <a:t>The Food and drug Administration</a:t>
            </a:r>
            <a:endParaRPr/>
          </a:p>
          <a:p>
            <a:pPr marL="1600200" lvl="3" indent="-228600" algn="l" rtl="0">
              <a:spcBef>
                <a:spcPts val="280"/>
              </a:spcBef>
              <a:spcAft>
                <a:spcPts val="0"/>
              </a:spcAft>
              <a:buClr>
                <a:srgbClr val="4B2E83"/>
              </a:buClr>
              <a:buSzPts val="1400"/>
              <a:buChar char="–"/>
            </a:pPr>
            <a:r>
              <a:rPr lang="en" sz="1400" b="0">
                <a:latin typeface="Arial"/>
                <a:ea typeface="Arial"/>
                <a:cs typeface="Arial"/>
                <a:sym typeface="Arial"/>
              </a:rPr>
              <a:t>The Centers for Disease Control and Prevention</a:t>
            </a:r>
            <a:endParaRPr/>
          </a:p>
          <a:p>
            <a:pPr marL="1600200" lvl="3" indent="-228600" algn="l" rtl="0">
              <a:spcBef>
                <a:spcPts val="280"/>
              </a:spcBef>
              <a:spcAft>
                <a:spcPts val="0"/>
              </a:spcAft>
              <a:buClr>
                <a:srgbClr val="4B2E83"/>
              </a:buClr>
              <a:buSzPts val="1400"/>
              <a:buChar char="–"/>
            </a:pPr>
            <a:r>
              <a:rPr lang="en" sz="1400" b="0">
                <a:latin typeface="Arial"/>
                <a:ea typeface="Arial"/>
                <a:cs typeface="Arial"/>
                <a:sym typeface="Arial"/>
              </a:rPr>
              <a:t>The Agency for Healthcare Research and Quality</a:t>
            </a:r>
            <a:endParaRPr/>
          </a:p>
          <a:p>
            <a:pPr marL="1600200" lvl="3" indent="-228600" algn="l" rtl="0">
              <a:spcBef>
                <a:spcPts val="280"/>
              </a:spcBef>
              <a:spcAft>
                <a:spcPts val="0"/>
              </a:spcAft>
              <a:buClr>
                <a:srgbClr val="4B2E83"/>
              </a:buClr>
              <a:buSzPts val="1400"/>
              <a:buChar char="–"/>
            </a:pPr>
            <a:r>
              <a:rPr lang="en" sz="1400" b="0" u="sng">
                <a:solidFill>
                  <a:schemeClr val="hlink"/>
                </a:solidFill>
                <a:latin typeface="Arial"/>
                <a:ea typeface="Arial"/>
                <a:cs typeface="Arial"/>
                <a:sym typeface="Arial"/>
                <a:hlinkClick r:id="rId6"/>
              </a:rPr>
              <a:t>6 others </a:t>
            </a:r>
            <a:endParaRPr sz="1400" b="0" u="sng">
              <a:latin typeface="Arial"/>
              <a:ea typeface="Arial"/>
              <a:cs typeface="Arial"/>
              <a:sym typeface="Arial"/>
            </a:endParaRPr>
          </a:p>
          <a:p>
            <a:pPr marL="742950" lvl="1" indent="-285750" algn="l" rtl="0">
              <a:spcBef>
                <a:spcPts val="360"/>
              </a:spcBef>
              <a:spcAft>
                <a:spcPts val="0"/>
              </a:spcAft>
              <a:buClr>
                <a:srgbClr val="4B2E83"/>
              </a:buClr>
              <a:buSzPts val="1800"/>
              <a:buChar char="–"/>
            </a:pPr>
            <a:r>
              <a:rPr lang="en" sz="1800" b="0">
                <a:latin typeface="Arial"/>
                <a:ea typeface="Arial"/>
                <a:cs typeface="Arial"/>
                <a:sym typeface="Arial"/>
              </a:rPr>
              <a:t>Office of Inspector General, National Science Foundation</a:t>
            </a:r>
            <a:endParaRPr/>
          </a:p>
          <a:p>
            <a:pPr marL="342900" lvl="0" indent="-342900" algn="l" rtl="0">
              <a:spcBef>
                <a:spcPts val="400"/>
              </a:spcBef>
              <a:spcAft>
                <a:spcPts val="0"/>
              </a:spcAft>
              <a:buClr>
                <a:srgbClr val="4B2E83"/>
              </a:buClr>
              <a:buSzPts val="2000"/>
              <a:buFont typeface="Merriweather Sans"/>
              <a:buChar char="&gt;"/>
            </a:pPr>
            <a:r>
              <a:rPr lang="en" sz="2000" b="0">
                <a:latin typeface="Arial"/>
                <a:ea typeface="Arial"/>
                <a:cs typeface="Arial"/>
                <a:sym typeface="Arial"/>
              </a:rPr>
              <a:t>Works with the Office of Sponsored Programs (OSP) to notify a private sponsor when required and/or prudent. </a:t>
            </a:r>
            <a:endParaRPr/>
          </a:p>
          <a:p>
            <a:pPr marL="342900" lvl="0" indent="-190500" algn="l" rtl="0">
              <a:spcBef>
                <a:spcPts val="480"/>
              </a:spcBef>
              <a:spcAft>
                <a:spcPts val="0"/>
              </a:spcAft>
              <a:buClr>
                <a:srgbClr val="4B2E83"/>
              </a:buClr>
              <a:buSzPts val="2400"/>
              <a:buFont typeface="Merriweather Sans"/>
              <a:buNone/>
            </a:pPr>
            <a:endParaRPr b="0">
              <a:latin typeface="Arial"/>
              <a:ea typeface="Arial"/>
              <a:cs typeface="Arial"/>
              <a:sym typeface="Arial"/>
            </a:endParaRPr>
          </a:p>
          <a:p>
            <a:pPr marL="457200" lvl="1" indent="0" algn="l" rtl="0">
              <a:spcBef>
                <a:spcPts val="400"/>
              </a:spcBef>
              <a:spcAft>
                <a:spcPts val="0"/>
              </a:spcAft>
              <a:buClr>
                <a:srgbClr val="4B2E83"/>
              </a:buClr>
              <a:buSzPts val="2000"/>
              <a:buNone/>
            </a:pPr>
            <a:endParaRPr>
              <a:latin typeface="Arial"/>
              <a:ea typeface="Arial"/>
              <a:cs typeface="Arial"/>
              <a:sym typeface="Arial"/>
            </a:endParaRPr>
          </a:p>
        </p:txBody>
      </p:sp>
      <p:sp>
        <p:nvSpPr>
          <p:cNvPr id="495" name="Google Shape;495;p80"/>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Research Integrity &amp; Misconduct</a:t>
            </a:r>
            <a:endParaRPr/>
          </a:p>
        </p:txBody>
      </p:sp>
      <p:pic>
        <p:nvPicPr>
          <p:cNvPr id="496" name="Google Shape;496;p80"/>
          <p:cNvPicPr preferRelativeResize="0"/>
          <p:nvPr/>
        </p:nvPicPr>
        <p:blipFill rotWithShape="1">
          <a:blip r:embed="rId7">
            <a:alphaModFix/>
          </a:blip>
          <a:srcRect/>
          <a:stretch/>
        </p:blipFill>
        <p:spPr>
          <a:xfrm>
            <a:off x="6723338" y="1813863"/>
            <a:ext cx="1393795" cy="475158"/>
          </a:xfrm>
          <a:prstGeom prst="rect">
            <a:avLst/>
          </a:prstGeom>
          <a:noFill/>
          <a:ln>
            <a:noFill/>
          </a:ln>
        </p:spPr>
      </p:pic>
      <p:pic>
        <p:nvPicPr>
          <p:cNvPr id="497" name="Google Shape;497;p80"/>
          <p:cNvPicPr preferRelativeResize="0"/>
          <p:nvPr/>
        </p:nvPicPr>
        <p:blipFill rotWithShape="1">
          <a:blip r:embed="rId8">
            <a:alphaModFix/>
          </a:blip>
          <a:srcRect/>
          <a:stretch/>
        </p:blipFill>
        <p:spPr>
          <a:xfrm>
            <a:off x="7378943" y="894772"/>
            <a:ext cx="1685128" cy="1082089"/>
          </a:xfrm>
          <a:prstGeom prst="rect">
            <a:avLst/>
          </a:prstGeom>
          <a:noFill/>
          <a:ln>
            <a:noFill/>
          </a:ln>
        </p:spPr>
      </p:pic>
      <p:pic>
        <p:nvPicPr>
          <p:cNvPr id="498" name="Google Shape;498;p80"/>
          <p:cNvPicPr preferRelativeResize="0"/>
          <p:nvPr/>
        </p:nvPicPr>
        <p:blipFill rotWithShape="1">
          <a:blip r:embed="rId9">
            <a:alphaModFix/>
          </a:blip>
          <a:srcRect/>
          <a:stretch/>
        </p:blipFill>
        <p:spPr>
          <a:xfrm>
            <a:off x="7605649" y="2166702"/>
            <a:ext cx="1458422" cy="573502"/>
          </a:xfrm>
          <a:prstGeom prst="rect">
            <a:avLst/>
          </a:prstGeom>
          <a:noFill/>
          <a:ln>
            <a:noFill/>
          </a:ln>
        </p:spPr>
      </p:pic>
      <p:pic>
        <p:nvPicPr>
          <p:cNvPr id="499" name="Google Shape;499;p80"/>
          <p:cNvPicPr preferRelativeResize="0"/>
          <p:nvPr/>
        </p:nvPicPr>
        <p:blipFill rotWithShape="1">
          <a:blip r:embed="rId10">
            <a:alphaModFix/>
          </a:blip>
          <a:srcRect/>
          <a:stretch/>
        </p:blipFill>
        <p:spPr>
          <a:xfrm>
            <a:off x="6663826" y="2583325"/>
            <a:ext cx="1079281" cy="776081"/>
          </a:xfrm>
          <a:prstGeom prst="rect">
            <a:avLst/>
          </a:prstGeom>
          <a:noFill/>
          <a:ln>
            <a:noFill/>
          </a:ln>
        </p:spPr>
      </p:pic>
      <p:pic>
        <p:nvPicPr>
          <p:cNvPr id="500" name="Google Shape;500;p80"/>
          <p:cNvPicPr preferRelativeResize="0"/>
          <p:nvPr/>
        </p:nvPicPr>
        <p:blipFill rotWithShape="1">
          <a:blip r:embed="rId11">
            <a:alphaModFix/>
          </a:blip>
          <a:srcRect/>
          <a:stretch/>
        </p:blipFill>
        <p:spPr>
          <a:xfrm>
            <a:off x="7640327" y="3884692"/>
            <a:ext cx="1387200" cy="515414"/>
          </a:xfrm>
          <a:prstGeom prst="rect">
            <a:avLst/>
          </a:prstGeom>
          <a:noFill/>
          <a:ln>
            <a:noFill/>
          </a:ln>
        </p:spPr>
      </p:pic>
      <p:pic>
        <p:nvPicPr>
          <p:cNvPr id="501" name="Google Shape;501;p80"/>
          <p:cNvPicPr preferRelativeResize="0"/>
          <p:nvPr/>
        </p:nvPicPr>
        <p:blipFill rotWithShape="1">
          <a:blip r:embed="rId12">
            <a:alphaModFix/>
          </a:blip>
          <a:srcRect/>
          <a:stretch/>
        </p:blipFill>
        <p:spPr>
          <a:xfrm>
            <a:off x="7901126" y="4615975"/>
            <a:ext cx="832463" cy="7777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81" descr="Footballer about to take a penalty"/>
          <p:cNvPicPr preferRelativeResize="0"/>
          <p:nvPr/>
        </p:nvPicPr>
        <p:blipFill rotWithShape="1">
          <a:blip r:embed="rId3">
            <a:alphaModFix/>
          </a:blip>
          <a:srcRect/>
          <a:stretch/>
        </p:blipFill>
        <p:spPr>
          <a:xfrm rot="360524">
            <a:off x="5313436" y="2688488"/>
            <a:ext cx="3432665" cy="2287885"/>
          </a:xfrm>
          <a:prstGeom prst="rect">
            <a:avLst/>
          </a:prstGeom>
          <a:noFill/>
          <a:ln w="12700" cap="rnd" cmpd="sng">
            <a:solidFill>
              <a:schemeClr val="accent1"/>
            </a:solidFill>
            <a:prstDash val="solid"/>
            <a:round/>
            <a:headEnd type="none" w="sm" len="sm"/>
            <a:tailEnd type="none" w="sm" len="sm"/>
          </a:ln>
          <a:effectLst>
            <a:outerShdw blurRad="76200" sy="23000" kx="-1200090" algn="bl" rotWithShape="0">
              <a:srgbClr val="000000">
                <a:alpha val="20000"/>
              </a:srgbClr>
            </a:outerShdw>
          </a:effectLst>
        </p:spPr>
      </p:pic>
      <p:sp>
        <p:nvSpPr>
          <p:cNvPr id="508" name="Google Shape;508;p8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i="1">
                <a:latin typeface="Arial"/>
                <a:ea typeface="Arial"/>
                <a:cs typeface="Arial"/>
                <a:sym typeface="Arial"/>
              </a:rPr>
              <a:t>What happens next?</a:t>
            </a:r>
            <a:endParaRPr/>
          </a:p>
        </p:txBody>
      </p:sp>
      <p:sp>
        <p:nvSpPr>
          <p:cNvPr id="509" name="Google Shape;509;p81"/>
          <p:cNvSpPr txBox="1">
            <a:spLocks noGrp="1"/>
          </p:cNvSpPr>
          <p:nvPr>
            <p:ph type="body" idx="2"/>
          </p:nvPr>
        </p:nvSpPr>
        <p:spPr>
          <a:xfrm>
            <a:off x="700442" y="1508125"/>
            <a:ext cx="5973600" cy="4388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000"/>
              <a:buFont typeface="Merriweather Sans"/>
              <a:buChar char="&gt;"/>
            </a:pPr>
            <a:r>
              <a:rPr lang="en" sz="2000" b="0">
                <a:latin typeface="Arial"/>
                <a:ea typeface="Arial"/>
                <a:cs typeface="Arial"/>
                <a:sym typeface="Arial"/>
              </a:rPr>
              <a:t>If the UW and/or the governing regulatory authority makes a research misconduct finding, any (or a combination) of the following can </a:t>
            </a:r>
            <a:endParaRPr/>
          </a:p>
          <a:p>
            <a:pPr marL="742950" lvl="1" indent="-285750" algn="l" rtl="0">
              <a:spcBef>
                <a:spcPts val="320"/>
              </a:spcBef>
              <a:spcAft>
                <a:spcPts val="0"/>
              </a:spcAft>
              <a:buClr>
                <a:srgbClr val="4B2E83"/>
              </a:buClr>
              <a:buSzPts val="1600"/>
              <a:buChar char="–"/>
            </a:pPr>
            <a:r>
              <a:rPr lang="en" sz="1600" b="0">
                <a:latin typeface="Arial"/>
                <a:ea typeface="Arial"/>
                <a:cs typeface="Arial"/>
                <a:sym typeface="Arial"/>
              </a:rPr>
              <a:t>Correction of the research record</a:t>
            </a:r>
            <a:endParaRPr/>
          </a:p>
          <a:p>
            <a:pPr marL="742950" lvl="1" indent="-285750" algn="l" rtl="0">
              <a:spcBef>
                <a:spcPts val="320"/>
              </a:spcBef>
              <a:spcAft>
                <a:spcPts val="0"/>
              </a:spcAft>
              <a:buClr>
                <a:srgbClr val="4B2E83"/>
              </a:buClr>
              <a:buSzPts val="1600"/>
              <a:buChar char="–"/>
            </a:pPr>
            <a:r>
              <a:rPr lang="en" sz="1600" b="0">
                <a:latin typeface="Arial"/>
                <a:ea typeface="Arial"/>
                <a:cs typeface="Arial"/>
                <a:sym typeface="Arial"/>
              </a:rPr>
              <a:t>Letters of reprimand</a:t>
            </a:r>
            <a:endParaRPr/>
          </a:p>
          <a:p>
            <a:pPr marL="742950" lvl="1" indent="-285750" algn="l" rtl="0">
              <a:spcBef>
                <a:spcPts val="320"/>
              </a:spcBef>
              <a:spcAft>
                <a:spcPts val="0"/>
              </a:spcAft>
              <a:buClr>
                <a:srgbClr val="4B2E83"/>
              </a:buClr>
              <a:buSzPts val="1600"/>
              <a:buChar char="–"/>
            </a:pPr>
            <a:r>
              <a:rPr lang="en" sz="1600" b="0">
                <a:latin typeface="Arial"/>
                <a:ea typeface="Arial"/>
                <a:cs typeface="Arial"/>
                <a:sym typeface="Arial"/>
              </a:rPr>
              <a:t>Certifications or assurance requirements </a:t>
            </a:r>
            <a:endParaRPr/>
          </a:p>
          <a:p>
            <a:pPr marL="457200" lvl="1" indent="0" algn="l" rtl="0">
              <a:spcBef>
                <a:spcPts val="320"/>
              </a:spcBef>
              <a:spcAft>
                <a:spcPts val="0"/>
              </a:spcAft>
              <a:buClr>
                <a:srgbClr val="4B2E83"/>
              </a:buClr>
              <a:buSzPts val="1600"/>
              <a:buNone/>
            </a:pPr>
            <a:r>
              <a:rPr lang="en" sz="1600" b="0">
                <a:latin typeface="Arial"/>
                <a:ea typeface="Arial"/>
                <a:cs typeface="Arial"/>
                <a:sym typeface="Arial"/>
              </a:rPr>
              <a:t>     for future research</a:t>
            </a:r>
            <a:endParaRPr/>
          </a:p>
          <a:p>
            <a:pPr marL="742950" lvl="1" indent="-285750" algn="l" rtl="0">
              <a:spcBef>
                <a:spcPts val="320"/>
              </a:spcBef>
              <a:spcAft>
                <a:spcPts val="0"/>
              </a:spcAft>
              <a:buClr>
                <a:srgbClr val="4B2E83"/>
              </a:buClr>
              <a:buSzPts val="1600"/>
              <a:buChar char="–"/>
            </a:pPr>
            <a:r>
              <a:rPr lang="en" sz="1600" b="0">
                <a:latin typeface="Arial"/>
                <a:ea typeface="Arial"/>
                <a:cs typeface="Arial"/>
                <a:sym typeface="Arial"/>
              </a:rPr>
              <a:t>Increased oversight</a:t>
            </a:r>
            <a:endParaRPr/>
          </a:p>
          <a:p>
            <a:pPr marL="742950" lvl="1" indent="-285750" algn="l" rtl="0">
              <a:spcBef>
                <a:spcPts val="320"/>
              </a:spcBef>
              <a:spcAft>
                <a:spcPts val="0"/>
              </a:spcAft>
              <a:buClr>
                <a:srgbClr val="4B2E83"/>
              </a:buClr>
              <a:buSzPts val="1600"/>
              <a:buChar char="–"/>
            </a:pPr>
            <a:r>
              <a:rPr lang="en" sz="1600" b="0">
                <a:latin typeface="Arial"/>
                <a:ea typeface="Arial"/>
                <a:cs typeface="Arial"/>
                <a:sym typeface="Arial"/>
              </a:rPr>
              <a:t>Remedial education</a:t>
            </a:r>
            <a:endParaRPr/>
          </a:p>
          <a:p>
            <a:pPr marL="742950" lvl="1" indent="-285750" algn="l" rtl="0">
              <a:spcBef>
                <a:spcPts val="320"/>
              </a:spcBef>
              <a:spcAft>
                <a:spcPts val="0"/>
              </a:spcAft>
              <a:buClr>
                <a:srgbClr val="4B2E83"/>
              </a:buClr>
              <a:buSzPts val="1600"/>
              <a:buChar char="–"/>
            </a:pPr>
            <a:r>
              <a:rPr lang="en" sz="1600" b="0">
                <a:latin typeface="Arial"/>
                <a:ea typeface="Arial"/>
                <a:cs typeface="Arial"/>
                <a:sym typeface="Arial"/>
              </a:rPr>
              <a:t>Suspension/debarment</a:t>
            </a:r>
            <a:endParaRPr/>
          </a:p>
          <a:p>
            <a:pPr marL="742950" lvl="1" indent="-285750" algn="l" rtl="0">
              <a:spcBef>
                <a:spcPts val="320"/>
              </a:spcBef>
              <a:spcAft>
                <a:spcPts val="0"/>
              </a:spcAft>
              <a:buClr>
                <a:srgbClr val="4B2E83"/>
              </a:buClr>
              <a:buSzPts val="1600"/>
              <a:buChar char="–"/>
            </a:pPr>
            <a:r>
              <a:rPr lang="en" sz="1600" b="0">
                <a:latin typeface="Arial"/>
                <a:ea typeface="Arial"/>
                <a:cs typeface="Arial"/>
                <a:sym typeface="Arial"/>
              </a:rPr>
              <a:t>Recovery of funds</a:t>
            </a:r>
            <a:endParaRPr/>
          </a:p>
          <a:p>
            <a:pPr marL="742950" lvl="1" indent="-285750" algn="l" rtl="0">
              <a:spcBef>
                <a:spcPts val="320"/>
              </a:spcBef>
              <a:spcAft>
                <a:spcPts val="0"/>
              </a:spcAft>
              <a:buClr>
                <a:srgbClr val="4B2E83"/>
              </a:buClr>
              <a:buSzPts val="1600"/>
              <a:buChar char="–"/>
            </a:pPr>
            <a:r>
              <a:rPr lang="en" sz="1600" b="0">
                <a:latin typeface="Arial"/>
                <a:ea typeface="Arial"/>
                <a:cs typeface="Arial"/>
                <a:sym typeface="Arial"/>
              </a:rPr>
              <a:t>Other disciplinary actions</a:t>
            </a:r>
            <a:endParaRPr/>
          </a:p>
          <a:p>
            <a:pPr marL="342900" lvl="0" indent="-342900" algn="l" rtl="0">
              <a:spcBef>
                <a:spcPts val="400"/>
              </a:spcBef>
              <a:spcAft>
                <a:spcPts val="0"/>
              </a:spcAft>
              <a:buClr>
                <a:srgbClr val="4B2E83"/>
              </a:buClr>
              <a:buSzPts val="2000"/>
              <a:buFont typeface="Merriweather Sans"/>
              <a:buChar char="&gt;"/>
            </a:pPr>
            <a:r>
              <a:rPr lang="en" sz="2000" b="0">
                <a:latin typeface="Arial"/>
                <a:ea typeface="Arial"/>
                <a:cs typeface="Arial"/>
                <a:sym typeface="Arial"/>
              </a:rPr>
              <a:t>If privately sponsored, the institution and/or grant contract typically determines next steps. These can vary.</a:t>
            </a:r>
            <a:endParaRPr/>
          </a:p>
          <a:p>
            <a:pPr marL="342900" lvl="0" indent="-190500" algn="l" rtl="0">
              <a:spcBef>
                <a:spcPts val="480"/>
              </a:spcBef>
              <a:spcAft>
                <a:spcPts val="0"/>
              </a:spcAft>
              <a:buClr>
                <a:srgbClr val="4B2E83"/>
              </a:buClr>
              <a:buSzPts val="2400"/>
              <a:buFont typeface="Merriweather Sans"/>
              <a:buNone/>
            </a:pPr>
            <a:endParaRPr b="0">
              <a:latin typeface="Arial"/>
              <a:ea typeface="Arial"/>
              <a:cs typeface="Arial"/>
              <a:sym typeface="Arial"/>
            </a:endParaRPr>
          </a:p>
          <a:p>
            <a:pPr marL="457200" lvl="1" indent="0" algn="l" rtl="0">
              <a:spcBef>
                <a:spcPts val="400"/>
              </a:spcBef>
              <a:spcAft>
                <a:spcPts val="0"/>
              </a:spcAft>
              <a:buClr>
                <a:srgbClr val="4B2E83"/>
              </a:buClr>
              <a:buSzPts val="2000"/>
              <a:buNone/>
            </a:pPr>
            <a:endParaRPr>
              <a:latin typeface="Arial"/>
              <a:ea typeface="Arial"/>
              <a:cs typeface="Arial"/>
              <a:sym typeface="Arial"/>
            </a:endParaRPr>
          </a:p>
        </p:txBody>
      </p:sp>
      <p:sp>
        <p:nvSpPr>
          <p:cNvPr id="510" name="Google Shape;510;p81"/>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Research Integrity &amp; Misconduct</a:t>
            </a:r>
            <a:endParaRPr/>
          </a:p>
        </p:txBody>
      </p:sp>
      <p:sp>
        <p:nvSpPr>
          <p:cNvPr id="511" name="Google Shape;511;p81"/>
          <p:cNvSpPr txBox="1"/>
          <p:nvPr/>
        </p:nvSpPr>
        <p:spPr>
          <a:xfrm>
            <a:off x="700442" y="1512324"/>
            <a:ext cx="7960200" cy="1015800"/>
          </a:xfrm>
          <a:prstGeom prst="rect">
            <a:avLst/>
          </a:prstGeom>
          <a:solidFill>
            <a:schemeClr val="accent3"/>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4B2E83"/>
              </a:buClr>
              <a:buSzPts val="2000"/>
              <a:buFont typeface="Merriweather Sans"/>
              <a:buChar char="&gt;"/>
            </a:pPr>
            <a:r>
              <a:rPr lang="en" sz="2000" b="0" i="0" u="none" strike="noStrike" cap="none">
                <a:solidFill>
                  <a:srgbClr val="4B2E83"/>
                </a:solidFill>
                <a:latin typeface="Arial"/>
                <a:ea typeface="Arial"/>
                <a:cs typeface="Arial"/>
                <a:sym typeface="Arial"/>
              </a:rPr>
              <a:t>If the UW and/or the governing regulatory authority makes a research misconduct finding, any (or a combination) of the following can occur: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8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i="1">
                <a:latin typeface="Arial"/>
                <a:ea typeface="Arial"/>
                <a:cs typeface="Arial"/>
                <a:sym typeface="Arial"/>
              </a:rPr>
              <a:t>What can a participant expect?</a:t>
            </a:r>
            <a:endParaRPr/>
          </a:p>
        </p:txBody>
      </p:sp>
      <p:sp>
        <p:nvSpPr>
          <p:cNvPr id="517" name="Google Shape;517;p82"/>
          <p:cNvSpPr txBox="1">
            <a:spLocks noGrp="1"/>
          </p:cNvSpPr>
          <p:nvPr>
            <p:ph type="body" idx="2"/>
          </p:nvPr>
        </p:nvSpPr>
        <p:spPr>
          <a:xfrm>
            <a:off x="671757" y="1618593"/>
            <a:ext cx="7820700" cy="4298700"/>
          </a:xfrm>
          <a:prstGeom prst="rect">
            <a:avLst/>
          </a:prstGeom>
          <a:noFill/>
          <a:ln>
            <a:noFill/>
          </a:ln>
        </p:spPr>
        <p:txBody>
          <a:bodyPr spcFirstLastPara="1" wrap="square" lIns="91425" tIns="45700" rIns="91425" bIns="45700" anchor="t" anchorCtr="0">
            <a:noAutofit/>
          </a:bodyPr>
          <a:lstStyle/>
          <a:p>
            <a:pPr marL="342900" lvl="0" indent="-152400" algn="l" rtl="0">
              <a:spcBef>
                <a:spcPts val="0"/>
              </a:spcBef>
              <a:spcAft>
                <a:spcPts val="0"/>
              </a:spcAft>
              <a:buClr>
                <a:srgbClr val="D4AD53"/>
              </a:buClr>
              <a:buSzPts val="3000"/>
              <a:buFont typeface="Noto Sans Symbols"/>
              <a:buNone/>
            </a:pPr>
            <a:endParaRPr sz="2000" b="0">
              <a:latin typeface="Arial"/>
              <a:ea typeface="Arial"/>
              <a:cs typeface="Arial"/>
              <a:sym typeface="Arial"/>
            </a:endParaRPr>
          </a:p>
          <a:p>
            <a:pPr marL="0" lvl="0" indent="0" algn="l" rtl="0">
              <a:spcBef>
                <a:spcPts val="400"/>
              </a:spcBef>
              <a:spcAft>
                <a:spcPts val="0"/>
              </a:spcAft>
              <a:buClr>
                <a:srgbClr val="D4AD53"/>
              </a:buClr>
              <a:buSzPts val="3000"/>
              <a:buNone/>
            </a:pPr>
            <a:endParaRPr sz="2000" b="0">
              <a:latin typeface="Arial"/>
              <a:ea typeface="Arial"/>
              <a:cs typeface="Arial"/>
              <a:sym typeface="Arial"/>
            </a:endParaRPr>
          </a:p>
          <a:p>
            <a:pPr marL="342900" lvl="0" indent="-152400" algn="l" rtl="0">
              <a:spcBef>
                <a:spcPts val="400"/>
              </a:spcBef>
              <a:spcAft>
                <a:spcPts val="0"/>
              </a:spcAft>
              <a:buClr>
                <a:srgbClr val="D4AD53"/>
              </a:buClr>
              <a:buSzPts val="3000"/>
              <a:buFont typeface="Noto Sans Symbols"/>
              <a:buNone/>
            </a:pPr>
            <a:endParaRPr sz="2000" b="0">
              <a:latin typeface="Arial"/>
              <a:ea typeface="Arial"/>
              <a:cs typeface="Arial"/>
              <a:sym typeface="Arial"/>
            </a:endParaRPr>
          </a:p>
          <a:p>
            <a:pPr marL="742950" lvl="1" indent="-95250" algn="l" rtl="0">
              <a:spcBef>
                <a:spcPts val="400"/>
              </a:spcBef>
              <a:spcAft>
                <a:spcPts val="0"/>
              </a:spcAft>
              <a:buClr>
                <a:srgbClr val="D4AD53"/>
              </a:buClr>
              <a:buSzPts val="3000"/>
              <a:buFont typeface="Noto Sans Symbols"/>
              <a:buNone/>
            </a:pPr>
            <a:endParaRPr>
              <a:latin typeface="Arial"/>
              <a:ea typeface="Arial"/>
              <a:cs typeface="Arial"/>
              <a:sym typeface="Arial"/>
            </a:endParaRPr>
          </a:p>
        </p:txBody>
      </p:sp>
      <p:sp>
        <p:nvSpPr>
          <p:cNvPr id="518" name="Google Shape;518;p82"/>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Research Integrity &amp; Misconduct</a:t>
            </a:r>
            <a:endParaRPr/>
          </a:p>
        </p:txBody>
      </p:sp>
      <p:grpSp>
        <p:nvGrpSpPr>
          <p:cNvPr id="519" name="Google Shape;519;p82"/>
          <p:cNvGrpSpPr/>
          <p:nvPr/>
        </p:nvGrpSpPr>
        <p:grpSpPr>
          <a:xfrm>
            <a:off x="-4271383" y="787587"/>
            <a:ext cx="12966569" cy="5887200"/>
            <a:chOff x="-4943142" y="-757435"/>
            <a:chExt cx="12966569" cy="5887200"/>
          </a:xfrm>
        </p:grpSpPr>
        <p:sp>
          <p:nvSpPr>
            <p:cNvPr id="520" name="Google Shape;520;p82"/>
            <p:cNvSpPr/>
            <p:nvPr/>
          </p:nvSpPr>
          <p:spPr>
            <a:xfrm>
              <a:off x="-4943142" y="-757435"/>
              <a:ext cx="5887200" cy="5887200"/>
            </a:xfrm>
            <a:prstGeom prst="blockArc">
              <a:avLst>
                <a:gd name="adj1" fmla="val 18900000"/>
                <a:gd name="adj2" fmla="val 2700000"/>
                <a:gd name="adj3" fmla="val 367"/>
              </a:avLst>
            </a:prstGeom>
            <a:noFill/>
            <a:ln w="25400" cap="flat" cmpd="sng">
              <a:solidFill>
                <a:srgbClr val="2600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2"/>
            <p:cNvSpPr/>
            <p:nvPr/>
          </p:nvSpPr>
          <p:spPr>
            <a:xfrm>
              <a:off x="413027" y="273181"/>
              <a:ext cx="7610400" cy="546600"/>
            </a:xfrm>
            <a:prstGeom prst="rect">
              <a:avLst/>
            </a:prstGeom>
            <a:solidFill>
              <a:schemeClr val="dk1"/>
            </a:solidFill>
            <a:ln>
              <a:noFill/>
            </a:ln>
            <a:effectLst>
              <a:reflection stA="52000" endA="300" endPos="35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2"/>
            <p:cNvSpPr txBox="1"/>
            <p:nvPr/>
          </p:nvSpPr>
          <p:spPr>
            <a:xfrm>
              <a:off x="413027" y="273181"/>
              <a:ext cx="7610400" cy="546600"/>
            </a:xfrm>
            <a:prstGeom prst="rect">
              <a:avLst/>
            </a:prstGeom>
            <a:noFill/>
            <a:ln>
              <a:noFill/>
            </a:ln>
          </p:spPr>
          <p:txBody>
            <a:bodyPr spcFirstLastPara="1" wrap="square" lIns="433950" tIns="35550" rIns="35550" bIns="35550" anchor="ctr" anchorCtr="0">
              <a:noAutofit/>
            </a:bodyPr>
            <a:lstStyle/>
            <a:p>
              <a:pPr marL="0" marR="0" lvl="0" indent="0" algn="l" rtl="0">
                <a:lnSpc>
                  <a:spcPct val="90000"/>
                </a:lnSpc>
                <a:spcBef>
                  <a:spcPts val="0"/>
                </a:spcBef>
                <a:spcAft>
                  <a:spcPts val="0"/>
                </a:spcAft>
                <a:buClr>
                  <a:srgbClr val="D4AD53"/>
                </a:buClr>
                <a:buSzPts val="2100"/>
                <a:buFont typeface="Noto Sans Symbols"/>
                <a:buNone/>
              </a:pPr>
              <a:r>
                <a:rPr lang="en" sz="1400" b="0" i="0" u="none" strike="noStrike" cap="none">
                  <a:solidFill>
                    <a:schemeClr val="lt1"/>
                  </a:solidFill>
                  <a:latin typeface="Arial"/>
                  <a:ea typeface="Arial"/>
                  <a:cs typeface="Arial"/>
                  <a:sym typeface="Arial"/>
                </a:rPr>
                <a:t>Confidentiality (for claimants, respondents, and witnesses)</a:t>
              </a:r>
              <a:endParaRPr sz="1400" b="0" i="0" u="none" strike="noStrike" cap="none">
                <a:solidFill>
                  <a:schemeClr val="lt1"/>
                </a:solidFill>
                <a:latin typeface="Calibri"/>
                <a:ea typeface="Calibri"/>
                <a:cs typeface="Calibri"/>
                <a:sym typeface="Calibri"/>
              </a:endParaRPr>
            </a:p>
          </p:txBody>
        </p:sp>
        <p:sp>
          <p:nvSpPr>
            <p:cNvPr id="523" name="Google Shape;523;p82"/>
            <p:cNvSpPr/>
            <p:nvPr/>
          </p:nvSpPr>
          <p:spPr>
            <a:xfrm>
              <a:off x="71331" y="204842"/>
              <a:ext cx="683400" cy="683400"/>
            </a:xfrm>
            <a:prstGeom prst="ellipse">
              <a:avLst/>
            </a:prstGeom>
            <a:solidFill>
              <a:srgbClr val="E8D3A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2"/>
            <p:cNvSpPr/>
            <p:nvPr/>
          </p:nvSpPr>
          <p:spPr>
            <a:xfrm>
              <a:off x="804785" y="1092988"/>
              <a:ext cx="7218600" cy="546600"/>
            </a:xfrm>
            <a:prstGeom prst="rect">
              <a:avLst/>
            </a:prstGeom>
            <a:solidFill>
              <a:schemeClr val="dk1"/>
            </a:solidFill>
            <a:ln>
              <a:noFill/>
            </a:ln>
            <a:effectLst>
              <a:reflection stA="52000" endA="300" endPos="35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2"/>
            <p:cNvSpPr txBox="1"/>
            <p:nvPr/>
          </p:nvSpPr>
          <p:spPr>
            <a:xfrm>
              <a:off x="804785" y="1092988"/>
              <a:ext cx="7218600" cy="546600"/>
            </a:xfrm>
            <a:prstGeom prst="rect">
              <a:avLst/>
            </a:prstGeom>
            <a:noFill/>
            <a:ln>
              <a:noFill/>
            </a:ln>
          </p:spPr>
          <p:txBody>
            <a:bodyPr spcFirstLastPara="1" wrap="square" lIns="433950" tIns="35550" rIns="35550" bIns="35550" anchor="ctr" anchorCtr="0">
              <a:noAutofit/>
            </a:bodyPr>
            <a:lstStyle/>
            <a:p>
              <a:pPr marL="0" marR="0" lvl="0" indent="0" algn="l" rtl="0">
                <a:lnSpc>
                  <a:spcPct val="90000"/>
                </a:lnSpc>
                <a:spcBef>
                  <a:spcPts val="0"/>
                </a:spcBef>
                <a:spcAft>
                  <a:spcPts val="0"/>
                </a:spcAft>
                <a:buClr>
                  <a:srgbClr val="D4AD53"/>
                </a:buClr>
                <a:buSzPts val="2100"/>
                <a:buFont typeface="Noto Sans Symbols"/>
                <a:buNone/>
              </a:pPr>
              <a:r>
                <a:rPr lang="en" sz="1400" b="0" i="0" u="none" strike="noStrike" cap="none">
                  <a:solidFill>
                    <a:schemeClr val="lt1"/>
                  </a:solidFill>
                  <a:latin typeface="Arial"/>
                  <a:ea typeface="Arial"/>
                  <a:cs typeface="Arial"/>
                  <a:sym typeface="Arial"/>
                </a:rPr>
                <a:t>Discrete, separate phases: preliminary assessment, inquiry, investigation, federal or private sponsor action (the former can entail an opportunity for an appeal)</a:t>
              </a:r>
              <a:endParaRPr sz="1400" b="0" i="0" u="none" strike="noStrike" cap="none">
                <a:solidFill>
                  <a:schemeClr val="lt1"/>
                </a:solidFill>
                <a:latin typeface="Calibri"/>
                <a:ea typeface="Calibri"/>
                <a:cs typeface="Calibri"/>
                <a:sym typeface="Calibri"/>
              </a:endParaRPr>
            </a:p>
          </p:txBody>
        </p:sp>
        <p:sp>
          <p:nvSpPr>
            <p:cNvPr id="526" name="Google Shape;526;p82"/>
            <p:cNvSpPr/>
            <p:nvPr/>
          </p:nvSpPr>
          <p:spPr>
            <a:xfrm>
              <a:off x="463090" y="1024648"/>
              <a:ext cx="683400" cy="683400"/>
            </a:xfrm>
            <a:prstGeom prst="ellipse">
              <a:avLst/>
            </a:prstGeom>
            <a:solidFill>
              <a:srgbClr val="E8D3A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2"/>
            <p:cNvSpPr/>
            <p:nvPr/>
          </p:nvSpPr>
          <p:spPr>
            <a:xfrm>
              <a:off x="925023" y="1912794"/>
              <a:ext cx="7098300" cy="546600"/>
            </a:xfrm>
            <a:prstGeom prst="rect">
              <a:avLst/>
            </a:prstGeom>
            <a:solidFill>
              <a:schemeClr val="dk1"/>
            </a:solidFill>
            <a:ln>
              <a:noFill/>
            </a:ln>
            <a:effectLst>
              <a:reflection stA="52000" endA="300" endPos="35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2"/>
            <p:cNvSpPr txBox="1"/>
            <p:nvPr/>
          </p:nvSpPr>
          <p:spPr>
            <a:xfrm>
              <a:off x="925023" y="1912794"/>
              <a:ext cx="7098300" cy="546600"/>
            </a:xfrm>
            <a:prstGeom prst="rect">
              <a:avLst/>
            </a:prstGeom>
            <a:noFill/>
            <a:ln>
              <a:noFill/>
            </a:ln>
          </p:spPr>
          <p:txBody>
            <a:bodyPr spcFirstLastPara="1" wrap="square" lIns="433950" tIns="35550" rIns="35550" bIns="35550" anchor="ctr" anchorCtr="0">
              <a:noAutofit/>
            </a:bodyPr>
            <a:lstStyle/>
            <a:p>
              <a:pPr marL="0" marR="0" lvl="0" indent="0" algn="l" rtl="0">
                <a:lnSpc>
                  <a:spcPct val="90000"/>
                </a:lnSpc>
                <a:spcBef>
                  <a:spcPts val="0"/>
                </a:spcBef>
                <a:spcAft>
                  <a:spcPts val="0"/>
                </a:spcAft>
                <a:buClr>
                  <a:srgbClr val="D4AD53"/>
                </a:buClr>
                <a:buSzPts val="2100"/>
                <a:buFont typeface="Noto Sans Symbols"/>
                <a:buNone/>
              </a:pPr>
              <a:r>
                <a:rPr lang="en" sz="1400" b="0" i="0" u="none" strike="noStrike" cap="none">
                  <a:solidFill>
                    <a:schemeClr val="lt1"/>
                  </a:solidFill>
                  <a:latin typeface="Arial"/>
                  <a:ea typeface="Arial"/>
                  <a:cs typeface="Arial"/>
                  <a:sym typeface="Arial"/>
                </a:rPr>
                <a:t>Reliance on community-based, discipline-specific standards (including expert reviewers)</a:t>
              </a:r>
              <a:endParaRPr sz="1400" b="0" i="0" u="none" strike="noStrike" cap="none">
                <a:solidFill>
                  <a:schemeClr val="lt1"/>
                </a:solidFill>
                <a:latin typeface="Calibri"/>
                <a:ea typeface="Calibri"/>
                <a:cs typeface="Calibri"/>
                <a:sym typeface="Calibri"/>
              </a:endParaRPr>
            </a:p>
          </p:txBody>
        </p:sp>
        <p:sp>
          <p:nvSpPr>
            <p:cNvPr id="529" name="Google Shape;529;p82"/>
            <p:cNvSpPr/>
            <p:nvPr/>
          </p:nvSpPr>
          <p:spPr>
            <a:xfrm>
              <a:off x="583328" y="1844455"/>
              <a:ext cx="683400" cy="683400"/>
            </a:xfrm>
            <a:prstGeom prst="ellipse">
              <a:avLst/>
            </a:prstGeom>
            <a:solidFill>
              <a:srgbClr val="E8D3A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2"/>
            <p:cNvSpPr/>
            <p:nvPr/>
          </p:nvSpPr>
          <p:spPr>
            <a:xfrm>
              <a:off x="804785" y="2732601"/>
              <a:ext cx="7218600" cy="546600"/>
            </a:xfrm>
            <a:prstGeom prst="rect">
              <a:avLst/>
            </a:prstGeom>
            <a:solidFill>
              <a:schemeClr val="dk1"/>
            </a:solidFill>
            <a:ln>
              <a:noFill/>
            </a:ln>
            <a:effectLst>
              <a:reflection stA="52000" endA="300" endPos="35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2"/>
            <p:cNvSpPr txBox="1"/>
            <p:nvPr/>
          </p:nvSpPr>
          <p:spPr>
            <a:xfrm>
              <a:off x="804785" y="2732601"/>
              <a:ext cx="7218600" cy="546600"/>
            </a:xfrm>
            <a:prstGeom prst="rect">
              <a:avLst/>
            </a:prstGeom>
            <a:noFill/>
            <a:ln>
              <a:noFill/>
            </a:ln>
          </p:spPr>
          <p:txBody>
            <a:bodyPr spcFirstLastPara="1" wrap="square" lIns="433950" tIns="35550" rIns="35550" bIns="35550" anchor="ctr" anchorCtr="0">
              <a:noAutofit/>
            </a:bodyPr>
            <a:lstStyle/>
            <a:p>
              <a:pPr marL="0" marR="0" lvl="0" indent="0" algn="l" rtl="0">
                <a:lnSpc>
                  <a:spcPct val="90000"/>
                </a:lnSpc>
                <a:spcBef>
                  <a:spcPts val="0"/>
                </a:spcBef>
                <a:spcAft>
                  <a:spcPts val="0"/>
                </a:spcAft>
                <a:buClr>
                  <a:srgbClr val="D4AD53"/>
                </a:buClr>
                <a:buSzPts val="2100"/>
                <a:buFont typeface="Noto Sans Symbols"/>
                <a:buNone/>
              </a:pPr>
              <a:r>
                <a:rPr lang="en" sz="1400" b="0" i="0" u="none" strike="noStrike" cap="none">
                  <a:solidFill>
                    <a:schemeClr val="lt1"/>
                  </a:solidFill>
                  <a:latin typeface="Arial"/>
                  <a:ea typeface="Arial"/>
                  <a:cs typeface="Arial"/>
                  <a:sym typeface="Arial"/>
                </a:rPr>
                <a:t>ORMP expertise in the responsible conduct of research, regulatory analysis, interview and conflict management, skillful (and discrete) sequestration of the research record</a:t>
              </a:r>
              <a:endParaRPr sz="1400" b="0" i="0" u="none" strike="noStrike" cap="none">
                <a:solidFill>
                  <a:schemeClr val="lt1"/>
                </a:solidFill>
                <a:latin typeface="Calibri"/>
                <a:ea typeface="Calibri"/>
                <a:cs typeface="Calibri"/>
                <a:sym typeface="Calibri"/>
              </a:endParaRPr>
            </a:p>
          </p:txBody>
        </p:sp>
        <p:sp>
          <p:nvSpPr>
            <p:cNvPr id="532" name="Google Shape;532;p82"/>
            <p:cNvSpPr/>
            <p:nvPr/>
          </p:nvSpPr>
          <p:spPr>
            <a:xfrm>
              <a:off x="463090" y="2664262"/>
              <a:ext cx="683400" cy="683400"/>
            </a:xfrm>
            <a:prstGeom prst="ellipse">
              <a:avLst/>
            </a:prstGeom>
            <a:solidFill>
              <a:srgbClr val="E8D3A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2"/>
            <p:cNvSpPr/>
            <p:nvPr/>
          </p:nvSpPr>
          <p:spPr>
            <a:xfrm>
              <a:off x="413027" y="3552407"/>
              <a:ext cx="7610400" cy="546600"/>
            </a:xfrm>
            <a:prstGeom prst="rect">
              <a:avLst/>
            </a:prstGeom>
            <a:solidFill>
              <a:schemeClr val="dk1"/>
            </a:solidFill>
            <a:ln>
              <a:noFill/>
            </a:ln>
            <a:effectLst>
              <a:reflection stA="52000" endA="300" endPos="35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2"/>
            <p:cNvSpPr txBox="1"/>
            <p:nvPr/>
          </p:nvSpPr>
          <p:spPr>
            <a:xfrm>
              <a:off x="413027" y="3552407"/>
              <a:ext cx="7610400" cy="546600"/>
            </a:xfrm>
            <a:prstGeom prst="rect">
              <a:avLst/>
            </a:prstGeom>
            <a:noFill/>
            <a:ln>
              <a:noFill/>
            </a:ln>
          </p:spPr>
          <p:txBody>
            <a:bodyPr spcFirstLastPara="1" wrap="square" lIns="433950" tIns="35550" rIns="35550" bIns="35550" anchor="ctr" anchorCtr="0">
              <a:noAutofit/>
            </a:bodyPr>
            <a:lstStyle/>
            <a:p>
              <a:pPr marL="0" marR="0" lvl="0" indent="0" algn="l" rtl="0">
                <a:lnSpc>
                  <a:spcPct val="90000"/>
                </a:lnSpc>
                <a:spcBef>
                  <a:spcPts val="0"/>
                </a:spcBef>
                <a:spcAft>
                  <a:spcPts val="0"/>
                </a:spcAft>
                <a:buClr>
                  <a:srgbClr val="D4AD53"/>
                </a:buClr>
                <a:buSzPts val="2100"/>
                <a:buFont typeface="Noto Sans Symbols"/>
                <a:buNone/>
              </a:pPr>
              <a:r>
                <a:rPr lang="en" sz="1400" b="0" i="0" u="none" strike="noStrike" cap="none">
                  <a:solidFill>
                    <a:schemeClr val="lt1"/>
                  </a:solidFill>
                  <a:latin typeface="Arial"/>
                  <a:ea typeface="Arial"/>
                  <a:cs typeface="Arial"/>
                  <a:sym typeface="Arial"/>
                </a:rPr>
                <a:t>Fair, accurate, and timely proceedings </a:t>
              </a:r>
              <a:endParaRPr sz="1400" b="0" i="0" u="none" strike="noStrike" cap="none">
                <a:solidFill>
                  <a:schemeClr val="lt1"/>
                </a:solidFill>
                <a:latin typeface="Calibri"/>
                <a:ea typeface="Calibri"/>
                <a:cs typeface="Calibri"/>
                <a:sym typeface="Calibri"/>
              </a:endParaRPr>
            </a:p>
          </p:txBody>
        </p:sp>
        <p:sp>
          <p:nvSpPr>
            <p:cNvPr id="535" name="Google Shape;535;p82"/>
            <p:cNvSpPr/>
            <p:nvPr/>
          </p:nvSpPr>
          <p:spPr>
            <a:xfrm>
              <a:off x="71331" y="3484068"/>
              <a:ext cx="683400" cy="683400"/>
            </a:xfrm>
            <a:prstGeom prst="ellipse">
              <a:avLst/>
            </a:prstGeom>
            <a:solidFill>
              <a:srgbClr val="E8D3A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i="1">
                <a:latin typeface="Arial"/>
                <a:ea typeface="Arial"/>
                <a:cs typeface="Arial"/>
                <a:sym typeface="Arial"/>
              </a:rPr>
              <a:t>Resources</a:t>
            </a:r>
            <a:endParaRPr/>
          </a:p>
        </p:txBody>
      </p:sp>
      <p:sp>
        <p:nvSpPr>
          <p:cNvPr id="542" name="Google Shape;542;p83"/>
          <p:cNvSpPr txBox="1">
            <a:spLocks noGrp="1"/>
          </p:cNvSpPr>
          <p:nvPr>
            <p:ph type="body" idx="2"/>
          </p:nvPr>
        </p:nvSpPr>
        <p:spPr>
          <a:xfrm>
            <a:off x="671757" y="1519011"/>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200"/>
              <a:buFont typeface="Merriweather Sans"/>
              <a:buChar char="&gt;"/>
            </a:pPr>
            <a:r>
              <a:rPr lang="en" sz="2200">
                <a:latin typeface="Arial"/>
                <a:ea typeface="Arial"/>
                <a:cs typeface="Arial"/>
                <a:sym typeface="Arial"/>
              </a:rPr>
              <a:t>ORMP</a:t>
            </a:r>
            <a:endParaRPr/>
          </a:p>
          <a:p>
            <a:pPr marL="742950" lvl="1" indent="-285750" algn="l" rtl="0">
              <a:spcBef>
                <a:spcPts val="400"/>
              </a:spcBef>
              <a:spcAft>
                <a:spcPts val="0"/>
              </a:spcAft>
              <a:buClr>
                <a:srgbClr val="4B2E83"/>
              </a:buClr>
              <a:buSzPts val="2000"/>
              <a:buChar char="–"/>
            </a:pPr>
            <a:r>
              <a:rPr lang="en" b="0" u="sng">
                <a:solidFill>
                  <a:schemeClr val="hlink"/>
                </a:solidFill>
                <a:latin typeface="Arial"/>
                <a:ea typeface="Arial"/>
                <a:cs typeface="Arial"/>
                <a:sym typeface="Arial"/>
                <a:hlinkClick r:id="rId3"/>
              </a:rPr>
              <a:t>ormp@uw.edu</a:t>
            </a:r>
            <a:endParaRPr b="0">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b="0">
                <a:latin typeface="Arial"/>
                <a:ea typeface="Arial"/>
                <a:cs typeface="Arial"/>
                <a:sym typeface="Arial"/>
              </a:rPr>
              <a:t>206.616.8212</a:t>
            </a:r>
            <a:endParaRPr/>
          </a:p>
          <a:p>
            <a:pPr marL="342900" lvl="0" indent="-342900" algn="l" rtl="0">
              <a:spcBef>
                <a:spcPts val="440"/>
              </a:spcBef>
              <a:spcAft>
                <a:spcPts val="0"/>
              </a:spcAft>
              <a:buClr>
                <a:srgbClr val="4B2E83"/>
              </a:buClr>
              <a:buSzPts val="2200"/>
              <a:buFont typeface="Merriweather Sans"/>
              <a:buChar char="&gt;"/>
            </a:pPr>
            <a:r>
              <a:rPr lang="en" sz="2200">
                <a:latin typeface="Arial"/>
                <a:ea typeface="Arial"/>
                <a:cs typeface="Arial"/>
                <a:sym typeface="Arial"/>
              </a:rPr>
              <a:t>Other UW Research Integrity sources</a:t>
            </a:r>
            <a:endParaRPr/>
          </a:p>
          <a:p>
            <a:pPr marL="742950" lvl="1" indent="-285750" algn="l" rtl="0">
              <a:spcBef>
                <a:spcPts val="400"/>
              </a:spcBef>
              <a:spcAft>
                <a:spcPts val="0"/>
              </a:spcAft>
              <a:buClr>
                <a:srgbClr val="4B2E83"/>
              </a:buClr>
              <a:buSzPts val="2000"/>
              <a:buChar char="–"/>
            </a:pPr>
            <a:r>
              <a:rPr lang="en" b="0">
                <a:latin typeface="Arial"/>
                <a:ea typeface="Arial"/>
                <a:cs typeface="Arial"/>
                <a:sym typeface="Arial"/>
              </a:rPr>
              <a:t>Biomedical Research Integrity Program, Department of Bioethics and Humanities</a:t>
            </a:r>
            <a:endParaRPr/>
          </a:p>
          <a:p>
            <a:pPr marL="742950" lvl="1" indent="-285750" algn="l" rtl="0">
              <a:spcBef>
                <a:spcPts val="400"/>
              </a:spcBef>
              <a:spcAft>
                <a:spcPts val="0"/>
              </a:spcAft>
              <a:buClr>
                <a:srgbClr val="4B2E83"/>
              </a:buClr>
              <a:buSzPts val="2000"/>
              <a:buChar char="–"/>
            </a:pPr>
            <a:r>
              <a:rPr lang="en" b="0">
                <a:latin typeface="Arial"/>
                <a:ea typeface="Arial"/>
                <a:cs typeface="Arial"/>
                <a:sym typeface="Arial"/>
              </a:rPr>
              <a:t>Responsible Conduct of Research training, Office of Research</a:t>
            </a:r>
            <a:endParaRPr/>
          </a:p>
          <a:p>
            <a:pPr marL="742950" lvl="1" indent="-285750" algn="l" rtl="0">
              <a:spcBef>
                <a:spcPts val="400"/>
              </a:spcBef>
              <a:spcAft>
                <a:spcPts val="0"/>
              </a:spcAft>
              <a:buClr>
                <a:srgbClr val="4B2E83"/>
              </a:buClr>
              <a:buSzPts val="2000"/>
              <a:buChar char="–"/>
            </a:pPr>
            <a:r>
              <a:rPr lang="en" b="0">
                <a:latin typeface="Arial"/>
                <a:ea typeface="Arial"/>
                <a:cs typeface="Arial"/>
                <a:sym typeface="Arial"/>
              </a:rPr>
              <a:t>The Collaborative for Research Education (CORE) </a:t>
            </a:r>
            <a:endParaRPr/>
          </a:p>
          <a:p>
            <a:pPr marL="342900" lvl="0" indent="-342900" algn="l" rtl="0">
              <a:spcBef>
                <a:spcPts val="440"/>
              </a:spcBef>
              <a:spcAft>
                <a:spcPts val="0"/>
              </a:spcAft>
              <a:buClr>
                <a:srgbClr val="4B2E83"/>
              </a:buClr>
              <a:buSzPts val="2200"/>
              <a:buFont typeface="Merriweather Sans"/>
              <a:buChar char="&gt;"/>
            </a:pPr>
            <a:r>
              <a:rPr lang="en" sz="2200">
                <a:latin typeface="Arial"/>
                <a:ea typeface="Arial"/>
                <a:cs typeface="Arial"/>
                <a:sym typeface="Arial"/>
              </a:rPr>
              <a:t>Federal and commercial resources </a:t>
            </a:r>
            <a:endParaRPr/>
          </a:p>
          <a:p>
            <a:pPr marL="742950" lvl="1" indent="-285750" algn="l" rtl="0">
              <a:spcBef>
                <a:spcPts val="400"/>
              </a:spcBef>
              <a:spcAft>
                <a:spcPts val="0"/>
              </a:spcAft>
              <a:buClr>
                <a:srgbClr val="4B2E83"/>
              </a:buClr>
              <a:buSzPts val="2000"/>
              <a:buChar char="–"/>
            </a:pPr>
            <a:r>
              <a:rPr lang="en" b="0">
                <a:latin typeface="Arial"/>
                <a:ea typeface="Arial"/>
                <a:cs typeface="Arial"/>
                <a:sym typeface="Arial"/>
              </a:rPr>
              <a:t>Office of Research Integrity, HHS</a:t>
            </a:r>
            <a:endParaRPr/>
          </a:p>
          <a:p>
            <a:pPr marL="742950" lvl="1" indent="-285750" algn="l" rtl="0">
              <a:spcBef>
                <a:spcPts val="400"/>
              </a:spcBef>
              <a:spcAft>
                <a:spcPts val="0"/>
              </a:spcAft>
              <a:buClr>
                <a:srgbClr val="4B2E83"/>
              </a:buClr>
              <a:buSzPts val="2000"/>
              <a:buChar char="–"/>
            </a:pPr>
            <a:r>
              <a:rPr lang="en" b="0">
                <a:latin typeface="Arial"/>
                <a:ea typeface="Arial"/>
                <a:cs typeface="Arial"/>
                <a:sym typeface="Arial"/>
              </a:rPr>
              <a:t>CITI RCR training</a:t>
            </a:r>
            <a:endParaRPr/>
          </a:p>
          <a:p>
            <a:pPr marL="742950" lvl="1" indent="-158750" algn="l" rtl="0">
              <a:spcBef>
                <a:spcPts val="400"/>
              </a:spcBef>
              <a:spcAft>
                <a:spcPts val="0"/>
              </a:spcAft>
              <a:buClr>
                <a:srgbClr val="4B2E83"/>
              </a:buClr>
              <a:buSzPts val="2000"/>
              <a:buNone/>
            </a:pPr>
            <a:endParaRPr b="0">
              <a:latin typeface="Arial"/>
              <a:ea typeface="Arial"/>
              <a:cs typeface="Arial"/>
              <a:sym typeface="Arial"/>
            </a:endParaRPr>
          </a:p>
          <a:p>
            <a:pPr marL="742950" lvl="1" indent="-158750" algn="l" rtl="0">
              <a:spcBef>
                <a:spcPts val="400"/>
              </a:spcBef>
              <a:spcAft>
                <a:spcPts val="0"/>
              </a:spcAft>
              <a:buClr>
                <a:srgbClr val="4B2E83"/>
              </a:buClr>
              <a:buSzPts val="2000"/>
              <a:buNone/>
            </a:pPr>
            <a:endParaRPr b="0">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b="0">
              <a:latin typeface="Arial"/>
              <a:ea typeface="Arial"/>
              <a:cs typeface="Arial"/>
              <a:sym typeface="Arial"/>
            </a:endParaRPr>
          </a:p>
          <a:p>
            <a:pPr marL="457200" lvl="1" indent="0" algn="l" rtl="0">
              <a:spcBef>
                <a:spcPts val="400"/>
              </a:spcBef>
              <a:spcAft>
                <a:spcPts val="0"/>
              </a:spcAft>
              <a:buClr>
                <a:srgbClr val="4B2E83"/>
              </a:buClr>
              <a:buSzPts val="2000"/>
              <a:buNone/>
            </a:pPr>
            <a:endParaRPr>
              <a:latin typeface="Arial"/>
              <a:ea typeface="Arial"/>
              <a:cs typeface="Arial"/>
              <a:sym typeface="Arial"/>
            </a:endParaRPr>
          </a:p>
        </p:txBody>
      </p:sp>
      <p:sp>
        <p:nvSpPr>
          <p:cNvPr id="543" name="Google Shape;543;p83"/>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Research Integrity &amp; Misconduct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4"/>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Calibri"/>
              <a:buNone/>
            </a:pPr>
            <a:r>
              <a:rPr lang="en" sz="5400"/>
              <a:t>COVID:</a:t>
            </a:r>
            <a:br>
              <a:rPr lang="en" sz="5400"/>
            </a:br>
            <a:r>
              <a:rPr lang="en" sz="5400"/>
              <a:t>Federal Regulation</a:t>
            </a:r>
            <a:br>
              <a:rPr lang="en" sz="5400"/>
            </a:br>
            <a:r>
              <a:rPr lang="en" sz="5400"/>
              <a:t>Update</a:t>
            </a:r>
            <a:endParaRPr/>
          </a:p>
        </p:txBody>
      </p:sp>
      <p:sp>
        <p:nvSpPr>
          <p:cNvPr id="549" name="Google Shape;549;p84"/>
          <p:cNvSpPr txBox="1">
            <a:spLocks noGrp="1"/>
          </p:cNvSpPr>
          <p:nvPr>
            <p:ph type="subTitle" idx="1"/>
          </p:nvPr>
        </p:nvSpPr>
        <p:spPr>
          <a:xfrm>
            <a:off x="1143001" y="3558778"/>
            <a:ext cx="3993900" cy="17061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1890"/>
              <a:buNone/>
            </a:pPr>
            <a:r>
              <a:rPr lang="en" sz="1890"/>
              <a:t>MRAM July 2020 </a:t>
            </a:r>
            <a:endParaRPr/>
          </a:p>
          <a:p>
            <a:pPr marL="0" lvl="0" indent="0" algn="l" rtl="0">
              <a:lnSpc>
                <a:spcPct val="70000"/>
              </a:lnSpc>
              <a:spcBef>
                <a:spcPts val="1000"/>
              </a:spcBef>
              <a:spcAft>
                <a:spcPts val="0"/>
              </a:spcAft>
              <a:buClr>
                <a:schemeClr val="dk1"/>
              </a:buClr>
              <a:buSzPts val="1890"/>
              <a:buNone/>
            </a:pPr>
            <a:endParaRPr sz="1890"/>
          </a:p>
          <a:p>
            <a:pPr marL="0" lvl="0" indent="0" algn="l" rtl="0">
              <a:lnSpc>
                <a:spcPct val="70000"/>
              </a:lnSpc>
              <a:spcBef>
                <a:spcPts val="1000"/>
              </a:spcBef>
              <a:spcAft>
                <a:spcPts val="0"/>
              </a:spcAft>
              <a:buClr>
                <a:schemeClr val="dk1"/>
              </a:buClr>
              <a:buSzPts val="1890"/>
              <a:buNone/>
            </a:pPr>
            <a:r>
              <a:rPr lang="en" sz="1890"/>
              <a:t>Andra Sawyer</a:t>
            </a:r>
            <a:endParaRPr/>
          </a:p>
          <a:p>
            <a:pPr marL="0" lvl="0" indent="0" algn="l" rtl="0">
              <a:lnSpc>
                <a:spcPct val="70000"/>
              </a:lnSpc>
              <a:spcBef>
                <a:spcPts val="1000"/>
              </a:spcBef>
              <a:spcAft>
                <a:spcPts val="0"/>
              </a:spcAft>
              <a:buClr>
                <a:schemeClr val="dk1"/>
              </a:buClr>
              <a:buSzPts val="1890"/>
              <a:buNone/>
            </a:pPr>
            <a:r>
              <a:rPr lang="en" sz="1890"/>
              <a:t>Post Award Fiscal Compliance </a:t>
            </a:r>
            <a:endParaRPr/>
          </a:p>
          <a:p>
            <a:pPr marL="0" lvl="0" indent="0" algn="l" rtl="0">
              <a:lnSpc>
                <a:spcPct val="70000"/>
              </a:lnSpc>
              <a:spcBef>
                <a:spcPts val="1000"/>
              </a:spcBef>
              <a:spcAft>
                <a:spcPts val="0"/>
              </a:spcAft>
              <a:buClr>
                <a:schemeClr val="dk1"/>
              </a:buClr>
              <a:buSzPts val="1890"/>
              <a:buNone/>
            </a:pPr>
            <a:r>
              <a:rPr lang="en" sz="1890" u="sng">
                <a:solidFill>
                  <a:schemeClr val="hlink"/>
                </a:solidFill>
                <a:hlinkClick r:id="rId3"/>
              </a:rPr>
              <a:t>gcafco@uw.edu</a:t>
            </a:r>
            <a:r>
              <a:rPr lang="en"/>
              <a:t> </a:t>
            </a:r>
            <a:endParaRPr/>
          </a:p>
          <a:p>
            <a:pPr marL="0" lvl="0" indent="0" algn="l" rtl="0">
              <a:lnSpc>
                <a:spcPct val="70000"/>
              </a:lnSpc>
              <a:spcBef>
                <a:spcPts val="1000"/>
              </a:spcBef>
              <a:spcAft>
                <a:spcPts val="0"/>
              </a:spcAft>
              <a:buClr>
                <a:schemeClr val="dk1"/>
              </a:buClr>
              <a:buSzPts val="1680"/>
              <a:buNone/>
            </a:pPr>
            <a:endParaRPr sz="1679"/>
          </a:p>
        </p:txBody>
      </p:sp>
      <p:pic>
        <p:nvPicPr>
          <p:cNvPr id="550" name="Google Shape;550;p84"/>
          <p:cNvPicPr preferRelativeResize="0"/>
          <p:nvPr/>
        </p:nvPicPr>
        <p:blipFill rotWithShape="1">
          <a:blip r:embed="rId4">
            <a:alphaModFix/>
          </a:blip>
          <a:srcRect/>
          <a:stretch/>
        </p:blipFill>
        <p:spPr>
          <a:xfrm>
            <a:off x="4952085" y="2861196"/>
            <a:ext cx="3361872" cy="31928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7"/>
          <p:cNvSpPr txBox="1">
            <a:spLocks noGrp="1"/>
          </p:cNvSpPr>
          <p:nvPr>
            <p:ph type="body" idx="1"/>
          </p:nvPr>
        </p:nvSpPr>
        <p:spPr>
          <a:xfrm>
            <a:off x="692029" y="1640263"/>
            <a:ext cx="6972300" cy="1593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3"/>
              </a:buClr>
              <a:buSzPts val="4400"/>
              <a:buNone/>
            </a:pPr>
            <a:r>
              <a:rPr lang="en" sz="4400">
                <a:latin typeface="Arial"/>
                <a:ea typeface="Arial"/>
                <a:cs typeface="Arial"/>
                <a:sym typeface="Arial"/>
              </a:rPr>
              <a:t>Upcoming DHHS Changes</a:t>
            </a:r>
            <a:endParaRPr/>
          </a:p>
        </p:txBody>
      </p:sp>
      <p:sp>
        <p:nvSpPr>
          <p:cNvPr id="360" name="Google Shape;360;p67"/>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lt2"/>
              </a:buClr>
              <a:buSzPts val="2000"/>
              <a:buFont typeface="Arial"/>
              <a:buNone/>
            </a:pPr>
            <a:r>
              <a:rPr lang="en" sz="2000" b="0" i="0" u="none" strike="noStrike" cap="none">
                <a:solidFill>
                  <a:schemeClr val="lt2"/>
                </a:solidFill>
                <a:latin typeface="Arial"/>
                <a:ea typeface="Arial"/>
                <a:cs typeface="Arial"/>
                <a:sym typeface="Arial"/>
              </a:rPr>
              <a:t>MRAM</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July, 2020</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Jackie Paule, Grant Manager</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GCA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Reminder: How Federal Notifications Work</a:t>
            </a:r>
            <a:endParaRPr/>
          </a:p>
        </p:txBody>
      </p:sp>
      <p:sp>
        <p:nvSpPr>
          <p:cNvPr id="556" name="Google Shape;556;p85"/>
          <p:cNvSpPr txBox="1">
            <a:spLocks noGrp="1"/>
          </p:cNvSpPr>
          <p:nvPr>
            <p:ph type="body" idx="1"/>
          </p:nvPr>
        </p:nvSpPr>
        <p:spPr>
          <a:xfrm>
            <a:off x="628649" y="2226469"/>
            <a:ext cx="7957200" cy="3263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590"/>
              <a:buChar char="•"/>
            </a:pPr>
            <a:r>
              <a:rPr lang="en" sz="2590"/>
              <a:t>Office of Management and Budget (OMB) issues notifications (guidance) to federal agencies</a:t>
            </a:r>
            <a:endParaRPr/>
          </a:p>
          <a:p>
            <a:pPr marL="228600" lvl="0" indent="-64135" algn="l" rtl="0">
              <a:lnSpc>
                <a:spcPct val="80000"/>
              </a:lnSpc>
              <a:spcBef>
                <a:spcPts val="1000"/>
              </a:spcBef>
              <a:spcAft>
                <a:spcPts val="0"/>
              </a:spcAft>
              <a:buClr>
                <a:schemeClr val="dk1"/>
              </a:buClr>
              <a:buSzPts val="2590"/>
              <a:buNone/>
            </a:pPr>
            <a:endParaRPr sz="2590"/>
          </a:p>
          <a:p>
            <a:pPr marL="228600" lvl="0" indent="-228600" algn="l" rtl="0">
              <a:lnSpc>
                <a:spcPct val="80000"/>
              </a:lnSpc>
              <a:spcBef>
                <a:spcPts val="1000"/>
              </a:spcBef>
              <a:spcAft>
                <a:spcPts val="0"/>
              </a:spcAft>
              <a:buClr>
                <a:schemeClr val="dk1"/>
              </a:buClr>
              <a:buSzPts val="2590"/>
              <a:buChar char="•"/>
            </a:pPr>
            <a:r>
              <a:rPr lang="en" sz="2590"/>
              <a:t>Federal agencies determine if they want to allow their recipients (the UW) to follow the guidance </a:t>
            </a:r>
            <a:endParaRPr/>
          </a:p>
          <a:p>
            <a:pPr marL="228600" lvl="0" indent="-64135" algn="l" rtl="0">
              <a:lnSpc>
                <a:spcPct val="80000"/>
              </a:lnSpc>
              <a:spcBef>
                <a:spcPts val="1000"/>
              </a:spcBef>
              <a:spcAft>
                <a:spcPts val="0"/>
              </a:spcAft>
              <a:buClr>
                <a:schemeClr val="dk1"/>
              </a:buClr>
              <a:buSzPts val="2590"/>
              <a:buNone/>
            </a:pPr>
            <a:endParaRPr sz="2590"/>
          </a:p>
          <a:p>
            <a:pPr marL="228600" lvl="0" indent="-228600" algn="l" rtl="0">
              <a:lnSpc>
                <a:spcPct val="80000"/>
              </a:lnSpc>
              <a:spcBef>
                <a:spcPts val="1000"/>
              </a:spcBef>
              <a:spcAft>
                <a:spcPts val="0"/>
              </a:spcAft>
              <a:buClr>
                <a:schemeClr val="dk1"/>
              </a:buClr>
              <a:buSzPts val="2590"/>
              <a:buChar char="•"/>
            </a:pPr>
            <a:r>
              <a:rPr lang="en" sz="2590"/>
              <a:t>Federal agencies can always be more restrictive, or add additional requirements, to the OMB guidance</a:t>
            </a:r>
            <a:endParaRPr/>
          </a:p>
          <a:p>
            <a:pPr marL="228600" lvl="0" indent="-64135" algn="l" rtl="0">
              <a:lnSpc>
                <a:spcPct val="80000"/>
              </a:lnSpc>
              <a:spcBef>
                <a:spcPts val="1000"/>
              </a:spcBef>
              <a:spcAft>
                <a:spcPts val="0"/>
              </a:spcAft>
              <a:buClr>
                <a:schemeClr val="dk1"/>
              </a:buClr>
              <a:buSzPts val="2590"/>
              <a:buNone/>
            </a:pPr>
            <a:endParaRPr sz="259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6"/>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OMB Notifications on COVID</a:t>
            </a:r>
            <a:endParaRPr/>
          </a:p>
        </p:txBody>
      </p:sp>
      <p:pic>
        <p:nvPicPr>
          <p:cNvPr id="562" name="Google Shape;562;p86"/>
          <p:cNvPicPr preferRelativeResize="0">
            <a:picLocks noGrp="1"/>
          </p:cNvPicPr>
          <p:nvPr>
            <p:ph type="body" idx="1"/>
          </p:nvPr>
        </p:nvPicPr>
        <p:blipFill rotWithShape="1">
          <a:blip r:embed="rId3">
            <a:alphaModFix/>
          </a:blip>
          <a:srcRect/>
          <a:stretch/>
        </p:blipFill>
        <p:spPr>
          <a:xfrm>
            <a:off x="505168" y="2282314"/>
            <a:ext cx="2976600" cy="3057600"/>
          </a:xfrm>
          <a:prstGeom prst="rect">
            <a:avLst/>
          </a:prstGeom>
          <a:noFill/>
          <a:ln>
            <a:noFill/>
          </a:ln>
        </p:spPr>
      </p:pic>
      <p:sp>
        <p:nvSpPr>
          <p:cNvPr id="563" name="Google Shape;563;p86"/>
          <p:cNvSpPr txBox="1">
            <a:spLocks noGrp="1"/>
          </p:cNvSpPr>
          <p:nvPr>
            <p:ph type="body" idx="2"/>
          </p:nvPr>
        </p:nvSpPr>
        <p:spPr>
          <a:xfrm>
            <a:off x="3581400" y="2226469"/>
            <a:ext cx="4933800" cy="3263400"/>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1750"/>
              <a:buChar char="•"/>
            </a:pPr>
            <a:r>
              <a:rPr lang="en" sz="1750"/>
              <a:t>March 19: OMB 20-17 provided for </a:t>
            </a:r>
            <a:r>
              <a:rPr lang="en" sz="1750" b="1"/>
              <a:t>flexibilities</a:t>
            </a:r>
            <a:r>
              <a:rPr lang="en" sz="1750"/>
              <a:t> for Awards impacted by COVID</a:t>
            </a:r>
            <a:endParaRPr/>
          </a:p>
          <a:p>
            <a:pPr marL="685800" lvl="1" indent="-228600" algn="l" rtl="0">
              <a:lnSpc>
                <a:spcPct val="70000"/>
              </a:lnSpc>
              <a:spcBef>
                <a:spcPts val="500"/>
              </a:spcBef>
              <a:spcAft>
                <a:spcPts val="0"/>
              </a:spcAft>
              <a:buClr>
                <a:schemeClr val="dk1"/>
              </a:buClr>
              <a:buSzPts val="1500"/>
              <a:buChar char="•"/>
            </a:pPr>
            <a:r>
              <a:rPr lang="en" sz="1500" b="1"/>
              <a:t>Most federal agencies</a:t>
            </a:r>
            <a:r>
              <a:rPr lang="en" sz="1500"/>
              <a:t> allowed for these flexibilities</a:t>
            </a:r>
            <a:endParaRPr/>
          </a:p>
          <a:p>
            <a:pPr marL="342900" lvl="1" indent="0" algn="l" rtl="0">
              <a:lnSpc>
                <a:spcPct val="70000"/>
              </a:lnSpc>
              <a:spcBef>
                <a:spcPts val="500"/>
              </a:spcBef>
              <a:spcAft>
                <a:spcPts val="0"/>
              </a:spcAft>
              <a:buClr>
                <a:schemeClr val="dk1"/>
              </a:buClr>
              <a:buSzPts val="1500"/>
              <a:buNone/>
            </a:pPr>
            <a:endParaRPr sz="1500"/>
          </a:p>
          <a:p>
            <a:pPr marL="228600" lvl="0" indent="-228600" algn="l" rtl="0">
              <a:lnSpc>
                <a:spcPct val="70000"/>
              </a:lnSpc>
              <a:spcBef>
                <a:spcPts val="1000"/>
              </a:spcBef>
              <a:spcAft>
                <a:spcPts val="0"/>
              </a:spcAft>
              <a:buClr>
                <a:schemeClr val="dk1"/>
              </a:buClr>
              <a:buSzPts val="1750"/>
              <a:buChar char="•"/>
            </a:pPr>
            <a:r>
              <a:rPr lang="en" sz="1750"/>
              <a:t>April 9: OMB 20-20 allowed for repurposing of funds to support COVID research</a:t>
            </a:r>
            <a:endParaRPr/>
          </a:p>
          <a:p>
            <a:pPr marL="0" lvl="0" indent="0" algn="l" rtl="0">
              <a:lnSpc>
                <a:spcPct val="70000"/>
              </a:lnSpc>
              <a:spcBef>
                <a:spcPts val="1000"/>
              </a:spcBef>
              <a:spcAft>
                <a:spcPts val="0"/>
              </a:spcAft>
              <a:buClr>
                <a:schemeClr val="dk1"/>
              </a:buClr>
              <a:buSzPts val="1750"/>
              <a:buNone/>
            </a:pPr>
            <a:endParaRPr sz="1750"/>
          </a:p>
          <a:p>
            <a:pPr marL="228600" lvl="0" indent="-228600" algn="l" rtl="0">
              <a:lnSpc>
                <a:spcPct val="70000"/>
              </a:lnSpc>
              <a:spcBef>
                <a:spcPts val="1000"/>
              </a:spcBef>
              <a:spcAft>
                <a:spcPts val="0"/>
              </a:spcAft>
              <a:buClr>
                <a:schemeClr val="dk1"/>
              </a:buClr>
              <a:buSzPts val="1750"/>
              <a:buChar char="•"/>
            </a:pPr>
            <a:r>
              <a:rPr lang="en" sz="1750"/>
              <a:t>June 18 : OMB 20-26 did two things:</a:t>
            </a:r>
            <a:endParaRPr/>
          </a:p>
          <a:p>
            <a:pPr marL="685800" lvl="1" indent="-228600" algn="l" rtl="0">
              <a:lnSpc>
                <a:spcPct val="70000"/>
              </a:lnSpc>
              <a:spcBef>
                <a:spcPts val="500"/>
              </a:spcBef>
              <a:spcAft>
                <a:spcPts val="0"/>
              </a:spcAft>
              <a:buClr>
                <a:schemeClr val="dk1"/>
              </a:buClr>
              <a:buSzPts val="1500"/>
              <a:buChar char="•"/>
            </a:pPr>
            <a:r>
              <a:rPr lang="en" sz="1500"/>
              <a:t>Rescinded the flexibilities &amp; repurposing effective June 17</a:t>
            </a:r>
            <a:endParaRPr/>
          </a:p>
          <a:p>
            <a:pPr marL="685800" lvl="1" indent="-228600" algn="l" rtl="0">
              <a:lnSpc>
                <a:spcPct val="70000"/>
              </a:lnSpc>
              <a:spcBef>
                <a:spcPts val="500"/>
              </a:spcBef>
              <a:spcAft>
                <a:spcPts val="0"/>
              </a:spcAft>
              <a:buClr>
                <a:schemeClr val="dk1"/>
              </a:buClr>
              <a:buSzPts val="1500"/>
              <a:buChar char="•"/>
            </a:pPr>
            <a:r>
              <a:rPr lang="en" sz="1500"/>
              <a:t>Allowed for the continuation of the </a:t>
            </a:r>
            <a:r>
              <a:rPr lang="en" sz="1500" b="1"/>
              <a:t>salary flexibilities </a:t>
            </a:r>
            <a:r>
              <a:rPr lang="en" sz="1500"/>
              <a:t>and costs necessary to resume research but with </a:t>
            </a:r>
            <a:r>
              <a:rPr lang="en" sz="1500" b="1"/>
              <a:t>additional requirements…. </a:t>
            </a:r>
            <a:endParaRPr sz="1500"/>
          </a:p>
          <a:p>
            <a:pPr marL="228600" lvl="0" indent="-117475" algn="l" rtl="0">
              <a:lnSpc>
                <a:spcPct val="70000"/>
              </a:lnSpc>
              <a:spcBef>
                <a:spcPts val="1000"/>
              </a:spcBef>
              <a:spcAft>
                <a:spcPts val="0"/>
              </a:spcAft>
              <a:buClr>
                <a:schemeClr val="dk1"/>
              </a:buClr>
              <a:buSzPts val="1750"/>
              <a:buNone/>
            </a:pPr>
            <a:endParaRPr sz="17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7"/>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So What does that Mean?</a:t>
            </a:r>
            <a:endParaRPr/>
          </a:p>
        </p:txBody>
      </p:sp>
      <p:sp>
        <p:nvSpPr>
          <p:cNvPr id="569" name="Google Shape;569;p87"/>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
              <a:t>Flexibilities only available March 16 – June 16 2020</a:t>
            </a:r>
            <a:endParaRPr/>
          </a:p>
          <a:p>
            <a:pPr marL="685800" lvl="1" indent="-228600" algn="l" rtl="0">
              <a:lnSpc>
                <a:spcPct val="80000"/>
              </a:lnSpc>
              <a:spcBef>
                <a:spcPts val="500"/>
              </a:spcBef>
              <a:spcAft>
                <a:spcPts val="0"/>
              </a:spcAft>
              <a:buClr>
                <a:schemeClr val="dk1"/>
              </a:buClr>
              <a:buSzPts val="2400"/>
              <a:buChar char="•"/>
            </a:pPr>
            <a:r>
              <a:rPr lang="en"/>
              <a:t>Timing makes this tricky, see </a:t>
            </a:r>
            <a:r>
              <a:rPr lang="en" b="1"/>
              <a:t>PAFC’s FAQs</a:t>
            </a:r>
            <a:endParaRPr/>
          </a:p>
          <a:p>
            <a:pPr marL="342900" lvl="1" indent="0" algn="l" rtl="0">
              <a:lnSpc>
                <a:spcPct val="80000"/>
              </a:lnSpc>
              <a:spcBef>
                <a:spcPts val="500"/>
              </a:spcBef>
              <a:spcAft>
                <a:spcPts val="0"/>
              </a:spcAft>
              <a:buClr>
                <a:schemeClr val="dk1"/>
              </a:buClr>
              <a:buSzPts val="2400"/>
              <a:buNone/>
            </a:pPr>
            <a:endParaRPr b="1"/>
          </a:p>
          <a:p>
            <a:pPr marL="228600" lvl="0" indent="-228600" algn="l" rtl="0">
              <a:lnSpc>
                <a:spcPct val="80000"/>
              </a:lnSpc>
              <a:spcBef>
                <a:spcPts val="1000"/>
              </a:spcBef>
              <a:spcAft>
                <a:spcPts val="0"/>
              </a:spcAft>
              <a:buClr>
                <a:schemeClr val="dk1"/>
              </a:buClr>
              <a:buSzPts val="2800"/>
              <a:buChar char="•"/>
            </a:pPr>
            <a:r>
              <a:rPr lang="en" b="1"/>
              <a:t>Salary Flexibilities </a:t>
            </a:r>
            <a:r>
              <a:rPr lang="en"/>
              <a:t>means some latitude with charging effort to an Award when the research is impacted by COVID</a:t>
            </a:r>
            <a:endParaRPr b="1"/>
          </a:p>
          <a:p>
            <a:pPr marL="685800" lvl="1" indent="-76200" algn="l" rtl="0">
              <a:lnSpc>
                <a:spcPct val="80000"/>
              </a:lnSpc>
              <a:spcBef>
                <a:spcPts val="500"/>
              </a:spcBef>
              <a:spcAft>
                <a:spcPts val="0"/>
              </a:spcAft>
              <a:buClr>
                <a:schemeClr val="dk1"/>
              </a:buClr>
              <a:buSzPts val="2400"/>
              <a:buNone/>
            </a:pPr>
            <a:endParaRPr/>
          </a:p>
          <a:p>
            <a:pPr marL="171450" lvl="1" indent="-171450" algn="l" rtl="0">
              <a:lnSpc>
                <a:spcPct val="80000"/>
              </a:lnSpc>
              <a:spcBef>
                <a:spcPts val="750"/>
              </a:spcBef>
              <a:spcAft>
                <a:spcPts val="0"/>
              </a:spcAft>
              <a:buClr>
                <a:schemeClr val="dk1"/>
              </a:buClr>
              <a:buSzPts val="2100"/>
              <a:buChar char="•"/>
            </a:pPr>
            <a:r>
              <a:rPr lang="en" sz="2100"/>
              <a:t>Flexibilities on salaries and costs to resume research are </a:t>
            </a:r>
            <a:r>
              <a:rPr lang="en" sz="2100" u="sng"/>
              <a:t>only</a:t>
            </a:r>
            <a:r>
              <a:rPr lang="en" sz="2100"/>
              <a:t> available after June 16 if:</a:t>
            </a:r>
            <a:endParaRPr/>
          </a:p>
          <a:p>
            <a:pPr marL="1028700" lvl="2" indent="-342900" algn="l" rtl="0">
              <a:lnSpc>
                <a:spcPct val="80000"/>
              </a:lnSpc>
              <a:spcBef>
                <a:spcPts val="500"/>
              </a:spcBef>
              <a:spcAft>
                <a:spcPts val="0"/>
              </a:spcAft>
              <a:buClr>
                <a:schemeClr val="dk1"/>
              </a:buClr>
              <a:buSzPts val="2000"/>
              <a:buFont typeface="Calibri"/>
              <a:buAutoNum type="arabicPeriod"/>
            </a:pPr>
            <a:r>
              <a:rPr lang="en"/>
              <a:t>The federal sponsor has adopted OMB 20-26 &amp; so far it has only been NSF &amp; NIH; AND</a:t>
            </a:r>
            <a:endParaRPr/>
          </a:p>
          <a:p>
            <a:pPr marL="1028700" lvl="2" indent="-342900" algn="l" rtl="0">
              <a:lnSpc>
                <a:spcPct val="80000"/>
              </a:lnSpc>
              <a:spcBef>
                <a:spcPts val="500"/>
              </a:spcBef>
              <a:spcAft>
                <a:spcPts val="0"/>
              </a:spcAft>
              <a:buClr>
                <a:schemeClr val="dk1"/>
              </a:buClr>
              <a:buSzPts val="2000"/>
              <a:buFont typeface="Calibri"/>
              <a:buAutoNum type="arabicPeriod"/>
            </a:pPr>
            <a:r>
              <a:rPr lang="en" b="1"/>
              <a:t>New requirements </a:t>
            </a:r>
            <a:r>
              <a:rPr lang="en"/>
              <a:t>are met…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So About those </a:t>
            </a:r>
            <a:r>
              <a:rPr lang="en" b="1"/>
              <a:t>New Requirements</a:t>
            </a:r>
            <a:r>
              <a:rPr lang="en"/>
              <a:t>..</a:t>
            </a:r>
            <a:endParaRPr/>
          </a:p>
        </p:txBody>
      </p:sp>
      <p:sp>
        <p:nvSpPr>
          <p:cNvPr id="575" name="Google Shape;575;p88"/>
          <p:cNvSpPr txBox="1">
            <a:spLocks noGrp="1"/>
          </p:cNvSpPr>
          <p:nvPr>
            <p:ph type="body" idx="1"/>
          </p:nvPr>
        </p:nvSpPr>
        <p:spPr>
          <a:xfrm>
            <a:off x="628650" y="3156697"/>
            <a:ext cx="7472400" cy="2333400"/>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2380"/>
              <a:buChar char="•"/>
            </a:pPr>
            <a:r>
              <a:rPr lang="en" sz="2380"/>
              <a:t>“Utilize offsets (e.g., reduction in training and travel)”</a:t>
            </a:r>
            <a:endParaRPr/>
          </a:p>
          <a:p>
            <a:pPr marL="228600" lvl="0" indent="-228600" algn="l" rtl="0">
              <a:lnSpc>
                <a:spcPct val="70000"/>
              </a:lnSpc>
              <a:spcBef>
                <a:spcPts val="1000"/>
              </a:spcBef>
              <a:spcAft>
                <a:spcPts val="0"/>
              </a:spcAft>
              <a:buClr>
                <a:schemeClr val="dk1"/>
              </a:buClr>
              <a:buSzPts val="2380"/>
              <a:buChar char="•"/>
            </a:pPr>
            <a:r>
              <a:rPr lang="en" sz="2380"/>
              <a:t>“Substantiate the charging of any salaries and other costs related to the interruption”</a:t>
            </a:r>
            <a:endParaRPr/>
          </a:p>
          <a:p>
            <a:pPr marL="228600" lvl="0" indent="-228600" algn="l" rtl="0">
              <a:lnSpc>
                <a:spcPct val="70000"/>
              </a:lnSpc>
              <a:spcBef>
                <a:spcPts val="1000"/>
              </a:spcBef>
              <a:spcAft>
                <a:spcPts val="0"/>
              </a:spcAft>
              <a:buClr>
                <a:schemeClr val="dk1"/>
              </a:buClr>
              <a:buSzPts val="2380"/>
              <a:buChar char="•"/>
            </a:pPr>
            <a:r>
              <a:rPr lang="en" sz="2380"/>
              <a:t>“Exhaust other available funding sources to sustain workforce”</a:t>
            </a:r>
            <a:endParaRPr/>
          </a:p>
          <a:p>
            <a:pPr marL="228600" lvl="0" indent="-228600" algn="l" rtl="0">
              <a:lnSpc>
                <a:spcPct val="70000"/>
              </a:lnSpc>
              <a:spcBef>
                <a:spcPts val="1000"/>
              </a:spcBef>
              <a:spcAft>
                <a:spcPts val="0"/>
              </a:spcAft>
              <a:buClr>
                <a:schemeClr val="dk1"/>
              </a:buClr>
              <a:buSzPts val="2380"/>
              <a:buChar char="•"/>
            </a:pPr>
            <a:r>
              <a:rPr lang="en" sz="2380"/>
              <a:t>“Implement necessary steps to save overall operational costs”</a:t>
            </a:r>
            <a:endParaRPr/>
          </a:p>
          <a:p>
            <a:pPr marL="228600" lvl="0" indent="-77470" algn="l" rtl="0">
              <a:lnSpc>
                <a:spcPct val="70000"/>
              </a:lnSpc>
              <a:spcBef>
                <a:spcPts val="1000"/>
              </a:spcBef>
              <a:spcAft>
                <a:spcPts val="0"/>
              </a:spcAft>
              <a:buClr>
                <a:schemeClr val="dk1"/>
              </a:buClr>
              <a:buSzPts val="2380"/>
              <a:buNone/>
            </a:pPr>
            <a:endParaRPr sz="2380"/>
          </a:p>
        </p:txBody>
      </p:sp>
      <p:sp>
        <p:nvSpPr>
          <p:cNvPr id="576" name="Google Shape;576;p88"/>
          <p:cNvSpPr txBox="1"/>
          <p:nvPr/>
        </p:nvSpPr>
        <p:spPr>
          <a:xfrm>
            <a:off x="705971" y="2020420"/>
            <a:ext cx="8090100" cy="10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100" b="0" i="0" u="none" strike="noStrike" cap="none">
                <a:solidFill>
                  <a:schemeClr val="dk1"/>
                </a:solidFill>
                <a:latin typeface="Calibri"/>
                <a:ea typeface="Calibri"/>
                <a:cs typeface="Calibri"/>
                <a:sym typeface="Calibri"/>
              </a:rPr>
              <a:t>If your Award is impacted by COVID and if your Sponsor allows for the flexibilities under OMB 20-26, you must do and maintain records of the following:</a:t>
            </a:r>
            <a:endParaRPr/>
          </a:p>
        </p:txBody>
      </p:sp>
      <p:pic>
        <p:nvPicPr>
          <p:cNvPr id="577" name="Google Shape;577;p88"/>
          <p:cNvPicPr preferRelativeResize="0"/>
          <p:nvPr/>
        </p:nvPicPr>
        <p:blipFill rotWithShape="1">
          <a:blip r:embed="rId3">
            <a:alphaModFix/>
          </a:blip>
          <a:srcRect/>
          <a:stretch/>
        </p:blipFill>
        <p:spPr>
          <a:xfrm>
            <a:off x="7945833" y="4879851"/>
            <a:ext cx="828718" cy="8144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Suggested Next Steps if Federal Award is Impacted by COVID</a:t>
            </a:r>
            <a:endParaRPr/>
          </a:p>
        </p:txBody>
      </p:sp>
      <p:sp>
        <p:nvSpPr>
          <p:cNvPr id="583" name="Google Shape;583;p8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7030A0"/>
              </a:buClr>
              <a:buSzPts val="2700"/>
              <a:buChar char="•"/>
            </a:pPr>
            <a:r>
              <a:rPr lang="en" sz="2700" b="1">
                <a:solidFill>
                  <a:srgbClr val="7030A0"/>
                </a:solidFill>
              </a:rPr>
              <a:t>TALK TO YOUR SPONSOR</a:t>
            </a:r>
            <a:endParaRPr/>
          </a:p>
          <a:p>
            <a:pPr marL="228600" lvl="0" indent="-228600" algn="l" rtl="0">
              <a:lnSpc>
                <a:spcPct val="90000"/>
              </a:lnSpc>
              <a:spcBef>
                <a:spcPts val="1000"/>
              </a:spcBef>
              <a:spcAft>
                <a:spcPts val="0"/>
              </a:spcAft>
              <a:buClr>
                <a:schemeClr val="dk1"/>
              </a:buClr>
              <a:buSzPts val="2700"/>
              <a:buChar char="•"/>
            </a:pPr>
            <a:r>
              <a:rPr lang="en" sz="2700"/>
              <a:t>Review administrative flexibilities and ensure they are within the March 19 – June 16 window </a:t>
            </a:r>
            <a:endParaRPr/>
          </a:p>
          <a:p>
            <a:pPr marL="228600" lvl="0" indent="-228600" algn="l" rtl="0">
              <a:lnSpc>
                <a:spcPct val="90000"/>
              </a:lnSpc>
              <a:spcBef>
                <a:spcPts val="1000"/>
              </a:spcBef>
              <a:spcAft>
                <a:spcPts val="0"/>
              </a:spcAft>
              <a:buClr>
                <a:schemeClr val="dk1"/>
              </a:buClr>
              <a:buSzPts val="2700"/>
              <a:buChar char="•"/>
            </a:pPr>
            <a:r>
              <a:rPr lang="en" sz="2700"/>
              <a:t>Review federal agency requirements to see if implemented OMB 20-26 (hint: look for updates after June 18)</a:t>
            </a:r>
            <a:endParaRPr/>
          </a:p>
          <a:p>
            <a:pPr marL="228600" lvl="0" indent="-228600" algn="l" rtl="0">
              <a:lnSpc>
                <a:spcPct val="90000"/>
              </a:lnSpc>
              <a:spcBef>
                <a:spcPts val="1000"/>
              </a:spcBef>
              <a:spcAft>
                <a:spcPts val="0"/>
              </a:spcAft>
              <a:buClr>
                <a:srgbClr val="7030A0"/>
              </a:buClr>
              <a:buSzPts val="2700"/>
              <a:buChar char="•"/>
            </a:pPr>
            <a:r>
              <a:rPr lang="en" sz="2700" b="1">
                <a:solidFill>
                  <a:srgbClr val="7030A0"/>
                </a:solidFill>
              </a:rPr>
              <a:t>TALK TO YOUR SPONSOR</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90"/>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Best and Worst Case Scenarios of Awards Impacted by COVID</a:t>
            </a:r>
            <a:endParaRPr/>
          </a:p>
        </p:txBody>
      </p:sp>
      <p:sp>
        <p:nvSpPr>
          <p:cNvPr id="589" name="Google Shape;589;p90"/>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 sz="2400" b="1"/>
              <a:t>Worst Case Scenario: </a:t>
            </a:r>
            <a:r>
              <a:rPr lang="en" sz="2400"/>
              <a:t>Award funds are expended, Award objectives have not been met, and Sponsor is surprised. Sponsor then has every right to review for requirements outlined in OMB 20-26.</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 sz="2400" b="1"/>
              <a:t>Best Case Scenario: </a:t>
            </a:r>
            <a:r>
              <a:rPr lang="en" sz="2400"/>
              <a:t>documented communication with Sponsor, any necessary Award approvals or modifications are in place. </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9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Resources</a:t>
            </a:r>
            <a:endParaRPr/>
          </a:p>
        </p:txBody>
      </p:sp>
      <p:sp>
        <p:nvSpPr>
          <p:cNvPr id="595" name="Google Shape;595;p91"/>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1960"/>
              <a:buChar char="•"/>
            </a:pPr>
            <a:r>
              <a:rPr lang="en" sz="1960"/>
              <a:t>COGR webpage with listing of OMB notifications and </a:t>
            </a:r>
            <a:r>
              <a:rPr lang="en" sz="1960" b="1"/>
              <a:t>federal agency responses</a:t>
            </a:r>
            <a:r>
              <a:rPr lang="en" sz="1960"/>
              <a:t>:</a:t>
            </a:r>
            <a:endParaRPr/>
          </a:p>
          <a:p>
            <a:pPr marL="0" lvl="0" indent="0" algn="l" rtl="0">
              <a:lnSpc>
                <a:spcPct val="70000"/>
              </a:lnSpc>
              <a:spcBef>
                <a:spcPts val="1000"/>
              </a:spcBef>
              <a:spcAft>
                <a:spcPts val="0"/>
              </a:spcAft>
              <a:buClr>
                <a:schemeClr val="dk1"/>
              </a:buClr>
              <a:buSzPts val="1960"/>
              <a:buNone/>
            </a:pPr>
            <a:r>
              <a:rPr lang="en" sz="1960" u="sng">
                <a:solidFill>
                  <a:schemeClr val="hlink"/>
                </a:solidFill>
                <a:hlinkClick r:id="rId3"/>
              </a:rPr>
              <a:t>https://www.cogr.edu/institutional-and-agency-responses-covid-19-and-additional-resources</a:t>
            </a:r>
            <a:endParaRPr sz="1960"/>
          </a:p>
          <a:p>
            <a:pPr marL="228600" lvl="0" indent="-228600" algn="l" rtl="0">
              <a:lnSpc>
                <a:spcPct val="70000"/>
              </a:lnSpc>
              <a:spcBef>
                <a:spcPts val="1000"/>
              </a:spcBef>
              <a:spcAft>
                <a:spcPts val="0"/>
              </a:spcAft>
              <a:buClr>
                <a:schemeClr val="dk1"/>
              </a:buClr>
              <a:buSzPts val="1960"/>
              <a:buChar char="•"/>
            </a:pPr>
            <a:r>
              <a:rPr lang="en" sz="1960"/>
              <a:t>PAFC main COVID webpage with </a:t>
            </a:r>
            <a:r>
              <a:rPr lang="en" sz="1960" b="1"/>
              <a:t>new requirements</a:t>
            </a:r>
            <a:r>
              <a:rPr lang="en" sz="1960"/>
              <a:t>:</a:t>
            </a:r>
            <a:endParaRPr/>
          </a:p>
          <a:p>
            <a:pPr marL="0" lvl="0" indent="0" algn="l" rtl="0">
              <a:lnSpc>
                <a:spcPct val="70000"/>
              </a:lnSpc>
              <a:spcBef>
                <a:spcPts val="1000"/>
              </a:spcBef>
              <a:spcAft>
                <a:spcPts val="0"/>
              </a:spcAft>
              <a:buClr>
                <a:schemeClr val="dk1"/>
              </a:buClr>
              <a:buSzPts val="1960"/>
              <a:buNone/>
            </a:pPr>
            <a:r>
              <a:rPr lang="en" sz="1960" u="sng">
                <a:solidFill>
                  <a:schemeClr val="hlink"/>
                </a:solidFill>
                <a:hlinkClick r:id="rId4"/>
              </a:rPr>
              <a:t>https://finance.uw.edu/pafc/covid19-information-sponsored-awards</a:t>
            </a:r>
            <a:endParaRPr sz="1960"/>
          </a:p>
          <a:p>
            <a:pPr marL="228600" lvl="0" indent="-228600" algn="l" rtl="0">
              <a:lnSpc>
                <a:spcPct val="70000"/>
              </a:lnSpc>
              <a:spcBef>
                <a:spcPts val="1000"/>
              </a:spcBef>
              <a:spcAft>
                <a:spcPts val="0"/>
              </a:spcAft>
              <a:buClr>
                <a:schemeClr val="dk1"/>
              </a:buClr>
              <a:buSzPts val="1960"/>
              <a:buChar char="•"/>
            </a:pPr>
            <a:r>
              <a:rPr lang="en" sz="1960" b="1"/>
              <a:t>Flexibility Timing FAQs</a:t>
            </a:r>
            <a:endParaRPr/>
          </a:p>
          <a:p>
            <a:pPr marL="0" lvl="0" indent="0" algn="l" rtl="0">
              <a:lnSpc>
                <a:spcPct val="70000"/>
              </a:lnSpc>
              <a:spcBef>
                <a:spcPts val="1000"/>
              </a:spcBef>
              <a:spcAft>
                <a:spcPts val="0"/>
              </a:spcAft>
              <a:buClr>
                <a:schemeClr val="dk1"/>
              </a:buClr>
              <a:buSzPts val="1960"/>
              <a:buNone/>
            </a:pPr>
            <a:r>
              <a:rPr lang="en" sz="1960" u="sng">
                <a:solidFill>
                  <a:schemeClr val="hlink"/>
                </a:solidFill>
                <a:hlinkClick r:id="rId5"/>
              </a:rPr>
              <a:t>https://finance.uw.edu/pafc/covid19-information-sponsored-awards#FAQ_flex_timing</a:t>
            </a:r>
            <a:endParaRPr sz="1960"/>
          </a:p>
          <a:p>
            <a:pPr marL="228600" lvl="0" indent="-228600" algn="l" rtl="0">
              <a:lnSpc>
                <a:spcPct val="70000"/>
              </a:lnSpc>
              <a:spcBef>
                <a:spcPts val="1000"/>
              </a:spcBef>
              <a:spcAft>
                <a:spcPts val="0"/>
              </a:spcAft>
              <a:buClr>
                <a:schemeClr val="dk1"/>
              </a:buClr>
              <a:buSzPts val="1960"/>
              <a:buChar char="•"/>
            </a:pPr>
            <a:r>
              <a:rPr lang="en" sz="1960" b="1"/>
              <a:t>Salary Flexibility</a:t>
            </a:r>
            <a:endParaRPr/>
          </a:p>
          <a:p>
            <a:pPr marL="0" lvl="0" indent="0" algn="l" rtl="0">
              <a:lnSpc>
                <a:spcPct val="70000"/>
              </a:lnSpc>
              <a:spcBef>
                <a:spcPts val="1000"/>
              </a:spcBef>
              <a:spcAft>
                <a:spcPts val="0"/>
              </a:spcAft>
              <a:buClr>
                <a:schemeClr val="dk1"/>
              </a:buClr>
              <a:buSzPts val="1960"/>
              <a:buNone/>
            </a:pPr>
            <a:r>
              <a:rPr lang="en" sz="1960" u="sng">
                <a:solidFill>
                  <a:schemeClr val="hlink"/>
                </a:solidFill>
                <a:hlinkClick r:id="rId6"/>
              </a:rPr>
              <a:t>https://finance.uw.edu/pafc/Salary_Expenses_COVID</a:t>
            </a:r>
            <a:endParaRPr sz="1960"/>
          </a:p>
          <a:p>
            <a:pPr marL="0" lvl="0" indent="0" algn="l" rtl="0">
              <a:lnSpc>
                <a:spcPct val="70000"/>
              </a:lnSpc>
              <a:spcBef>
                <a:spcPts val="1000"/>
              </a:spcBef>
              <a:spcAft>
                <a:spcPts val="0"/>
              </a:spcAft>
              <a:buClr>
                <a:schemeClr val="dk1"/>
              </a:buClr>
              <a:buSzPts val="1960"/>
              <a:buNone/>
            </a:pPr>
            <a:endParaRPr sz="1960"/>
          </a:p>
          <a:p>
            <a:pPr marL="228600" lvl="0" indent="-228600" algn="l" rtl="0">
              <a:lnSpc>
                <a:spcPct val="70000"/>
              </a:lnSpc>
              <a:spcBef>
                <a:spcPts val="1000"/>
              </a:spcBef>
              <a:spcAft>
                <a:spcPts val="0"/>
              </a:spcAft>
              <a:buClr>
                <a:schemeClr val="dk1"/>
              </a:buClr>
              <a:buSzPts val="1960"/>
              <a:buChar char="•"/>
            </a:pPr>
            <a:r>
              <a:rPr lang="en" sz="1960" b="1"/>
              <a:t>Help! </a:t>
            </a:r>
            <a:r>
              <a:rPr lang="en" sz="1960"/>
              <a:t>Post Award Fiscal Compliance (Andra Sawyer &amp; Matt Gardner)</a:t>
            </a:r>
            <a:endParaRPr/>
          </a:p>
          <a:p>
            <a:pPr marL="0" lvl="0" indent="0" algn="l" rtl="0">
              <a:lnSpc>
                <a:spcPct val="70000"/>
              </a:lnSpc>
              <a:spcBef>
                <a:spcPts val="1000"/>
              </a:spcBef>
              <a:spcAft>
                <a:spcPts val="0"/>
              </a:spcAft>
              <a:buClr>
                <a:schemeClr val="dk1"/>
              </a:buClr>
              <a:buSzPts val="1960"/>
              <a:buNone/>
            </a:pPr>
            <a:r>
              <a:rPr lang="en" sz="1960" u="sng">
                <a:solidFill>
                  <a:schemeClr val="hlink"/>
                </a:solidFill>
                <a:hlinkClick r:id="rId7"/>
              </a:rPr>
              <a:t>gcafco@uw.edu</a:t>
            </a:r>
            <a:endParaRPr sz="1960"/>
          </a:p>
          <a:p>
            <a:pPr marL="0" lvl="0" indent="0" algn="l" rtl="0">
              <a:lnSpc>
                <a:spcPct val="70000"/>
              </a:lnSpc>
              <a:spcBef>
                <a:spcPts val="1000"/>
              </a:spcBef>
              <a:spcAft>
                <a:spcPts val="0"/>
              </a:spcAft>
              <a:buClr>
                <a:schemeClr val="dk1"/>
              </a:buClr>
              <a:buSzPts val="1960"/>
              <a:buNone/>
            </a:pPr>
            <a:endParaRPr sz="196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2"/>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4B2E83"/>
              </a:buClr>
              <a:buSzPts val="1500"/>
              <a:buFont typeface="Arial"/>
              <a:buNone/>
            </a:pPr>
            <a:r>
              <a:rPr lang="en" sz="4200"/>
              <a:t>Expiration of Covid-19 Flexibilities on Sponsored Awards</a:t>
            </a:r>
            <a:endParaRPr sz="4200"/>
          </a:p>
        </p:txBody>
      </p:sp>
      <p:sp>
        <p:nvSpPr>
          <p:cNvPr id="601" name="Google Shape;601;p92"/>
          <p:cNvSpPr txBox="1"/>
          <p:nvPr/>
        </p:nvSpPr>
        <p:spPr>
          <a:xfrm>
            <a:off x="692029" y="4736699"/>
            <a:ext cx="6656700" cy="13101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July 2020 </a:t>
            </a:r>
            <a:r>
              <a:rPr lang="en" sz="1600" b="0" i="0" u="none" strike="noStrike" cap="none">
                <a:solidFill>
                  <a:srgbClr val="33006F"/>
                </a:solidFill>
                <a:latin typeface="Open Sans"/>
                <a:ea typeface="Open Sans"/>
                <a:cs typeface="Open Sans"/>
                <a:sym typeface="Open Sans"/>
              </a:rPr>
              <a:t>MRAM</a:t>
            </a:r>
            <a:endParaRPr/>
          </a:p>
          <a:p>
            <a:pPr marL="0" marR="0" lvl="0" indent="0" algn="l" rtl="0">
              <a:lnSpc>
                <a:spcPct val="150000"/>
              </a:lnSpc>
              <a:spcBef>
                <a:spcPts val="32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Carol Rhodes </a:t>
            </a:r>
            <a:endParaRPr/>
          </a:p>
          <a:p>
            <a:pPr marL="0" marR="0" lvl="0" indent="0" algn="l" rtl="0">
              <a:lnSpc>
                <a:spcPct val="150000"/>
              </a:lnSpc>
              <a:spcBef>
                <a:spcPts val="320"/>
              </a:spcBef>
              <a:spcAft>
                <a:spcPts val="0"/>
              </a:spcAft>
              <a:buClr>
                <a:srgbClr val="33006F"/>
              </a:buClr>
              <a:buSzPts val="400"/>
              <a:buFont typeface="Arial"/>
              <a:buNone/>
            </a:pPr>
            <a:r>
              <a:rPr lang="en" sz="1600" b="0" i="0" u="none" strike="noStrike" cap="none">
                <a:solidFill>
                  <a:srgbClr val="33006F"/>
                </a:solidFill>
                <a:latin typeface="Open Sans"/>
                <a:ea typeface="Open Sans"/>
                <a:cs typeface="Open Sans"/>
                <a:sym typeface="Open Sans"/>
              </a:rPr>
              <a:t>Office of Sponsored Programs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3"/>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Federal Office of Management and Budget (OMB) memo M-20-26</a:t>
            </a:r>
            <a:endParaRPr/>
          </a:p>
        </p:txBody>
      </p:sp>
      <p:sp>
        <p:nvSpPr>
          <p:cNvPr id="608" name="Google Shape;608;p93"/>
          <p:cNvSpPr txBox="1">
            <a:spLocks noGrp="1"/>
          </p:cNvSpPr>
          <p:nvPr>
            <p:ph type="body" idx="2"/>
          </p:nvPr>
        </p:nvSpPr>
        <p:spPr>
          <a:xfrm>
            <a:off x="659300" y="1355725"/>
            <a:ext cx="8196300" cy="43860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This memo (</a:t>
            </a:r>
            <a:r>
              <a:rPr lang="en" u="sng">
                <a:solidFill>
                  <a:schemeClr val="dk1"/>
                </a:solidFill>
                <a:hlinkClick r:id="rId3"/>
              </a:rPr>
              <a:t>M 20-26</a:t>
            </a:r>
            <a:r>
              <a:rPr lang="en">
                <a:solidFill>
                  <a:schemeClr val="dk1"/>
                </a:solidFill>
              </a:rPr>
              <a:t> ) </a:t>
            </a:r>
            <a:r>
              <a:rPr lang="en"/>
              <a:t>to federal agencies:</a:t>
            </a:r>
            <a:endParaRPr/>
          </a:p>
          <a:p>
            <a:pPr marL="457200" marR="0" lvl="0" indent="-374650" algn="l" rtl="0">
              <a:lnSpc>
                <a:spcPct val="115000"/>
              </a:lnSpc>
              <a:spcBef>
                <a:spcPts val="1200"/>
              </a:spcBef>
              <a:spcAft>
                <a:spcPts val="0"/>
              </a:spcAft>
              <a:buSzPts val="2300"/>
              <a:buChar char="&gt;"/>
            </a:pPr>
            <a:r>
              <a:rPr lang="en" sz="2300">
                <a:solidFill>
                  <a:schemeClr val="dk2"/>
                </a:solidFill>
              </a:rPr>
              <a:t>Rescinded flexibilities for research impacted by COVID-19 in memos </a:t>
            </a:r>
            <a:r>
              <a:rPr lang="en" sz="2300" u="sng">
                <a:solidFill>
                  <a:schemeClr val="dk2"/>
                </a:solidFill>
                <a:hlinkClick r:id="rId4"/>
              </a:rPr>
              <a:t>M-20-17</a:t>
            </a:r>
            <a:r>
              <a:rPr lang="en" sz="2300">
                <a:solidFill>
                  <a:schemeClr val="dk2"/>
                </a:solidFill>
              </a:rPr>
              <a:t> and </a:t>
            </a:r>
            <a:r>
              <a:rPr lang="en" sz="2300" u="sng">
                <a:solidFill>
                  <a:schemeClr val="dk2"/>
                </a:solidFill>
                <a:hlinkClick r:id="rId5"/>
              </a:rPr>
              <a:t>M-20-20</a:t>
            </a:r>
            <a:r>
              <a:rPr lang="en" sz="2300">
                <a:solidFill>
                  <a:schemeClr val="dk2"/>
                </a:solidFill>
              </a:rPr>
              <a:t>.</a:t>
            </a:r>
            <a:endParaRPr sz="2300">
              <a:solidFill>
                <a:schemeClr val="dk2"/>
              </a:solidFill>
            </a:endParaRPr>
          </a:p>
          <a:p>
            <a:pPr marL="914400" marR="0" lvl="1" indent="-374650" algn="l" rtl="0">
              <a:lnSpc>
                <a:spcPct val="115000"/>
              </a:lnSpc>
              <a:spcBef>
                <a:spcPts val="0"/>
              </a:spcBef>
              <a:spcAft>
                <a:spcPts val="0"/>
              </a:spcAft>
              <a:buSzPts val="2300"/>
              <a:buChar char="–"/>
            </a:pPr>
            <a:r>
              <a:rPr lang="en" sz="2300">
                <a:solidFill>
                  <a:schemeClr val="dk2"/>
                </a:solidFill>
              </a:rPr>
              <a:t>those memos have expired &amp; flexibilities provided are only valid March 16 – June 16 2020.</a:t>
            </a:r>
            <a:endParaRPr sz="2300">
              <a:solidFill>
                <a:schemeClr val="dk2"/>
              </a:solidFill>
            </a:endParaRPr>
          </a:p>
          <a:p>
            <a:pPr marL="457200" marR="0" lvl="0" indent="-374650" algn="l" rtl="0">
              <a:lnSpc>
                <a:spcPct val="115000"/>
              </a:lnSpc>
              <a:spcBef>
                <a:spcPts val="0"/>
              </a:spcBef>
              <a:spcAft>
                <a:spcPts val="0"/>
              </a:spcAft>
              <a:buSzPts val="2300"/>
              <a:buChar char="&gt;"/>
            </a:pPr>
            <a:r>
              <a:rPr lang="en" sz="2300" u="sng">
                <a:solidFill>
                  <a:schemeClr val="dk2"/>
                </a:solidFill>
                <a:hlinkClick r:id="rId6"/>
              </a:rPr>
              <a:t>M-20-11</a:t>
            </a:r>
            <a:r>
              <a:rPr lang="en" sz="2300">
                <a:solidFill>
                  <a:schemeClr val="dk2"/>
                </a:solidFill>
              </a:rPr>
              <a:t> expires 7.26.2020</a:t>
            </a:r>
            <a:endParaRPr sz="2300">
              <a:solidFill>
                <a:schemeClr val="dk2"/>
              </a:solidFill>
            </a:endParaRPr>
          </a:p>
          <a:p>
            <a:pPr marL="914400" marR="0" lvl="1" indent="-374650" algn="l" rtl="0">
              <a:lnSpc>
                <a:spcPct val="115000"/>
              </a:lnSpc>
              <a:spcBef>
                <a:spcPts val="0"/>
              </a:spcBef>
              <a:spcAft>
                <a:spcPts val="0"/>
              </a:spcAft>
              <a:buSzPts val="2300"/>
              <a:buChar char="–"/>
            </a:pPr>
            <a:r>
              <a:rPr lang="en" sz="2300">
                <a:solidFill>
                  <a:schemeClr val="dk2"/>
                </a:solidFill>
              </a:rPr>
              <a:t>Impacts awards made directly for emergency support in response to COVID-19 </a:t>
            </a:r>
            <a:endParaRPr sz="2300">
              <a:solidFill>
                <a:schemeClr val="dk2"/>
              </a:solidFill>
            </a:endParaRPr>
          </a:p>
          <a:p>
            <a:pPr marL="0" marR="0" lvl="0" indent="0" algn="l" rtl="0">
              <a:lnSpc>
                <a:spcPct val="115000"/>
              </a:lnSpc>
              <a:spcBef>
                <a:spcPts val="480"/>
              </a:spcBef>
              <a:spcAft>
                <a:spcPts val="0"/>
              </a:spcAft>
              <a:buNone/>
            </a:pPr>
            <a:endParaRPr sz="2300">
              <a:solidFill>
                <a:schemeClr val="dk2"/>
              </a:solidFill>
            </a:endParaRPr>
          </a:p>
          <a:p>
            <a:pPr marL="0" marR="0" lvl="0" indent="0" algn="l" rtl="0">
              <a:lnSpc>
                <a:spcPct val="115000"/>
              </a:lnSpc>
              <a:spcBef>
                <a:spcPts val="480"/>
              </a:spcBef>
              <a:spcAft>
                <a:spcPts val="0"/>
              </a:spcAft>
              <a:buNone/>
            </a:pPr>
            <a:r>
              <a:rPr lang="en" sz="2300">
                <a:solidFill>
                  <a:schemeClr val="dk2"/>
                </a:solidFill>
              </a:rPr>
              <a:t>Extended flexibilities were covered by Post-Award Fiscal Compliance, PAFC.</a:t>
            </a:r>
            <a:endParaRPr sz="2300">
              <a:solidFill>
                <a:schemeClr val="dk2"/>
              </a:solidFill>
            </a:endParaRPr>
          </a:p>
          <a:p>
            <a:pPr marL="0" lvl="0" indent="0" algn="l" rtl="0">
              <a:spcBef>
                <a:spcPts val="480"/>
              </a:spcBef>
              <a:spcAft>
                <a:spcPts val="0"/>
              </a:spcAft>
              <a:buNone/>
            </a:pPr>
            <a:endParaRPr sz="18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94"/>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M-20-17 Rescission, Effective 6/16</a:t>
            </a:r>
            <a:endParaRPr/>
          </a:p>
        </p:txBody>
      </p:sp>
      <p:sp>
        <p:nvSpPr>
          <p:cNvPr id="615" name="Google Shape;615;p94"/>
          <p:cNvSpPr txBox="1">
            <a:spLocks noGrp="1"/>
          </p:cNvSpPr>
          <p:nvPr>
            <p:ph type="body" idx="2"/>
          </p:nvPr>
        </p:nvSpPr>
        <p:spPr>
          <a:xfrm>
            <a:off x="659300" y="1469450"/>
            <a:ext cx="8196300" cy="3874800"/>
          </a:xfrm>
          <a:prstGeom prst="rect">
            <a:avLst/>
          </a:prstGeom>
        </p:spPr>
        <p:txBody>
          <a:bodyPr spcFirstLastPara="1" wrap="square" lIns="91425" tIns="91425" rIns="91425" bIns="91425" anchor="t" anchorCtr="0">
            <a:noAutofit/>
          </a:bodyPr>
          <a:lstStyle/>
          <a:p>
            <a:pPr marL="457200" marR="0" lvl="0" indent="-381000" algn="l" rtl="0">
              <a:lnSpc>
                <a:spcPct val="115000"/>
              </a:lnSpc>
              <a:spcBef>
                <a:spcPts val="480"/>
              </a:spcBef>
              <a:spcAft>
                <a:spcPts val="0"/>
              </a:spcAft>
              <a:buSzPts val="2400"/>
              <a:buFont typeface="Open Sans"/>
              <a:buChar char="&gt;"/>
            </a:pPr>
            <a:r>
              <a:rPr lang="en"/>
              <a:t>Flexibility with application deadlines: Agencies continue to have independent authority to extend deadlines for other non-C19 reasons (see the FOA).</a:t>
            </a:r>
            <a:endParaRPr/>
          </a:p>
          <a:p>
            <a:pPr marL="457200" marR="0" lvl="0" indent="0" algn="l" rtl="0">
              <a:lnSpc>
                <a:spcPct val="115000"/>
              </a:lnSpc>
              <a:spcBef>
                <a:spcPts val="480"/>
              </a:spcBef>
              <a:spcAft>
                <a:spcPts val="0"/>
              </a:spcAft>
              <a:buNone/>
            </a:pPr>
            <a:endParaRPr/>
          </a:p>
          <a:p>
            <a:pPr marL="457200" marR="0" lvl="0" indent="-381000" algn="l" rtl="0">
              <a:lnSpc>
                <a:spcPct val="115000"/>
              </a:lnSpc>
              <a:spcBef>
                <a:spcPts val="480"/>
              </a:spcBef>
              <a:spcAft>
                <a:spcPts val="0"/>
              </a:spcAft>
              <a:buSzPts val="2400"/>
              <a:buFont typeface="Open Sans"/>
              <a:buChar char="&gt;"/>
            </a:pPr>
            <a:r>
              <a:rPr lang="en"/>
              <a:t>Publish emergency Notice of Funding Opportunities for less than required sixty (60) days: UG requires agencies to provide sixty days. Shorter time frame no longer allowed.</a:t>
            </a:r>
            <a:endParaRPr/>
          </a:p>
          <a:p>
            <a:pPr marL="457200" marR="0" lvl="0" indent="0" algn="l" rtl="0">
              <a:lnSpc>
                <a:spcPct val="115000"/>
              </a:lnSpc>
              <a:spcBef>
                <a:spcPts val="480"/>
              </a:spcBef>
              <a:spcAft>
                <a:spcPts val="0"/>
              </a:spcAft>
              <a:buNone/>
            </a:pPr>
            <a:endParaRPr sz="2300"/>
          </a:p>
          <a:p>
            <a:pPr marL="457200" lvl="0" indent="0" algn="l" rtl="0">
              <a:spcBef>
                <a:spcPts val="480"/>
              </a:spcBef>
              <a:spcAft>
                <a:spcPts val="0"/>
              </a:spcAft>
              <a:buNone/>
            </a:pPr>
            <a:endParaRPr sz="23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Upcoming DHHS Changes</a:t>
            </a:r>
            <a:endParaRPr/>
          </a:p>
        </p:txBody>
      </p:sp>
      <p:sp>
        <p:nvSpPr>
          <p:cNvPr id="366" name="Google Shape;366;p68"/>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1600"/>
              <a:buFont typeface="Merriweather Sans"/>
              <a:buChar char="&gt;"/>
            </a:pPr>
            <a:r>
              <a:rPr lang="en" sz="1600">
                <a:latin typeface="Arial"/>
                <a:ea typeface="Arial"/>
                <a:cs typeface="Arial"/>
                <a:sym typeface="Arial"/>
              </a:rPr>
              <a:t>SF425 Reports transition to Payment Management System (PMS) Submission</a:t>
            </a:r>
            <a:endParaRPr/>
          </a:p>
          <a:p>
            <a:pPr marL="342900" lvl="0" indent="-241300" algn="l" rtl="0">
              <a:spcBef>
                <a:spcPts val="320"/>
              </a:spcBef>
              <a:spcAft>
                <a:spcPts val="0"/>
              </a:spcAft>
              <a:buClr>
                <a:srgbClr val="4B2E83"/>
              </a:buClr>
              <a:buSzPts val="1600"/>
              <a:buFont typeface="Merriweather Sans"/>
              <a:buNone/>
            </a:pPr>
            <a:endParaRPr sz="1600">
              <a:latin typeface="Arial"/>
              <a:ea typeface="Arial"/>
              <a:cs typeface="Arial"/>
              <a:sym typeface="Arial"/>
            </a:endParaRPr>
          </a:p>
          <a:p>
            <a:pPr marL="342900" lvl="0" indent="-342900" algn="l" rtl="0">
              <a:spcBef>
                <a:spcPts val="320"/>
              </a:spcBef>
              <a:spcAft>
                <a:spcPts val="0"/>
              </a:spcAft>
              <a:buClr>
                <a:srgbClr val="4B2E83"/>
              </a:buClr>
              <a:buSzPts val="1600"/>
              <a:buFont typeface="Merriweather Sans"/>
              <a:buChar char="&gt;"/>
            </a:pPr>
            <a:r>
              <a:rPr lang="en" sz="1600">
                <a:latin typeface="Arial"/>
                <a:ea typeface="Arial"/>
                <a:cs typeface="Arial"/>
                <a:sym typeface="Arial"/>
              </a:rPr>
              <a:t>Standardized Notice of Award (NOA)</a:t>
            </a:r>
            <a:endParaRPr/>
          </a:p>
          <a:p>
            <a:pPr marL="342900" lvl="0" indent="-241300" algn="l" rtl="0">
              <a:spcBef>
                <a:spcPts val="320"/>
              </a:spcBef>
              <a:spcAft>
                <a:spcPts val="0"/>
              </a:spcAft>
              <a:buClr>
                <a:srgbClr val="4B2E83"/>
              </a:buClr>
              <a:buSzPts val="1600"/>
              <a:buFont typeface="Merriweather Sans"/>
              <a:buNone/>
            </a:pPr>
            <a:endParaRPr sz="1600">
              <a:latin typeface="Arial"/>
              <a:ea typeface="Arial"/>
              <a:cs typeface="Arial"/>
              <a:sym typeface="Arial"/>
            </a:endParaRPr>
          </a:p>
          <a:p>
            <a:pPr marL="342900" lvl="0" indent="-342900" algn="l" rtl="0">
              <a:spcBef>
                <a:spcPts val="320"/>
              </a:spcBef>
              <a:spcAft>
                <a:spcPts val="0"/>
              </a:spcAft>
              <a:buClr>
                <a:srgbClr val="4B2E83"/>
              </a:buClr>
              <a:buSzPts val="1600"/>
              <a:buFont typeface="Merriweather Sans"/>
              <a:buChar char="&gt;"/>
            </a:pPr>
            <a:r>
              <a:rPr lang="en" sz="1600">
                <a:latin typeface="Arial"/>
                <a:ea typeface="Arial"/>
                <a:cs typeface="Arial"/>
                <a:sym typeface="Arial"/>
              </a:rPr>
              <a:t>Possible elimination of FCTR</a:t>
            </a:r>
            <a:endParaRPr/>
          </a:p>
          <a:p>
            <a:pPr marL="571500" lvl="1" indent="-171450" algn="l" rtl="0">
              <a:spcBef>
                <a:spcPts val="240"/>
              </a:spcBef>
              <a:spcAft>
                <a:spcPts val="0"/>
              </a:spcAft>
              <a:buClr>
                <a:srgbClr val="4B2E83"/>
              </a:buClr>
              <a:buSzPts val="1200"/>
              <a:buFont typeface="Courier New"/>
              <a:buChar char="o"/>
            </a:pPr>
            <a:r>
              <a:rPr lang="en" sz="1200">
                <a:latin typeface="Arial"/>
                <a:ea typeface="Arial"/>
                <a:cs typeface="Arial"/>
                <a:sym typeface="Arial"/>
              </a:rPr>
              <a:t>FCTR = Federal Cash Transaction Report submitted quarterly by RCA </a:t>
            </a:r>
            <a:endParaRPr/>
          </a:p>
          <a:p>
            <a:pPr marL="571500" lvl="1" indent="-171450" algn="l" rtl="0">
              <a:spcBef>
                <a:spcPts val="240"/>
              </a:spcBef>
              <a:spcAft>
                <a:spcPts val="0"/>
              </a:spcAft>
              <a:buClr>
                <a:srgbClr val="4B2E83"/>
              </a:buClr>
              <a:buSzPts val="1200"/>
              <a:buFont typeface="Courier New"/>
              <a:buChar char="o"/>
            </a:pPr>
            <a:r>
              <a:rPr lang="en" sz="1200">
                <a:latin typeface="Arial"/>
                <a:ea typeface="Arial"/>
                <a:cs typeface="Arial"/>
                <a:sym typeface="Arial"/>
              </a:rPr>
              <a:t>Report of cash receipts verified against expenditures on SF425 reports</a:t>
            </a:r>
            <a:endParaRPr/>
          </a:p>
          <a:p>
            <a:pPr marL="571500" lvl="1" indent="-171450" algn="l" rtl="0">
              <a:spcBef>
                <a:spcPts val="240"/>
              </a:spcBef>
              <a:spcAft>
                <a:spcPts val="0"/>
              </a:spcAft>
              <a:buClr>
                <a:srgbClr val="4B2E83"/>
              </a:buClr>
              <a:buSzPts val="1200"/>
              <a:buFont typeface="Courier New"/>
              <a:buChar char="o"/>
            </a:pPr>
            <a:r>
              <a:rPr lang="en" sz="1200">
                <a:latin typeface="Arial"/>
                <a:ea typeface="Arial"/>
                <a:cs typeface="Arial"/>
                <a:sym typeface="Arial"/>
              </a:rPr>
              <a:t>Does not involve campus</a:t>
            </a:r>
            <a:endParaRPr/>
          </a:p>
          <a:p>
            <a:pPr marL="571500" lvl="1" indent="-171450" algn="l" rtl="0">
              <a:spcBef>
                <a:spcPts val="240"/>
              </a:spcBef>
              <a:spcAft>
                <a:spcPts val="0"/>
              </a:spcAft>
              <a:buClr>
                <a:srgbClr val="4B2E83"/>
              </a:buClr>
              <a:buSzPts val="1200"/>
              <a:buFont typeface="Courier New"/>
              <a:buChar char="o"/>
            </a:pPr>
            <a:r>
              <a:rPr lang="en" sz="1200">
                <a:latin typeface="Arial"/>
                <a:ea typeface="Arial"/>
                <a:cs typeface="Arial"/>
                <a:sym typeface="Arial"/>
              </a:rPr>
              <a:t>Receiving emails with FCTR literature? Please forward them to me at jmatend@uw.edu</a:t>
            </a:r>
            <a:endParaRPr/>
          </a:p>
          <a:p>
            <a:pPr marL="400050" lvl="1" indent="0" algn="l" rtl="0">
              <a:spcBef>
                <a:spcPts val="240"/>
              </a:spcBef>
              <a:spcAft>
                <a:spcPts val="0"/>
              </a:spcAft>
              <a:buClr>
                <a:srgbClr val="4B2E83"/>
              </a:buClr>
              <a:buSzPts val="1200"/>
              <a:buNone/>
            </a:pPr>
            <a:endParaRPr sz="1200">
              <a:latin typeface="Arial"/>
              <a:ea typeface="Arial"/>
              <a:cs typeface="Arial"/>
              <a:sym typeface="Arial"/>
            </a:endParaRPr>
          </a:p>
        </p:txBody>
      </p:sp>
      <p:sp>
        <p:nvSpPr>
          <p:cNvPr id="367" name="Google Shape;367;p68"/>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Jackie Paule - GCA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95"/>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M-20-17 Rescission: Reporting, Closeout, and No-Cost Extensions, Prior Approvals </a:t>
            </a:r>
            <a:endParaRPr/>
          </a:p>
        </p:txBody>
      </p:sp>
      <p:sp>
        <p:nvSpPr>
          <p:cNvPr id="622" name="Google Shape;622;p95"/>
          <p:cNvSpPr txBox="1">
            <a:spLocks noGrp="1"/>
          </p:cNvSpPr>
          <p:nvPr>
            <p:ph type="body" idx="2"/>
          </p:nvPr>
        </p:nvSpPr>
        <p:spPr>
          <a:xfrm>
            <a:off x="558800" y="1736725"/>
            <a:ext cx="8296800" cy="40155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480"/>
              </a:spcBef>
              <a:spcAft>
                <a:spcPts val="0"/>
              </a:spcAft>
              <a:buSzPts val="2400"/>
              <a:buChar char="&gt;"/>
            </a:pPr>
            <a:r>
              <a:rPr lang="en" sz="2300"/>
              <a:t>Reporting, Closeout, and No-Cost Extensions: Agencies no longer allowed to extend due to C19. If you were already granted an extension, it is still in effect.</a:t>
            </a:r>
            <a:endParaRPr sz="2300"/>
          </a:p>
          <a:p>
            <a:pPr marL="457200" lvl="0" indent="0" algn="l" rtl="0">
              <a:spcBef>
                <a:spcPts val="480"/>
              </a:spcBef>
              <a:spcAft>
                <a:spcPts val="0"/>
              </a:spcAft>
              <a:buNone/>
            </a:pPr>
            <a:endParaRPr/>
          </a:p>
          <a:p>
            <a:pPr marL="457200" lvl="0" indent="-381000" algn="l" rtl="0">
              <a:spcBef>
                <a:spcPts val="480"/>
              </a:spcBef>
              <a:spcAft>
                <a:spcPts val="0"/>
              </a:spcAft>
              <a:buSzPts val="2400"/>
              <a:buChar char="&gt;"/>
            </a:pPr>
            <a:r>
              <a:rPr lang="en"/>
              <a:t>Prior approval waiver requirement: Agencies who allowed now resuming regular requirements.</a:t>
            </a:r>
            <a:endParaRPr/>
          </a:p>
          <a:p>
            <a:pPr marL="0" lvl="0" indent="0" algn="l" rtl="0">
              <a:lnSpc>
                <a:spcPct val="115000"/>
              </a:lnSpc>
              <a:spcBef>
                <a:spcPts val="480"/>
              </a:spcBef>
              <a:spcAft>
                <a:spcPts val="0"/>
              </a:spcAft>
              <a:buNone/>
            </a:pPr>
            <a:endParaRPr/>
          </a:p>
          <a:p>
            <a:pPr marL="457200" lvl="0" indent="0" algn="l" rtl="0">
              <a:lnSpc>
                <a:spcPct val="115000"/>
              </a:lnSpc>
              <a:spcBef>
                <a:spcPts val="48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96"/>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M-20-20 Rescission - PPE Donations</a:t>
            </a:r>
            <a:endParaRPr/>
          </a:p>
        </p:txBody>
      </p:sp>
      <p:sp>
        <p:nvSpPr>
          <p:cNvPr id="629" name="Google Shape;629;p96"/>
          <p:cNvSpPr txBox="1">
            <a:spLocks noGrp="1"/>
          </p:cNvSpPr>
          <p:nvPr>
            <p:ph type="body" idx="2"/>
          </p:nvPr>
        </p:nvSpPr>
        <p:spPr>
          <a:xfrm>
            <a:off x="659305" y="1736725"/>
            <a:ext cx="8196300" cy="4015500"/>
          </a:xfrm>
          <a:prstGeom prst="rect">
            <a:avLst/>
          </a:prstGeom>
        </p:spPr>
        <p:txBody>
          <a:bodyPr spcFirstLastPara="1" wrap="square" lIns="91425" tIns="91425" rIns="91425" bIns="91425" anchor="t" anchorCtr="0">
            <a:noAutofit/>
          </a:bodyPr>
          <a:lstStyle/>
          <a:p>
            <a:pPr marL="457200" marR="0" lvl="0" indent="-381000" algn="l" rtl="0">
              <a:lnSpc>
                <a:spcPct val="100000"/>
              </a:lnSpc>
              <a:spcBef>
                <a:spcPts val="480"/>
              </a:spcBef>
              <a:spcAft>
                <a:spcPts val="0"/>
              </a:spcAft>
              <a:buSzPts val="2400"/>
              <a:buChar char="&gt;"/>
            </a:pPr>
            <a:r>
              <a:rPr lang="en"/>
              <a:t>Agencies no longer able to allow, as a broad flexibility, donation of PPE or other medical supplies, equipment or resources from award to C19 response.</a:t>
            </a:r>
            <a:endParaRPr/>
          </a:p>
          <a:p>
            <a:pPr marL="457200" marR="0" lvl="0" indent="0" algn="l" rtl="0">
              <a:lnSpc>
                <a:spcPct val="100000"/>
              </a:lnSpc>
              <a:spcBef>
                <a:spcPts val="480"/>
              </a:spcBef>
              <a:spcAft>
                <a:spcPts val="0"/>
              </a:spcAft>
              <a:buNone/>
            </a:pPr>
            <a:endParaRPr/>
          </a:p>
          <a:p>
            <a:pPr marL="457200" marR="0" lvl="0" indent="-381000" algn="l" rtl="0">
              <a:lnSpc>
                <a:spcPct val="100000"/>
              </a:lnSpc>
              <a:spcBef>
                <a:spcPts val="480"/>
              </a:spcBef>
              <a:spcAft>
                <a:spcPts val="0"/>
              </a:spcAft>
              <a:buSzPts val="2400"/>
              <a:buChar char="&gt;"/>
            </a:pPr>
            <a:r>
              <a:rPr lang="en"/>
              <a:t>If you wish to donate PPE on an award, please request permission from the Grant officer. </a:t>
            </a:r>
            <a:endParaRPr/>
          </a:p>
          <a:p>
            <a:pPr marL="914400" marR="0" lvl="1" indent="-355600" algn="l" rtl="0">
              <a:lnSpc>
                <a:spcPct val="100000"/>
              </a:lnSpc>
              <a:spcBef>
                <a:spcPts val="0"/>
              </a:spcBef>
              <a:spcAft>
                <a:spcPts val="0"/>
              </a:spcAft>
              <a:buSzPts val="2000"/>
              <a:buChar char="–"/>
            </a:pPr>
            <a:r>
              <a:rPr lang="en"/>
              <a:t>See steps under “Award Changes” and explain need.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97"/>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Questions? </a:t>
            </a:r>
            <a:endParaRPr/>
          </a:p>
        </p:txBody>
      </p:sp>
      <p:sp>
        <p:nvSpPr>
          <p:cNvPr id="636" name="Google Shape;636;p97"/>
          <p:cNvSpPr txBox="1">
            <a:spLocks noGrp="1"/>
          </p:cNvSpPr>
          <p:nvPr>
            <p:ph type="body" idx="2"/>
          </p:nvPr>
        </p:nvSpPr>
        <p:spPr>
          <a:xfrm>
            <a:off x="671000" y="1431925"/>
            <a:ext cx="8184600" cy="4015500"/>
          </a:xfrm>
          <a:prstGeom prst="rect">
            <a:avLst/>
          </a:prstGeom>
        </p:spPr>
        <p:txBody>
          <a:bodyPr spcFirstLastPara="1" wrap="square" lIns="91425" tIns="91425" rIns="91425" bIns="91425" anchor="t" anchorCtr="0">
            <a:noAutofit/>
          </a:bodyPr>
          <a:lstStyle/>
          <a:p>
            <a:pPr marL="0" lvl="0" indent="0" algn="l" rtl="0">
              <a:lnSpc>
                <a:spcPct val="100000"/>
              </a:lnSpc>
              <a:spcBef>
                <a:spcPts val="480"/>
              </a:spcBef>
              <a:spcAft>
                <a:spcPts val="0"/>
              </a:spcAft>
              <a:buNone/>
            </a:pPr>
            <a:endParaRPr sz="2000"/>
          </a:p>
          <a:p>
            <a:pPr marL="0" lvl="0" indent="0" algn="l" rtl="0">
              <a:lnSpc>
                <a:spcPct val="100000"/>
              </a:lnSpc>
              <a:spcBef>
                <a:spcPts val="480"/>
              </a:spcBef>
              <a:spcAft>
                <a:spcPts val="0"/>
              </a:spcAft>
              <a:buNone/>
            </a:pPr>
            <a:endParaRPr sz="2000"/>
          </a:p>
          <a:p>
            <a:pPr marL="0" lvl="0" indent="0" algn="l" rtl="0">
              <a:lnSpc>
                <a:spcPct val="100000"/>
              </a:lnSpc>
              <a:spcBef>
                <a:spcPts val="480"/>
              </a:spcBef>
              <a:spcAft>
                <a:spcPts val="0"/>
              </a:spcAft>
              <a:buNone/>
            </a:pPr>
            <a:endParaRPr sz="2000"/>
          </a:p>
          <a:p>
            <a:pPr marL="0" lvl="0" indent="0" algn="l" rtl="0">
              <a:lnSpc>
                <a:spcPct val="100000"/>
              </a:lnSpc>
              <a:spcBef>
                <a:spcPts val="480"/>
              </a:spcBef>
              <a:spcAft>
                <a:spcPts val="0"/>
              </a:spcAft>
              <a:buNone/>
            </a:pPr>
            <a:endParaRPr sz="2000"/>
          </a:p>
          <a:p>
            <a:pPr marL="0" lvl="0" indent="0" algn="l" rtl="0">
              <a:lnSpc>
                <a:spcPct val="100000"/>
              </a:lnSpc>
              <a:spcBef>
                <a:spcPts val="48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98"/>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4B2E83"/>
              </a:buClr>
              <a:buSzPts val="1500"/>
              <a:buFont typeface="Arial"/>
              <a:buNone/>
            </a:pPr>
            <a:r>
              <a:rPr lang="en" sz="4200"/>
              <a:t>Department of Defense: Cybersecurity Maturity Model Certification (CMMC) Requirement</a:t>
            </a:r>
            <a:endParaRPr sz="4200"/>
          </a:p>
        </p:txBody>
      </p:sp>
      <p:sp>
        <p:nvSpPr>
          <p:cNvPr id="642" name="Google Shape;642;p98"/>
          <p:cNvSpPr txBox="1"/>
          <p:nvPr/>
        </p:nvSpPr>
        <p:spPr>
          <a:xfrm>
            <a:off x="692029" y="4736699"/>
            <a:ext cx="6656700" cy="13101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July 2020 </a:t>
            </a:r>
            <a:r>
              <a:rPr lang="en" sz="1600" b="0" i="0" u="none" strike="noStrike" cap="none">
                <a:solidFill>
                  <a:srgbClr val="33006F"/>
                </a:solidFill>
                <a:latin typeface="Open Sans"/>
                <a:ea typeface="Open Sans"/>
                <a:cs typeface="Open Sans"/>
                <a:sym typeface="Open Sans"/>
              </a:rPr>
              <a:t>MRAM</a:t>
            </a:r>
            <a:endParaRPr/>
          </a:p>
          <a:p>
            <a:pPr marL="0" marR="0" lvl="0" indent="0" algn="l" rtl="0">
              <a:lnSpc>
                <a:spcPct val="150000"/>
              </a:lnSpc>
              <a:spcBef>
                <a:spcPts val="32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Carol Rhodes</a:t>
            </a:r>
            <a:endParaRPr/>
          </a:p>
          <a:p>
            <a:pPr marL="0" marR="0" lvl="0" indent="0" algn="l" rtl="0">
              <a:lnSpc>
                <a:spcPct val="150000"/>
              </a:lnSpc>
              <a:spcBef>
                <a:spcPts val="320"/>
              </a:spcBef>
              <a:spcAft>
                <a:spcPts val="0"/>
              </a:spcAft>
              <a:buClr>
                <a:srgbClr val="33006F"/>
              </a:buClr>
              <a:buSzPts val="400"/>
              <a:buFont typeface="Arial"/>
              <a:buNone/>
            </a:pPr>
            <a:r>
              <a:rPr lang="en" sz="1600" b="0" i="0" u="none" strike="noStrike" cap="none">
                <a:solidFill>
                  <a:srgbClr val="33006F"/>
                </a:solidFill>
                <a:latin typeface="Open Sans"/>
                <a:ea typeface="Open Sans"/>
                <a:cs typeface="Open Sans"/>
                <a:sym typeface="Open Sans"/>
              </a:rPr>
              <a:t>Office of Sponsored Programs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9"/>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Cybersecurity Maturity Model Certification What is it? </a:t>
            </a:r>
            <a:endParaRPr/>
          </a:p>
        </p:txBody>
      </p:sp>
      <p:sp>
        <p:nvSpPr>
          <p:cNvPr id="649" name="Google Shape;649;p99"/>
          <p:cNvSpPr txBox="1">
            <a:spLocks noGrp="1"/>
          </p:cNvSpPr>
          <p:nvPr>
            <p:ph type="body" idx="2"/>
          </p:nvPr>
        </p:nvSpPr>
        <p:spPr>
          <a:xfrm>
            <a:off x="659300" y="1508125"/>
            <a:ext cx="8196300" cy="4386000"/>
          </a:xfrm>
          <a:prstGeom prst="rect">
            <a:avLst/>
          </a:prstGeom>
        </p:spPr>
        <p:txBody>
          <a:bodyPr spcFirstLastPara="1" wrap="square" lIns="91425" tIns="91425" rIns="91425" bIns="91425" anchor="t" anchorCtr="0">
            <a:noAutofit/>
          </a:bodyPr>
          <a:lstStyle/>
          <a:p>
            <a:pPr marL="0" marR="0" lvl="0" indent="0" algn="l" rtl="0">
              <a:lnSpc>
                <a:spcPct val="100000"/>
              </a:lnSpc>
              <a:spcBef>
                <a:spcPts val="480"/>
              </a:spcBef>
              <a:spcAft>
                <a:spcPts val="0"/>
              </a:spcAft>
              <a:buNone/>
            </a:pPr>
            <a:r>
              <a:rPr lang="en" sz="2000"/>
              <a:t>Controlled Unclassified Information (CUI) is information the Government creates or possesses, or that an entity creates or possesses for or on behalf of the Government, that a law, regulation, or Government-wide policy requires or permits an agency to handle using safeguarding or dissemination controls.</a:t>
            </a:r>
            <a:endParaRPr sz="2000"/>
          </a:p>
          <a:p>
            <a:pPr marL="0" marR="0" lvl="0" indent="0" algn="l" rtl="0">
              <a:lnSpc>
                <a:spcPct val="100000"/>
              </a:lnSpc>
              <a:spcBef>
                <a:spcPts val="480"/>
              </a:spcBef>
              <a:spcAft>
                <a:spcPts val="0"/>
              </a:spcAft>
              <a:buNone/>
            </a:pPr>
            <a:endParaRPr sz="2000"/>
          </a:p>
          <a:p>
            <a:pPr marL="0" marR="0" lvl="0" indent="0" algn="l" rtl="0">
              <a:lnSpc>
                <a:spcPct val="100000"/>
              </a:lnSpc>
              <a:spcBef>
                <a:spcPts val="480"/>
              </a:spcBef>
              <a:spcAft>
                <a:spcPts val="0"/>
              </a:spcAft>
              <a:buNone/>
            </a:pPr>
            <a:r>
              <a:rPr lang="en" sz="2000"/>
              <a:t>As of Nov 1, 2020, DoD is requiring Cybersecurity Maturity Model Certification to reflect adequate protection of CUI.</a:t>
            </a:r>
            <a:endParaRPr sz="2000"/>
          </a:p>
          <a:p>
            <a:pPr marL="0" marR="0" lvl="0" indent="0" algn="l" rtl="0">
              <a:lnSpc>
                <a:spcPct val="100000"/>
              </a:lnSpc>
              <a:spcBef>
                <a:spcPts val="480"/>
              </a:spcBef>
              <a:spcAft>
                <a:spcPts val="0"/>
              </a:spcAft>
              <a:buNone/>
            </a:pPr>
            <a:endParaRPr sz="2000"/>
          </a:p>
          <a:p>
            <a:pPr marL="0" marR="0" lvl="0" indent="0" algn="l" rtl="0">
              <a:lnSpc>
                <a:spcPct val="100000"/>
              </a:lnSpc>
              <a:spcBef>
                <a:spcPts val="480"/>
              </a:spcBef>
              <a:spcAft>
                <a:spcPts val="0"/>
              </a:spcAft>
              <a:buNone/>
            </a:pPr>
            <a:r>
              <a:rPr lang="en" sz="2000"/>
              <a:t>The CMMC will encompass multiple maturity levels that range from “Basic Cybersecurity Hygiene” to “Advanced/Progressive”. The intent is to incorporate CMMC into Defense Federal Acquisition Regulation Supplement (DFARS) and use it as a requirement for contract award.</a:t>
            </a:r>
            <a:endParaRPr sz="2000"/>
          </a:p>
          <a:p>
            <a:pPr marL="0" lvl="0" indent="0" algn="l" rtl="0">
              <a:spcBef>
                <a:spcPts val="480"/>
              </a:spcBef>
              <a:spcAft>
                <a:spcPts val="0"/>
              </a:spcAft>
              <a:buNone/>
            </a:pPr>
            <a:r>
              <a:rPr lang="en" sz="2000" u="sng">
                <a:solidFill>
                  <a:schemeClr val="hlink"/>
                </a:solidFill>
                <a:highlight>
                  <a:schemeClr val="lt2"/>
                </a:highlight>
                <a:hlinkClick r:id="rId3"/>
              </a:rPr>
              <a:t>DoD Cybersecurity Maturity Model Certification FAQs</a:t>
            </a:r>
            <a:endParaRPr sz="2000">
              <a:solidFill>
                <a:srgbClr val="555555"/>
              </a:solidFill>
              <a:highlight>
                <a:schemeClr val="lt2"/>
              </a:highlight>
            </a:endParaRPr>
          </a:p>
          <a:p>
            <a:pPr marL="0" lvl="0" indent="0" algn="l" rtl="0">
              <a:spcBef>
                <a:spcPts val="480"/>
              </a:spcBef>
              <a:spcAft>
                <a:spcPts val="0"/>
              </a:spcAft>
              <a:buNone/>
            </a:pPr>
            <a:endParaRPr sz="2000"/>
          </a:p>
          <a:p>
            <a:pPr marL="0" lvl="0" indent="0" algn="l" rtl="0">
              <a:spcBef>
                <a:spcPts val="480"/>
              </a:spcBef>
              <a:spcAft>
                <a:spcPts val="0"/>
              </a:spcAft>
              <a:buNone/>
            </a:pPr>
            <a:endParaRPr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00"/>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sz="2800"/>
              <a:t>What does this mean for responding to a DOD Request for Proposal (RFP) or Information (RFI)?</a:t>
            </a:r>
            <a:endParaRPr sz="2800"/>
          </a:p>
        </p:txBody>
      </p:sp>
      <p:sp>
        <p:nvSpPr>
          <p:cNvPr id="656" name="Google Shape;656;p100"/>
          <p:cNvSpPr txBox="1">
            <a:spLocks noGrp="1"/>
          </p:cNvSpPr>
          <p:nvPr>
            <p:ph type="body" idx="2"/>
          </p:nvPr>
        </p:nvSpPr>
        <p:spPr>
          <a:xfrm>
            <a:off x="659305" y="1279525"/>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endParaRPr/>
          </a:p>
          <a:p>
            <a:pPr marL="457200" lvl="0" indent="-381000" algn="l" rtl="0">
              <a:spcBef>
                <a:spcPts val="480"/>
              </a:spcBef>
              <a:spcAft>
                <a:spcPts val="0"/>
              </a:spcAft>
              <a:buSzPts val="2400"/>
              <a:buChar char="&gt;"/>
            </a:pPr>
            <a:r>
              <a:rPr lang="en"/>
              <a:t>Adequate cybersecurity measures in place at the Level imposed by DoD in the Request for Proposal (RFP) or Request for Information (RFI)</a:t>
            </a:r>
            <a:endParaRPr/>
          </a:p>
          <a:p>
            <a:pPr marL="457200" lvl="0" indent="0" algn="l" rtl="0">
              <a:spcBef>
                <a:spcPts val="480"/>
              </a:spcBef>
              <a:spcAft>
                <a:spcPts val="0"/>
              </a:spcAft>
              <a:buNone/>
            </a:pPr>
            <a:endParaRPr/>
          </a:p>
          <a:p>
            <a:pPr marL="457200" lvl="0" indent="-381000" algn="l" rtl="0">
              <a:spcBef>
                <a:spcPts val="480"/>
              </a:spcBef>
              <a:spcAft>
                <a:spcPts val="0"/>
              </a:spcAft>
              <a:buSzPts val="2400"/>
              <a:buChar char="&gt;"/>
            </a:pPr>
            <a:r>
              <a:rPr lang="en"/>
              <a:t>Implementation of these measures must be certified by an </a:t>
            </a:r>
            <a:r>
              <a:rPr lang="en" u="sng">
                <a:solidFill>
                  <a:schemeClr val="accent5"/>
                </a:solidFill>
                <a:hlinkClick r:id="rId3"/>
              </a:rPr>
              <a:t>accredited third-party</a:t>
            </a:r>
            <a:r>
              <a:rPr lang="en"/>
              <a:t> (external to UW) in order for UW to accept contract terms.</a:t>
            </a:r>
            <a:endParaRPr/>
          </a:p>
          <a:p>
            <a:pPr marL="0" lvl="0" indent="0" algn="l" rtl="0">
              <a:spcBef>
                <a:spcPts val="480"/>
              </a:spcBef>
              <a:spcAft>
                <a:spcPts val="0"/>
              </a:spcAft>
              <a:buNone/>
            </a:pPr>
            <a:endParaRPr/>
          </a:p>
          <a:p>
            <a:pPr marL="0" lvl="0" indent="0" algn="l" rtl="0">
              <a:spcBef>
                <a:spcPts val="48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01"/>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How Do I Achieve this?</a:t>
            </a:r>
            <a:endParaRPr/>
          </a:p>
        </p:txBody>
      </p:sp>
      <p:sp>
        <p:nvSpPr>
          <p:cNvPr id="663" name="Google Shape;663;p101"/>
          <p:cNvSpPr txBox="1">
            <a:spLocks noGrp="1"/>
          </p:cNvSpPr>
          <p:nvPr>
            <p:ph type="body" idx="2"/>
          </p:nvPr>
        </p:nvSpPr>
        <p:spPr>
          <a:xfrm>
            <a:off x="558800" y="1584325"/>
            <a:ext cx="8296800" cy="4015500"/>
          </a:xfrm>
          <a:prstGeom prst="rect">
            <a:avLst/>
          </a:prstGeom>
        </p:spPr>
        <p:txBody>
          <a:bodyPr spcFirstLastPara="1" wrap="square" lIns="91425" tIns="91425" rIns="91425" bIns="91425" anchor="t" anchorCtr="0">
            <a:noAutofit/>
          </a:bodyPr>
          <a:lstStyle/>
          <a:p>
            <a:pPr marL="0" lvl="0" indent="0" algn="l" rtl="0">
              <a:lnSpc>
                <a:spcPct val="115000"/>
              </a:lnSpc>
              <a:spcBef>
                <a:spcPts val="480"/>
              </a:spcBef>
              <a:spcAft>
                <a:spcPts val="0"/>
              </a:spcAft>
              <a:buNone/>
            </a:pPr>
            <a:r>
              <a:rPr lang="en"/>
              <a:t>If you have or plan to respond to a DoD RRFI or RFP:</a:t>
            </a:r>
            <a:endParaRPr/>
          </a:p>
          <a:p>
            <a:pPr marL="457200" lvl="0" indent="-381000" algn="l" rtl="0">
              <a:lnSpc>
                <a:spcPct val="115000"/>
              </a:lnSpc>
              <a:spcBef>
                <a:spcPts val="480"/>
              </a:spcBef>
              <a:spcAft>
                <a:spcPts val="0"/>
              </a:spcAft>
              <a:buSzPts val="2400"/>
              <a:buFont typeface="Open Sans"/>
              <a:buChar char="&gt;"/>
            </a:pPr>
            <a:r>
              <a:rPr lang="en" b="1"/>
              <a:t>Understand</a:t>
            </a:r>
            <a:r>
              <a:rPr lang="en"/>
              <a:t>: You will need help from your unit’s IT manager along with the help of </a:t>
            </a:r>
            <a:r>
              <a:rPr lang="en" u="sng">
                <a:solidFill>
                  <a:schemeClr val="hlink"/>
                </a:solidFill>
                <a:hlinkClick r:id="rId3"/>
              </a:rPr>
              <a:t>UW-IT/CISO</a:t>
            </a:r>
            <a:r>
              <a:rPr lang="en"/>
              <a:t>.</a:t>
            </a:r>
            <a:endParaRPr/>
          </a:p>
          <a:p>
            <a:pPr marL="457200" lvl="0" indent="-381000" algn="l" rtl="0">
              <a:lnSpc>
                <a:spcPct val="115000"/>
              </a:lnSpc>
              <a:spcBef>
                <a:spcPts val="0"/>
              </a:spcBef>
              <a:spcAft>
                <a:spcPts val="0"/>
              </a:spcAft>
              <a:buSzPts val="2400"/>
              <a:buFont typeface="Open Sans"/>
              <a:buChar char="&gt;"/>
            </a:pPr>
            <a:r>
              <a:rPr lang="en" b="1"/>
              <a:t>Cost</a:t>
            </a:r>
            <a:r>
              <a:rPr lang="en"/>
              <a:t>: Include costs to implement CMMC as a direct cost in your proposal budget along with substantiation of costs</a:t>
            </a:r>
            <a:r>
              <a:rPr lang="en" sz="2600"/>
              <a:t>.</a:t>
            </a:r>
            <a:endParaRPr sz="2600"/>
          </a:p>
          <a:p>
            <a:pPr marL="457200" lvl="0" indent="-381000" algn="l" rtl="0">
              <a:spcBef>
                <a:spcPts val="480"/>
              </a:spcBef>
              <a:spcAft>
                <a:spcPts val="0"/>
              </a:spcAft>
              <a:buSzPts val="2400"/>
              <a:buFont typeface="Open Sans"/>
              <a:buChar char="&gt;"/>
            </a:pPr>
            <a:r>
              <a:rPr lang="en" b="1"/>
              <a:t>Implement</a:t>
            </a:r>
            <a:r>
              <a:rPr lang="en"/>
              <a:t>: You will need to have requirements in place AND third-party certification for UW to accept terms of a resulting contract.</a:t>
            </a:r>
            <a:endParaRPr/>
          </a:p>
          <a:p>
            <a:pPr marL="0" lvl="0" indent="0" algn="l" rtl="0">
              <a:lnSpc>
                <a:spcPct val="115000"/>
              </a:lnSpc>
              <a:spcBef>
                <a:spcPts val="480"/>
              </a:spcBef>
              <a:spcAft>
                <a:spcPts val="0"/>
              </a:spcAft>
              <a:buNone/>
            </a:pPr>
            <a:endParaRPr/>
          </a:p>
          <a:p>
            <a:pPr marL="0" lvl="0" indent="0" algn="l" rtl="0">
              <a:spcBef>
                <a:spcPts val="480"/>
              </a:spcBef>
              <a:spcAft>
                <a:spcPts val="0"/>
              </a:spcAft>
              <a:buNone/>
            </a:pPr>
            <a:endParaRPr/>
          </a:p>
          <a:p>
            <a:pPr marL="0" lvl="0" indent="0" algn="l" rtl="0">
              <a:lnSpc>
                <a:spcPct val="115000"/>
              </a:lnSpc>
              <a:spcBef>
                <a:spcPts val="480"/>
              </a:spcBef>
              <a:spcAft>
                <a:spcPts val="0"/>
              </a:spcAft>
              <a:buNone/>
            </a:pPr>
            <a:endParaRPr/>
          </a:p>
          <a:p>
            <a:pPr marL="457200" lvl="0" indent="0" algn="l" rtl="0">
              <a:lnSpc>
                <a:spcPct val="115000"/>
              </a:lnSpc>
              <a:spcBef>
                <a:spcPts val="48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2"/>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Questions </a:t>
            </a:r>
            <a:endParaRPr/>
          </a:p>
        </p:txBody>
      </p:sp>
      <p:sp>
        <p:nvSpPr>
          <p:cNvPr id="670" name="Google Shape;670;p102"/>
          <p:cNvSpPr txBox="1">
            <a:spLocks noGrp="1"/>
          </p:cNvSpPr>
          <p:nvPr>
            <p:ph type="body" idx="2"/>
          </p:nvPr>
        </p:nvSpPr>
        <p:spPr>
          <a:xfrm>
            <a:off x="659305" y="1431925"/>
            <a:ext cx="8196300" cy="4015500"/>
          </a:xfrm>
          <a:prstGeom prst="rect">
            <a:avLst/>
          </a:prstGeom>
        </p:spPr>
        <p:txBody>
          <a:bodyPr spcFirstLastPara="1" wrap="square" lIns="91425" tIns="91425" rIns="91425" bIns="91425" anchor="t" anchorCtr="0">
            <a:noAutofit/>
          </a:bodyPr>
          <a:lstStyle/>
          <a:p>
            <a:pPr marL="457200" marR="0" lvl="0" indent="-361950" algn="l" rtl="0">
              <a:lnSpc>
                <a:spcPct val="100000"/>
              </a:lnSpc>
              <a:spcBef>
                <a:spcPts val="480"/>
              </a:spcBef>
              <a:spcAft>
                <a:spcPts val="0"/>
              </a:spcAft>
              <a:buSzPts val="2100"/>
              <a:buFont typeface="Open Sans"/>
              <a:buChar char="&gt;"/>
            </a:pPr>
            <a:r>
              <a:rPr lang="en" sz="2100" u="sng">
                <a:solidFill>
                  <a:schemeClr val="hlink"/>
                </a:solidFill>
                <a:hlinkClick r:id="rId3"/>
              </a:rPr>
              <a:t>Where do I find out more about CMMC?</a:t>
            </a:r>
            <a:endParaRPr sz="2100"/>
          </a:p>
          <a:p>
            <a:pPr marL="457200" marR="0" lvl="0" indent="0" algn="l" rtl="0">
              <a:lnSpc>
                <a:spcPct val="100000"/>
              </a:lnSpc>
              <a:spcBef>
                <a:spcPts val="480"/>
              </a:spcBef>
              <a:spcAft>
                <a:spcPts val="0"/>
              </a:spcAft>
              <a:buNone/>
            </a:pPr>
            <a:endParaRPr sz="2100"/>
          </a:p>
          <a:p>
            <a:pPr marL="457200" marR="0" lvl="0" indent="-361950" algn="l" rtl="0">
              <a:lnSpc>
                <a:spcPct val="100000"/>
              </a:lnSpc>
              <a:spcBef>
                <a:spcPts val="480"/>
              </a:spcBef>
              <a:spcAft>
                <a:spcPts val="0"/>
              </a:spcAft>
              <a:buSzPts val="2100"/>
              <a:buFont typeface="Open Sans"/>
              <a:buChar char="&gt;"/>
            </a:pPr>
            <a:r>
              <a:rPr lang="en" sz="2100" u="sng">
                <a:solidFill>
                  <a:schemeClr val="hlink"/>
                </a:solidFill>
                <a:hlinkClick r:id="rId4"/>
              </a:rPr>
              <a:t>Who can help me to understand whether UW Provided IT resources meet the standards imposed by the DoD CMMC Level?</a:t>
            </a:r>
            <a:endParaRPr sz="2100"/>
          </a:p>
          <a:p>
            <a:pPr marL="457200" marR="0" lvl="0" indent="0" algn="l" rtl="0">
              <a:lnSpc>
                <a:spcPct val="100000"/>
              </a:lnSpc>
              <a:spcBef>
                <a:spcPts val="480"/>
              </a:spcBef>
              <a:spcAft>
                <a:spcPts val="0"/>
              </a:spcAft>
              <a:buNone/>
            </a:pPr>
            <a:endParaRPr sz="2100"/>
          </a:p>
          <a:p>
            <a:pPr marL="457200" marR="0" lvl="0" indent="-361950" algn="l" rtl="0">
              <a:lnSpc>
                <a:spcPct val="100000"/>
              </a:lnSpc>
              <a:spcBef>
                <a:spcPts val="480"/>
              </a:spcBef>
              <a:spcAft>
                <a:spcPts val="0"/>
              </a:spcAft>
              <a:buSzPts val="2100"/>
              <a:buFont typeface="Open Sans"/>
              <a:buChar char="&gt;"/>
            </a:pPr>
            <a:r>
              <a:rPr lang="en" sz="2100" u="sng">
                <a:solidFill>
                  <a:schemeClr val="hlink"/>
                </a:solidFill>
                <a:hlinkClick r:id="rId5"/>
              </a:rPr>
              <a:t>Can a UW group certify my Cybersecurity Measures?</a:t>
            </a:r>
            <a:endParaRPr sz="2100"/>
          </a:p>
          <a:p>
            <a:pPr marL="457200" marR="0" lvl="0" indent="0" algn="l" rtl="0">
              <a:lnSpc>
                <a:spcPct val="100000"/>
              </a:lnSpc>
              <a:spcBef>
                <a:spcPts val="480"/>
              </a:spcBef>
              <a:spcAft>
                <a:spcPts val="0"/>
              </a:spcAft>
              <a:buNone/>
            </a:pPr>
            <a:endParaRPr sz="2100"/>
          </a:p>
          <a:p>
            <a:pPr marL="457200" marR="0" lvl="0" indent="-361950" algn="l" rtl="0">
              <a:lnSpc>
                <a:spcPct val="100000"/>
              </a:lnSpc>
              <a:spcBef>
                <a:spcPts val="480"/>
              </a:spcBef>
              <a:spcAft>
                <a:spcPts val="0"/>
              </a:spcAft>
              <a:buSzPts val="2100"/>
              <a:buFont typeface="Open Sans"/>
              <a:buChar char="&gt;"/>
            </a:pPr>
            <a:r>
              <a:rPr lang="en" sz="2100" u="sng">
                <a:solidFill>
                  <a:schemeClr val="hlink"/>
                </a:solidFill>
                <a:hlinkClick r:id="rId6"/>
              </a:rPr>
              <a:t>Can the UW submit my proposal even </a:t>
            </a:r>
            <a:r>
              <a:rPr lang="en" sz="2100" u="sng">
                <a:solidFill>
                  <a:schemeClr val="hlink"/>
                </a:solidFill>
                <a:hlinkClick r:id="rId6"/>
              </a:rPr>
              <a:t>if</a:t>
            </a:r>
            <a:r>
              <a:rPr lang="en" sz="2100" u="sng">
                <a:solidFill>
                  <a:schemeClr val="hlink"/>
                </a:solidFill>
                <a:hlinkClick r:id="rId6"/>
              </a:rPr>
              <a:t> I don’t have the Level needed in place?</a:t>
            </a:r>
            <a:endParaRPr sz="2100"/>
          </a:p>
          <a:p>
            <a:pPr marL="457200" marR="0" lvl="0" indent="0" algn="l" rtl="0">
              <a:lnSpc>
                <a:spcPct val="100000"/>
              </a:lnSpc>
              <a:spcBef>
                <a:spcPts val="480"/>
              </a:spcBef>
              <a:spcAft>
                <a:spcPts val="0"/>
              </a:spcAft>
              <a:buNone/>
            </a:pPr>
            <a:endParaRPr sz="2100"/>
          </a:p>
          <a:p>
            <a:pPr marL="457200" marR="0" lvl="0" indent="-361950" algn="l" rtl="0">
              <a:lnSpc>
                <a:spcPct val="100000"/>
              </a:lnSpc>
              <a:spcBef>
                <a:spcPts val="480"/>
              </a:spcBef>
              <a:spcAft>
                <a:spcPts val="0"/>
              </a:spcAft>
              <a:buSzPts val="2100"/>
              <a:buFont typeface="Open Sans"/>
              <a:buChar char="&gt;"/>
            </a:pPr>
            <a:r>
              <a:rPr lang="en" sz="2100" u="sng">
                <a:solidFill>
                  <a:schemeClr val="hlink"/>
                </a:solidFill>
                <a:hlinkClick r:id="rId7"/>
              </a:rPr>
              <a:t>Can the UW accept a DoD contract if I haven’t had </a:t>
            </a:r>
            <a:endParaRPr sz="2100"/>
          </a:p>
          <a:p>
            <a:pPr marL="457200" marR="0" lvl="0" indent="0" algn="l" rtl="0">
              <a:lnSpc>
                <a:spcPct val="100000"/>
              </a:lnSpc>
              <a:spcBef>
                <a:spcPts val="480"/>
              </a:spcBef>
              <a:spcAft>
                <a:spcPts val="0"/>
              </a:spcAft>
              <a:buNone/>
            </a:pPr>
            <a:r>
              <a:rPr lang="en" sz="2100" u="sng">
                <a:solidFill>
                  <a:schemeClr val="hlink"/>
                </a:solidFill>
                <a:hlinkClick r:id="rId7"/>
              </a:rPr>
              <a:t>my system certified?</a:t>
            </a:r>
            <a:endParaRPr sz="2100"/>
          </a:p>
          <a:p>
            <a:pPr marL="0" lvl="0" indent="0" algn="l" rtl="0">
              <a:lnSpc>
                <a:spcPct val="100000"/>
              </a:lnSpc>
              <a:spcBef>
                <a:spcPts val="480"/>
              </a:spcBef>
              <a:spcAft>
                <a:spcPts val="0"/>
              </a:spcAft>
              <a:buNone/>
            </a:pPr>
            <a:endParaRPr sz="2000"/>
          </a:p>
          <a:p>
            <a:pPr marL="0" lvl="0" indent="0" algn="l" rtl="0">
              <a:spcBef>
                <a:spcPts val="480"/>
              </a:spcBef>
              <a:spcAft>
                <a:spcPts val="0"/>
              </a:spcAft>
              <a:buNone/>
            </a:pPr>
            <a:endParaRPr sz="2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03"/>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Resource List</a:t>
            </a:r>
            <a:endParaRPr/>
          </a:p>
        </p:txBody>
      </p:sp>
      <p:sp>
        <p:nvSpPr>
          <p:cNvPr id="677" name="Google Shape;677;p103"/>
          <p:cNvSpPr txBox="1">
            <a:spLocks noGrp="1"/>
          </p:cNvSpPr>
          <p:nvPr>
            <p:ph type="body" idx="2"/>
          </p:nvPr>
        </p:nvSpPr>
        <p:spPr>
          <a:xfrm>
            <a:off x="671000" y="1431925"/>
            <a:ext cx="8184600" cy="4015500"/>
          </a:xfrm>
          <a:prstGeom prst="rect">
            <a:avLst/>
          </a:prstGeom>
        </p:spPr>
        <p:txBody>
          <a:bodyPr spcFirstLastPara="1" wrap="square" lIns="91425" tIns="91425" rIns="91425" bIns="91425" anchor="t" anchorCtr="0">
            <a:noAutofit/>
          </a:bodyPr>
          <a:lstStyle/>
          <a:p>
            <a:pPr marL="457200" marR="0" lvl="0" indent="-355600" algn="l" rtl="0">
              <a:lnSpc>
                <a:spcPct val="115000"/>
              </a:lnSpc>
              <a:spcBef>
                <a:spcPts val="480"/>
              </a:spcBef>
              <a:spcAft>
                <a:spcPts val="0"/>
              </a:spcAft>
              <a:buSzPts val="2000"/>
              <a:buFont typeface="Open Sans"/>
              <a:buChar char="&gt;"/>
            </a:pPr>
            <a:r>
              <a:rPr lang="en"/>
              <a:t>UW General Information: </a:t>
            </a:r>
            <a:r>
              <a:rPr lang="en" u="sng">
                <a:solidFill>
                  <a:schemeClr val="hlink"/>
                </a:solidFill>
                <a:hlinkClick r:id="rId3"/>
              </a:rPr>
              <a:t>Information, Privacy, and Security</a:t>
            </a:r>
            <a:endParaRPr/>
          </a:p>
          <a:p>
            <a:pPr marL="0" marR="0" lvl="0" indent="0" algn="l" rtl="0">
              <a:lnSpc>
                <a:spcPct val="115000"/>
              </a:lnSpc>
              <a:spcBef>
                <a:spcPts val="480"/>
              </a:spcBef>
              <a:spcAft>
                <a:spcPts val="0"/>
              </a:spcAft>
              <a:buNone/>
            </a:pPr>
            <a:endParaRPr/>
          </a:p>
          <a:p>
            <a:pPr marL="457200" marR="0" lvl="0" indent="-355600" algn="l" rtl="0">
              <a:lnSpc>
                <a:spcPct val="115000"/>
              </a:lnSpc>
              <a:spcBef>
                <a:spcPts val="480"/>
              </a:spcBef>
              <a:spcAft>
                <a:spcPts val="0"/>
              </a:spcAft>
              <a:buSzPts val="2000"/>
              <a:buFont typeface="Open Sans"/>
              <a:buChar char="&gt;"/>
            </a:pPr>
            <a:r>
              <a:rPr lang="en"/>
              <a:t>System Gap Analysis (</a:t>
            </a:r>
            <a:r>
              <a:rPr lang="en" u="sng">
                <a:solidFill>
                  <a:schemeClr val="hlink"/>
                </a:solidFill>
                <a:hlinkClick r:id="rId4"/>
              </a:rPr>
              <a:t>help@uw.edu</a:t>
            </a:r>
            <a:r>
              <a:rPr lang="en"/>
              <a:t>)</a:t>
            </a:r>
            <a:endParaRPr/>
          </a:p>
          <a:p>
            <a:pPr marL="457200" marR="0" lvl="0" indent="0" algn="l" rtl="0">
              <a:lnSpc>
                <a:spcPct val="115000"/>
              </a:lnSpc>
              <a:spcBef>
                <a:spcPts val="480"/>
              </a:spcBef>
              <a:spcAft>
                <a:spcPts val="0"/>
              </a:spcAft>
              <a:buNone/>
            </a:pPr>
            <a:endParaRPr/>
          </a:p>
          <a:p>
            <a:pPr marL="457200" marR="0" lvl="0" indent="-355600" algn="l" rtl="0">
              <a:lnSpc>
                <a:spcPct val="115000"/>
              </a:lnSpc>
              <a:spcBef>
                <a:spcPts val="480"/>
              </a:spcBef>
              <a:spcAft>
                <a:spcPts val="0"/>
              </a:spcAft>
              <a:buSzPts val="2000"/>
              <a:buFont typeface="Open Sans"/>
              <a:buChar char="&gt;"/>
            </a:pPr>
            <a:r>
              <a:rPr lang="en"/>
              <a:t>General Estimate of Costs for Levels 1-3 (</a:t>
            </a:r>
            <a:r>
              <a:rPr lang="en" u="sng">
                <a:solidFill>
                  <a:schemeClr val="hlink"/>
                </a:solidFill>
                <a:hlinkClick r:id="rId5"/>
              </a:rPr>
              <a:t>help@uw.edu</a:t>
            </a:r>
            <a:r>
              <a:rPr lang="en"/>
              <a:t>) </a:t>
            </a:r>
            <a:endParaRPr/>
          </a:p>
          <a:p>
            <a:pPr marL="0" marR="0" lvl="0" indent="0" algn="l" rtl="0">
              <a:lnSpc>
                <a:spcPct val="115000"/>
              </a:lnSpc>
              <a:spcBef>
                <a:spcPts val="480"/>
              </a:spcBef>
              <a:spcAft>
                <a:spcPts val="0"/>
              </a:spcAft>
              <a:buNone/>
            </a:pPr>
            <a:endParaRPr/>
          </a:p>
          <a:p>
            <a:pPr marL="457200" marR="0" lvl="0" indent="-355600" algn="l" rtl="0">
              <a:lnSpc>
                <a:spcPct val="115000"/>
              </a:lnSpc>
              <a:spcBef>
                <a:spcPts val="480"/>
              </a:spcBef>
              <a:spcAft>
                <a:spcPts val="0"/>
              </a:spcAft>
              <a:buSzPts val="2000"/>
              <a:buFont typeface="Open Sans"/>
              <a:buChar char="&gt;"/>
            </a:pPr>
            <a:r>
              <a:rPr lang="en" u="sng">
                <a:solidFill>
                  <a:schemeClr val="hlink"/>
                </a:solidFill>
                <a:hlinkClick r:id="rId6"/>
              </a:rPr>
              <a:t>List of Accredited Third-party Certifiers</a:t>
            </a:r>
            <a:r>
              <a:rPr lang="en"/>
              <a:t> </a:t>
            </a:r>
            <a:endParaRPr/>
          </a:p>
          <a:p>
            <a:pPr marL="457200" lvl="0" indent="0" algn="l" rtl="0">
              <a:lnSpc>
                <a:spcPct val="100000"/>
              </a:lnSpc>
              <a:spcBef>
                <a:spcPts val="480"/>
              </a:spcBef>
              <a:spcAft>
                <a:spcPts val="0"/>
              </a:spcAft>
              <a:buNone/>
            </a:pPr>
            <a:endParaRPr sz="2000"/>
          </a:p>
          <a:p>
            <a:pPr marL="0" lvl="0" indent="0" algn="l" rtl="0">
              <a:lnSpc>
                <a:spcPct val="100000"/>
              </a:lnSpc>
              <a:spcBef>
                <a:spcPts val="480"/>
              </a:spcBef>
              <a:spcAft>
                <a:spcPts val="0"/>
              </a:spcAft>
              <a:buNone/>
            </a:pPr>
            <a:endParaRPr sz="2000"/>
          </a:p>
          <a:p>
            <a:pPr marL="0" lvl="0" indent="0" algn="l" rtl="0">
              <a:lnSpc>
                <a:spcPct val="100000"/>
              </a:lnSpc>
              <a:spcBef>
                <a:spcPts val="480"/>
              </a:spcBef>
              <a:spcAft>
                <a:spcPts val="0"/>
              </a:spcAft>
              <a:buNone/>
            </a:pPr>
            <a:endParaRPr sz="2000"/>
          </a:p>
          <a:p>
            <a:pPr marL="0" lvl="0" indent="0" algn="l" rtl="0">
              <a:lnSpc>
                <a:spcPct val="100000"/>
              </a:lnSpc>
              <a:spcBef>
                <a:spcPts val="480"/>
              </a:spcBef>
              <a:spcAft>
                <a:spcPts val="0"/>
              </a:spcAft>
              <a:buNone/>
            </a:pPr>
            <a:endParaRPr sz="2000"/>
          </a:p>
          <a:p>
            <a:pPr marL="0" lvl="0" indent="0" algn="l" rtl="0">
              <a:lnSpc>
                <a:spcPct val="100000"/>
              </a:lnSpc>
              <a:spcBef>
                <a:spcPts val="48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104"/>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4B2E83"/>
              </a:buClr>
              <a:buSzPts val="1500"/>
              <a:buFont typeface="Arial"/>
              <a:buNone/>
            </a:pPr>
            <a:r>
              <a:rPr lang="en" sz="4200"/>
              <a:t>NIH: Updates &amp; Reminders</a:t>
            </a:r>
            <a:endParaRPr sz="4200"/>
          </a:p>
        </p:txBody>
      </p:sp>
      <p:sp>
        <p:nvSpPr>
          <p:cNvPr id="683" name="Google Shape;683;p104"/>
          <p:cNvSpPr txBox="1"/>
          <p:nvPr/>
        </p:nvSpPr>
        <p:spPr>
          <a:xfrm>
            <a:off x="692029" y="4736699"/>
            <a:ext cx="6656700" cy="13101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July 2020 </a:t>
            </a:r>
            <a:r>
              <a:rPr lang="en" sz="1600" b="0" i="0" u="none" strike="noStrike" cap="none">
                <a:solidFill>
                  <a:srgbClr val="33006F"/>
                </a:solidFill>
                <a:latin typeface="Open Sans"/>
                <a:ea typeface="Open Sans"/>
                <a:cs typeface="Open Sans"/>
                <a:sym typeface="Open Sans"/>
              </a:rPr>
              <a:t>MRAM</a:t>
            </a:r>
            <a:endParaRPr/>
          </a:p>
          <a:p>
            <a:pPr marL="0" marR="0" lvl="0" indent="0" algn="l" rtl="0">
              <a:lnSpc>
                <a:spcPct val="150000"/>
              </a:lnSpc>
              <a:spcBef>
                <a:spcPts val="32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Ariadna Santander</a:t>
            </a:r>
            <a:endParaRPr/>
          </a:p>
          <a:p>
            <a:pPr marL="0" marR="0" lvl="0" indent="0" algn="l" rtl="0">
              <a:lnSpc>
                <a:spcPct val="150000"/>
              </a:lnSpc>
              <a:spcBef>
                <a:spcPts val="320"/>
              </a:spcBef>
              <a:spcAft>
                <a:spcPts val="0"/>
              </a:spcAft>
              <a:buClr>
                <a:srgbClr val="33006F"/>
              </a:buClr>
              <a:buSzPts val="400"/>
              <a:buFont typeface="Arial"/>
              <a:buNone/>
            </a:pPr>
            <a:r>
              <a:rPr lang="en" sz="1600" b="0" i="0" u="none" strike="noStrike" cap="none">
                <a:solidFill>
                  <a:srgbClr val="33006F"/>
                </a:solidFill>
                <a:latin typeface="Open Sans"/>
                <a:ea typeface="Open Sans"/>
                <a:cs typeface="Open Sans"/>
                <a:sym typeface="Open Sans"/>
              </a:rPr>
              <a:t>Office of Sponsored Programs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SF425 Reports &gt; PMS Submission</a:t>
            </a:r>
            <a:endParaRPr/>
          </a:p>
        </p:txBody>
      </p:sp>
      <p:sp>
        <p:nvSpPr>
          <p:cNvPr id="373" name="Google Shape;373;p69"/>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1600"/>
              <a:buFont typeface="Merriweather Sans"/>
              <a:buChar char="&gt;"/>
            </a:pPr>
            <a:r>
              <a:rPr lang="en" sz="1600">
                <a:latin typeface="Arial"/>
                <a:ea typeface="Arial"/>
                <a:cs typeface="Arial"/>
                <a:sym typeface="Arial"/>
              </a:rPr>
              <a:t>HRSA transitioning to PMS submission effective 10/01/2020</a:t>
            </a:r>
            <a:endParaRPr/>
          </a:p>
          <a:p>
            <a:pPr marL="342900" lvl="0" indent="-241300" algn="l" rtl="0">
              <a:spcBef>
                <a:spcPts val="320"/>
              </a:spcBef>
              <a:spcAft>
                <a:spcPts val="0"/>
              </a:spcAft>
              <a:buClr>
                <a:srgbClr val="4B2E83"/>
              </a:buClr>
              <a:buSzPts val="1600"/>
              <a:buFont typeface="Merriweather Sans"/>
              <a:buNone/>
            </a:pPr>
            <a:endParaRPr sz="1600">
              <a:latin typeface="Arial"/>
              <a:ea typeface="Arial"/>
              <a:cs typeface="Arial"/>
              <a:sym typeface="Arial"/>
            </a:endParaRPr>
          </a:p>
          <a:p>
            <a:pPr marL="342900" lvl="0" indent="-342900" algn="l" rtl="0">
              <a:spcBef>
                <a:spcPts val="320"/>
              </a:spcBef>
              <a:spcAft>
                <a:spcPts val="0"/>
              </a:spcAft>
              <a:buClr>
                <a:srgbClr val="4B2E83"/>
              </a:buClr>
              <a:buSzPts val="1600"/>
              <a:buFont typeface="Merriweather Sans"/>
              <a:buChar char="&gt;"/>
            </a:pPr>
            <a:r>
              <a:rPr lang="en" sz="1600">
                <a:latin typeface="Arial"/>
                <a:ea typeface="Arial"/>
                <a:cs typeface="Arial"/>
                <a:sym typeface="Arial"/>
              </a:rPr>
              <a:t>NIH transitioning to PMS submission effective 1/01/2021</a:t>
            </a:r>
            <a:endParaRPr/>
          </a:p>
          <a:p>
            <a:pPr marL="342900" lvl="0" indent="-241300" algn="l" rtl="0">
              <a:spcBef>
                <a:spcPts val="320"/>
              </a:spcBef>
              <a:spcAft>
                <a:spcPts val="0"/>
              </a:spcAft>
              <a:buClr>
                <a:srgbClr val="4B2E83"/>
              </a:buClr>
              <a:buSzPts val="1600"/>
              <a:buFont typeface="Merriweather Sans"/>
              <a:buNone/>
            </a:pPr>
            <a:endParaRPr sz="1600">
              <a:latin typeface="Arial"/>
              <a:ea typeface="Arial"/>
              <a:cs typeface="Arial"/>
              <a:sym typeface="Arial"/>
            </a:endParaRPr>
          </a:p>
          <a:p>
            <a:pPr marL="342900" lvl="0" indent="-342900" algn="l" rtl="0">
              <a:spcBef>
                <a:spcPts val="320"/>
              </a:spcBef>
              <a:spcAft>
                <a:spcPts val="0"/>
              </a:spcAft>
              <a:buClr>
                <a:srgbClr val="4B2E83"/>
              </a:buClr>
              <a:buSzPts val="1600"/>
              <a:buFont typeface="Merriweather Sans"/>
              <a:buChar char="&gt;"/>
            </a:pPr>
            <a:r>
              <a:rPr lang="en" sz="1600">
                <a:latin typeface="Arial"/>
                <a:ea typeface="Arial"/>
                <a:cs typeface="Arial"/>
                <a:sym typeface="Arial"/>
              </a:rPr>
              <a:t>Benefits</a:t>
            </a:r>
            <a:endParaRPr/>
          </a:p>
          <a:p>
            <a:pPr marL="742950" lvl="1" indent="-285750" algn="l" rtl="0">
              <a:spcBef>
                <a:spcPts val="240"/>
              </a:spcBef>
              <a:spcAft>
                <a:spcPts val="0"/>
              </a:spcAft>
              <a:buClr>
                <a:srgbClr val="4B2E83"/>
              </a:buClr>
              <a:buSzPts val="1200"/>
              <a:buFont typeface="Noto Sans Symbols"/>
              <a:buChar char="▪"/>
            </a:pPr>
            <a:r>
              <a:rPr lang="en" sz="1200">
                <a:latin typeface="Arial"/>
                <a:ea typeface="Arial"/>
                <a:cs typeface="Arial"/>
                <a:sym typeface="Arial"/>
              </a:rPr>
              <a:t>Improve consistency with one source reporting</a:t>
            </a:r>
            <a:endParaRPr/>
          </a:p>
          <a:p>
            <a:pPr marL="742950" lvl="1" indent="-285750" algn="l" rtl="0">
              <a:spcBef>
                <a:spcPts val="240"/>
              </a:spcBef>
              <a:spcAft>
                <a:spcPts val="0"/>
              </a:spcAft>
              <a:buClr>
                <a:srgbClr val="4B2E83"/>
              </a:buClr>
              <a:buSzPts val="1200"/>
              <a:buFont typeface="Noto Sans Symbols"/>
              <a:buChar char="▪"/>
            </a:pPr>
            <a:r>
              <a:rPr lang="en" sz="1200">
                <a:latin typeface="Arial"/>
                <a:ea typeface="Arial"/>
                <a:cs typeface="Arial"/>
                <a:sym typeface="Arial"/>
              </a:rPr>
              <a:t>Financial data across HHS will make it easy to research and find reports in PMS</a:t>
            </a:r>
            <a:endParaRPr/>
          </a:p>
          <a:p>
            <a:pPr marL="742950" lvl="1" indent="-285750" algn="l" rtl="0">
              <a:spcBef>
                <a:spcPts val="240"/>
              </a:spcBef>
              <a:spcAft>
                <a:spcPts val="0"/>
              </a:spcAft>
              <a:buClr>
                <a:srgbClr val="4B2E83"/>
              </a:buClr>
              <a:buSzPts val="1200"/>
              <a:buFont typeface="Noto Sans Symbols"/>
              <a:buChar char="▪"/>
            </a:pPr>
            <a:r>
              <a:rPr lang="en" sz="1200">
                <a:latin typeface="Arial"/>
                <a:ea typeface="Arial"/>
                <a:cs typeface="Arial"/>
                <a:sym typeface="Arial"/>
              </a:rPr>
              <a:t>Consolidated report submission</a:t>
            </a:r>
            <a:endParaRPr/>
          </a:p>
          <a:p>
            <a:pPr marL="457200" lvl="1" indent="0" algn="l" rtl="0">
              <a:spcBef>
                <a:spcPts val="240"/>
              </a:spcBef>
              <a:spcAft>
                <a:spcPts val="0"/>
              </a:spcAft>
              <a:buClr>
                <a:srgbClr val="4B2E83"/>
              </a:buClr>
              <a:buSzPts val="1200"/>
              <a:buNone/>
            </a:pPr>
            <a:endParaRPr sz="1200">
              <a:latin typeface="Arial"/>
              <a:ea typeface="Arial"/>
              <a:cs typeface="Arial"/>
              <a:sym typeface="Arial"/>
            </a:endParaRPr>
          </a:p>
          <a:p>
            <a:pPr marL="0" lvl="0" indent="0" algn="l" rtl="0">
              <a:spcBef>
                <a:spcPts val="320"/>
              </a:spcBef>
              <a:spcAft>
                <a:spcPts val="0"/>
              </a:spcAft>
              <a:buClr>
                <a:srgbClr val="4B2E83"/>
              </a:buClr>
              <a:buSzPts val="1600"/>
              <a:buNone/>
            </a:pPr>
            <a:endParaRPr sz="1600">
              <a:latin typeface="Arial"/>
              <a:ea typeface="Arial"/>
              <a:cs typeface="Arial"/>
              <a:sym typeface="Arial"/>
            </a:endParaRPr>
          </a:p>
          <a:p>
            <a:pPr marL="400050" lvl="1" indent="0" algn="l" rtl="0">
              <a:spcBef>
                <a:spcPts val="240"/>
              </a:spcBef>
              <a:spcAft>
                <a:spcPts val="0"/>
              </a:spcAft>
              <a:buClr>
                <a:srgbClr val="4B2E83"/>
              </a:buClr>
              <a:buSzPts val="1200"/>
              <a:buNone/>
            </a:pPr>
            <a:endParaRPr sz="1200">
              <a:latin typeface="Arial"/>
              <a:ea typeface="Arial"/>
              <a:cs typeface="Arial"/>
              <a:sym typeface="Arial"/>
            </a:endParaRPr>
          </a:p>
        </p:txBody>
      </p:sp>
      <p:sp>
        <p:nvSpPr>
          <p:cNvPr id="374" name="Google Shape;374;p69"/>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Jackie Paule - GCA</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05"/>
          <p:cNvSpPr txBox="1">
            <a:spLocks noGrp="1"/>
          </p:cNvSpPr>
          <p:nvPr>
            <p:ph type="body" idx="1"/>
          </p:nvPr>
        </p:nvSpPr>
        <p:spPr>
          <a:xfrm>
            <a:off x="61490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sz="2500"/>
              <a:t>PARs &amp; PASs May Include Non-Responsive Criteria</a:t>
            </a:r>
            <a:endParaRPr sz="2500"/>
          </a:p>
        </p:txBody>
      </p:sp>
      <p:sp>
        <p:nvSpPr>
          <p:cNvPr id="690" name="Google Shape;690;p105"/>
          <p:cNvSpPr txBox="1">
            <a:spLocks noGrp="1"/>
          </p:cNvSpPr>
          <p:nvPr>
            <p:ph type="body" idx="2"/>
          </p:nvPr>
        </p:nvSpPr>
        <p:spPr>
          <a:xfrm>
            <a:off x="558800" y="1504125"/>
            <a:ext cx="8296800" cy="4015500"/>
          </a:xfrm>
          <a:prstGeom prst="rect">
            <a:avLst/>
          </a:prstGeom>
        </p:spPr>
        <p:txBody>
          <a:bodyPr spcFirstLastPara="1" wrap="square" lIns="91425" tIns="91425" rIns="91425" bIns="91425" anchor="t" anchorCtr="0">
            <a:noAutofit/>
          </a:bodyPr>
          <a:lstStyle/>
          <a:p>
            <a:pPr marL="0" lvl="0" indent="0" algn="l" rtl="0">
              <a:lnSpc>
                <a:spcPct val="115000"/>
              </a:lnSpc>
              <a:spcBef>
                <a:spcPts val="480"/>
              </a:spcBef>
              <a:spcAft>
                <a:spcPts val="0"/>
              </a:spcAft>
              <a:buNone/>
            </a:pPr>
            <a:r>
              <a:rPr lang="en" sz="2200"/>
              <a:t>PARs: Program Announcements with special receipt, referral, and/or review considerations </a:t>
            </a:r>
            <a:endParaRPr sz="2200"/>
          </a:p>
          <a:p>
            <a:pPr marL="0" lvl="0" indent="0" algn="l" rtl="0">
              <a:lnSpc>
                <a:spcPct val="115000"/>
              </a:lnSpc>
              <a:spcBef>
                <a:spcPts val="480"/>
              </a:spcBef>
              <a:spcAft>
                <a:spcPts val="0"/>
              </a:spcAft>
              <a:buNone/>
            </a:pPr>
            <a:r>
              <a:rPr lang="en" sz="2200"/>
              <a:t>PASs: Program Announcements with set-aside funds </a:t>
            </a:r>
            <a:endParaRPr sz="2200"/>
          </a:p>
          <a:p>
            <a:pPr marL="0" lvl="0" indent="0" algn="l" rtl="0">
              <a:lnSpc>
                <a:spcPct val="115000"/>
              </a:lnSpc>
              <a:spcBef>
                <a:spcPts val="480"/>
              </a:spcBef>
              <a:spcAft>
                <a:spcPts val="0"/>
              </a:spcAft>
              <a:buNone/>
            </a:pPr>
            <a:endParaRPr sz="2200"/>
          </a:p>
          <a:p>
            <a:pPr marL="0" lvl="0" indent="0" algn="l" rtl="0">
              <a:lnSpc>
                <a:spcPct val="115000"/>
              </a:lnSpc>
              <a:spcBef>
                <a:spcPts val="480"/>
              </a:spcBef>
              <a:spcAft>
                <a:spcPts val="0"/>
              </a:spcAft>
              <a:buNone/>
            </a:pPr>
            <a:r>
              <a:rPr lang="en" sz="2200" u="sng">
                <a:solidFill>
                  <a:schemeClr val="hlink"/>
                </a:solidFill>
                <a:hlinkClick r:id="rId3"/>
              </a:rPr>
              <a:t>NOT-OD-20-114</a:t>
            </a:r>
            <a:r>
              <a:rPr lang="en" sz="2200"/>
              <a:t>: PARs &amp; PASs may now include a new subheading in the funding opportunity section: “Applications Not Responsive to this FOA” which may include explicit non-responsive criteria. </a:t>
            </a:r>
            <a:endParaRPr sz="2200"/>
          </a:p>
          <a:p>
            <a:pPr marL="0" lvl="0" indent="0" algn="l" rtl="0">
              <a:lnSpc>
                <a:spcPct val="115000"/>
              </a:lnSpc>
              <a:spcBef>
                <a:spcPts val="480"/>
              </a:spcBef>
              <a:spcAft>
                <a:spcPts val="0"/>
              </a:spcAft>
              <a:buNone/>
            </a:pPr>
            <a:endParaRPr sz="2200"/>
          </a:p>
          <a:p>
            <a:pPr marL="0" lvl="0" indent="0" algn="l" rtl="0">
              <a:lnSpc>
                <a:spcPct val="115000"/>
              </a:lnSpc>
              <a:spcBef>
                <a:spcPts val="480"/>
              </a:spcBef>
              <a:spcAft>
                <a:spcPts val="0"/>
              </a:spcAft>
              <a:buNone/>
            </a:pPr>
            <a:r>
              <a:rPr lang="en" sz="2200"/>
              <a:t>Read the full description carefully. Applications that are deemed non-responsive will be withdrawn. </a:t>
            </a:r>
            <a:endParaRPr/>
          </a:p>
          <a:p>
            <a:pPr marL="0" lvl="0" indent="0" algn="l" rtl="0">
              <a:lnSpc>
                <a:spcPct val="115000"/>
              </a:lnSpc>
              <a:spcBef>
                <a:spcPts val="480"/>
              </a:spcBef>
              <a:spcAft>
                <a:spcPts val="0"/>
              </a:spcAft>
              <a:buNone/>
            </a:pPr>
            <a:endParaRPr/>
          </a:p>
          <a:p>
            <a:pPr marL="457200" lvl="0" indent="0" algn="l" rtl="0">
              <a:lnSpc>
                <a:spcPct val="115000"/>
              </a:lnSpc>
              <a:spcBef>
                <a:spcPts val="480"/>
              </a:spcBef>
              <a:spcAft>
                <a:spcPts val="0"/>
              </a:spcAft>
              <a:buNone/>
            </a:pPr>
            <a:endParaRPr/>
          </a:p>
          <a:p>
            <a:pPr marL="457200" lvl="0" indent="0" algn="l" rtl="0">
              <a:lnSpc>
                <a:spcPct val="115000"/>
              </a:lnSpc>
              <a:spcBef>
                <a:spcPts val="480"/>
              </a:spcBef>
              <a:spcAft>
                <a:spcPts val="0"/>
              </a:spcAft>
              <a:buNone/>
            </a:pPr>
            <a:endParaRPr/>
          </a:p>
          <a:p>
            <a:pPr marL="0" lvl="0" indent="0" algn="l" rtl="0">
              <a:lnSpc>
                <a:spcPct val="115000"/>
              </a:lnSpc>
              <a:spcBef>
                <a:spcPts val="480"/>
              </a:spcBef>
              <a:spcAft>
                <a:spcPts val="0"/>
              </a:spcAft>
              <a:buNone/>
            </a:pPr>
            <a:endParaRPr/>
          </a:p>
          <a:p>
            <a:pPr marL="457200" lvl="0" indent="0" algn="l" rtl="0">
              <a:lnSpc>
                <a:spcPct val="115000"/>
              </a:lnSpc>
              <a:spcBef>
                <a:spcPts val="48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6"/>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Inclusion Reporting in Human Subjects System (HSS) Required</a:t>
            </a:r>
            <a:endParaRPr/>
          </a:p>
        </p:txBody>
      </p:sp>
      <p:sp>
        <p:nvSpPr>
          <p:cNvPr id="697" name="Google Shape;697;p106"/>
          <p:cNvSpPr txBox="1">
            <a:spLocks noGrp="1"/>
          </p:cNvSpPr>
          <p:nvPr>
            <p:ph type="body" idx="2"/>
          </p:nvPr>
        </p:nvSpPr>
        <p:spPr>
          <a:xfrm>
            <a:off x="665905" y="1573650"/>
            <a:ext cx="8196300" cy="4015500"/>
          </a:xfrm>
          <a:prstGeom prst="rect">
            <a:avLst/>
          </a:prstGeom>
        </p:spPr>
        <p:txBody>
          <a:bodyPr spcFirstLastPara="1" wrap="square" lIns="91425" tIns="91425" rIns="91425" bIns="91425" anchor="t" anchorCtr="0">
            <a:noAutofit/>
          </a:bodyPr>
          <a:lstStyle/>
          <a:p>
            <a:pPr marL="457200" lvl="0" indent="-368300" algn="l" rtl="0">
              <a:spcBef>
                <a:spcPts val="480"/>
              </a:spcBef>
              <a:spcAft>
                <a:spcPts val="0"/>
              </a:spcAft>
              <a:buSzPts val="2200"/>
              <a:buChar char="&gt;"/>
            </a:pPr>
            <a:r>
              <a:rPr lang="en" sz="2200"/>
              <a:t>Participant-level data on sex/gender, race, ethnicity, and age at enrollment are required in progress reports. Effective for due dates January 25, 2019 or later. </a:t>
            </a:r>
            <a:endParaRPr sz="2200"/>
          </a:p>
          <a:p>
            <a:pPr marL="457200" lvl="0" indent="-368300" algn="l" rtl="0">
              <a:spcBef>
                <a:spcPts val="0"/>
              </a:spcBef>
              <a:spcAft>
                <a:spcPts val="0"/>
              </a:spcAft>
              <a:buSzPts val="2200"/>
              <a:buChar char="&gt;"/>
            </a:pPr>
            <a:r>
              <a:rPr lang="en" sz="2200"/>
              <a:t>Include the data in the HSS using this </a:t>
            </a:r>
            <a:r>
              <a:rPr lang="en" sz="2200" u="sng">
                <a:solidFill>
                  <a:schemeClr val="hlink"/>
                </a:solidFill>
                <a:hlinkClick r:id="rId3"/>
              </a:rPr>
              <a:t>template</a:t>
            </a:r>
            <a:r>
              <a:rPr lang="en" sz="2200"/>
              <a:t>. This populates cumulative enrollment tables. </a:t>
            </a:r>
            <a:endParaRPr sz="2200"/>
          </a:p>
          <a:p>
            <a:pPr marL="457200" lvl="0" indent="-368300" algn="l" rtl="0">
              <a:spcBef>
                <a:spcPts val="0"/>
              </a:spcBef>
              <a:spcAft>
                <a:spcPts val="0"/>
              </a:spcAft>
              <a:buSzPts val="2200"/>
              <a:buChar char="&gt;"/>
            </a:pPr>
            <a:r>
              <a:rPr lang="en" sz="2200"/>
              <a:t>As of June 13, 2020 all post-submission updates in HSS must use the FORMS-F version.</a:t>
            </a:r>
            <a:endParaRPr sz="2200"/>
          </a:p>
          <a:p>
            <a:pPr marL="457200" lvl="0" indent="-368300" algn="l" rtl="0">
              <a:spcBef>
                <a:spcPts val="0"/>
              </a:spcBef>
              <a:spcAft>
                <a:spcPts val="0"/>
              </a:spcAft>
              <a:buSzPts val="2200"/>
              <a:buChar char="&gt;"/>
            </a:pPr>
            <a:r>
              <a:rPr lang="en" sz="2200"/>
              <a:t>Study records also now require an Inclusion Enrollment Report title and clinical trials must indicate whether they are an Applicable Clinical Trial (ACT). </a:t>
            </a:r>
            <a:endParaRPr sz="2200"/>
          </a:p>
          <a:p>
            <a:pPr marL="0" lvl="0" indent="0" algn="l" rtl="0">
              <a:spcBef>
                <a:spcPts val="480"/>
              </a:spcBef>
              <a:spcAft>
                <a:spcPts val="0"/>
              </a:spcAft>
              <a:buNone/>
            </a:pPr>
            <a:r>
              <a:rPr lang="en" sz="2200"/>
              <a:t>Review NIH’s </a:t>
            </a:r>
            <a:r>
              <a:rPr lang="en" sz="2200" u="sng">
                <a:solidFill>
                  <a:schemeClr val="accent5"/>
                </a:solidFill>
                <a:hlinkClick r:id="rId4"/>
              </a:rPr>
              <a:t>short video</a:t>
            </a:r>
            <a:r>
              <a:rPr lang="en" sz="2200"/>
              <a:t> and the </a:t>
            </a:r>
            <a:r>
              <a:rPr lang="en" sz="2200" u="sng">
                <a:solidFill>
                  <a:schemeClr val="accent5"/>
                </a:solidFill>
                <a:hlinkClick r:id="rId3"/>
              </a:rPr>
              <a:t>data template</a:t>
            </a:r>
            <a:r>
              <a:rPr lang="en" sz="2200"/>
              <a:t>. </a:t>
            </a:r>
            <a:endParaRPr sz="2200"/>
          </a:p>
          <a:p>
            <a:pPr marL="0" lvl="0" indent="0" algn="l" rtl="0">
              <a:spcBef>
                <a:spcPts val="480"/>
              </a:spcBef>
              <a:spcAft>
                <a:spcPts val="0"/>
              </a:spcAft>
              <a:buNone/>
            </a:pPr>
            <a:endParaRPr sz="2200"/>
          </a:p>
          <a:p>
            <a:pPr marL="0" lvl="0" indent="0" algn="l" rtl="0">
              <a:spcBef>
                <a:spcPts val="480"/>
              </a:spcBef>
              <a:spcAft>
                <a:spcPts val="0"/>
              </a:spcAft>
              <a:buNone/>
            </a:pPr>
            <a:r>
              <a:rPr lang="en" sz="2200" u="sng">
                <a:solidFill>
                  <a:schemeClr val="hlink"/>
                </a:solidFill>
                <a:hlinkClick r:id="rId5"/>
              </a:rPr>
              <a:t>NOT-OD-20-125</a:t>
            </a:r>
            <a:endParaRPr sz="2200"/>
          </a:p>
          <a:p>
            <a:pPr marL="0" lvl="0" indent="0" algn="l" rtl="0">
              <a:spcBef>
                <a:spcPts val="480"/>
              </a:spcBef>
              <a:spcAft>
                <a:spcPts val="0"/>
              </a:spcAft>
              <a:buNone/>
            </a:pPr>
            <a:endParaRPr sz="22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07"/>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Administrative Supplements Require Electronic Submission </a:t>
            </a:r>
            <a:endParaRPr/>
          </a:p>
        </p:txBody>
      </p:sp>
      <p:sp>
        <p:nvSpPr>
          <p:cNvPr id="704" name="Google Shape;704;p107"/>
          <p:cNvSpPr txBox="1">
            <a:spLocks noGrp="1"/>
          </p:cNvSpPr>
          <p:nvPr>
            <p:ph type="body" idx="2"/>
          </p:nvPr>
        </p:nvSpPr>
        <p:spPr>
          <a:xfrm>
            <a:off x="583100" y="1525100"/>
            <a:ext cx="8362200" cy="42270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200"/>
              <a:t>Effective immediately: Submit administrative supplement applications for multi-project awards electronically. </a:t>
            </a:r>
            <a:endParaRPr sz="2200"/>
          </a:p>
          <a:p>
            <a:pPr marL="0" lvl="0" indent="0" algn="l" rtl="0">
              <a:spcBef>
                <a:spcPts val="480"/>
              </a:spcBef>
              <a:spcAft>
                <a:spcPts val="0"/>
              </a:spcAft>
              <a:buNone/>
            </a:pPr>
            <a:endParaRPr sz="2200"/>
          </a:p>
          <a:p>
            <a:pPr marL="0" lvl="0" indent="0" algn="l" rtl="0">
              <a:spcBef>
                <a:spcPts val="480"/>
              </a:spcBef>
              <a:spcAft>
                <a:spcPts val="0"/>
              </a:spcAft>
              <a:buNone/>
            </a:pPr>
            <a:r>
              <a:rPr lang="en" sz="2200"/>
              <a:t>Effective July 25, 2020:</a:t>
            </a:r>
            <a:endParaRPr sz="2200"/>
          </a:p>
          <a:p>
            <a:pPr marL="457200" lvl="0" indent="-368300" algn="l" rtl="0">
              <a:spcBef>
                <a:spcPts val="480"/>
              </a:spcBef>
              <a:spcAft>
                <a:spcPts val="0"/>
              </a:spcAft>
              <a:buSzPts val="2200"/>
              <a:buChar char="&gt;"/>
            </a:pPr>
            <a:r>
              <a:rPr lang="en" sz="2200"/>
              <a:t>The streamlined submission method through the eRA Commons will be replaced with the option to initiate the administrative supplement application within eRA Commons and ability to complete submission in ASSIST. </a:t>
            </a:r>
            <a:endParaRPr sz="2200"/>
          </a:p>
          <a:p>
            <a:pPr marL="457200" lvl="0" indent="-368300" algn="l" rtl="0">
              <a:spcBef>
                <a:spcPts val="0"/>
              </a:spcBef>
              <a:spcAft>
                <a:spcPts val="0"/>
              </a:spcAft>
              <a:buSzPts val="2200"/>
              <a:buChar char="&gt;"/>
            </a:pPr>
            <a:r>
              <a:rPr lang="en" sz="2200"/>
              <a:t>All supplement applications to existing single and multi-project awards must be submitted electronically.</a:t>
            </a:r>
            <a:endParaRPr sz="2200"/>
          </a:p>
          <a:p>
            <a:pPr marL="0" lvl="0" indent="0" algn="l" rtl="0">
              <a:spcBef>
                <a:spcPts val="480"/>
              </a:spcBef>
              <a:spcAft>
                <a:spcPts val="0"/>
              </a:spcAft>
              <a:buNone/>
            </a:pPr>
            <a:r>
              <a:rPr lang="en" sz="2200" u="sng">
                <a:solidFill>
                  <a:schemeClr val="hlink"/>
                </a:solidFill>
                <a:hlinkClick r:id="rId3"/>
              </a:rPr>
              <a:t>NOT-OD-20-128</a:t>
            </a:r>
            <a:endParaRPr sz="2200"/>
          </a:p>
          <a:p>
            <a:pPr marL="0" lvl="0" indent="0" algn="l" rtl="0">
              <a:spcBef>
                <a:spcPts val="480"/>
              </a:spcBef>
              <a:spcAft>
                <a:spcPts val="0"/>
              </a:spcAft>
              <a:buNone/>
            </a:pPr>
            <a:endParaRPr sz="2200"/>
          </a:p>
          <a:p>
            <a:pPr marL="0" lvl="0" indent="0" algn="l" rtl="0">
              <a:spcBef>
                <a:spcPts val="480"/>
              </a:spcBef>
              <a:spcAft>
                <a:spcPts val="0"/>
              </a:spcAft>
              <a:buNone/>
            </a:pPr>
            <a:r>
              <a:rPr lang="en" sz="2200"/>
              <a:t>As usual these are always prepared on an eGC1 </a:t>
            </a:r>
            <a:endParaRPr sz="2200"/>
          </a:p>
          <a:p>
            <a:pPr marL="0" lvl="0" indent="0" algn="l" rtl="0">
              <a:spcBef>
                <a:spcPts val="480"/>
              </a:spcBef>
              <a:spcAft>
                <a:spcPts val="0"/>
              </a:spcAft>
              <a:buNone/>
            </a:pPr>
            <a:r>
              <a:rPr lang="en" sz="2200"/>
              <a:t>in SAGE for OSP review and approval. </a:t>
            </a:r>
            <a:endParaRPr sz="2200"/>
          </a:p>
          <a:p>
            <a:pPr marL="0" lvl="0" indent="0" algn="l" rtl="0">
              <a:spcBef>
                <a:spcPts val="480"/>
              </a:spcBef>
              <a:spcAft>
                <a:spcPts val="0"/>
              </a:spcAft>
              <a:buNone/>
            </a:pPr>
            <a:endParaRPr sz="22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08"/>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Rolling Submission Dates</a:t>
            </a:r>
            <a:endParaRPr/>
          </a:p>
        </p:txBody>
      </p:sp>
      <p:sp>
        <p:nvSpPr>
          <p:cNvPr id="711" name="Google Shape;711;p108"/>
          <p:cNvSpPr txBox="1">
            <a:spLocks noGrp="1"/>
          </p:cNvSpPr>
          <p:nvPr>
            <p:ph type="body" idx="2"/>
          </p:nvPr>
        </p:nvSpPr>
        <p:spPr>
          <a:xfrm>
            <a:off x="659305" y="1660525"/>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200"/>
              <a:t>Most funding opportunity announcements (FOAs) and notices of special interest (NOSIs) provide specific due dates or point to the </a:t>
            </a:r>
            <a:r>
              <a:rPr lang="en" sz="2200" u="sng">
                <a:solidFill>
                  <a:schemeClr val="hlink"/>
                </a:solidFill>
                <a:hlinkClick r:id="rId3"/>
              </a:rPr>
              <a:t>standard due </a:t>
            </a:r>
            <a:r>
              <a:rPr lang="en" sz="2200" u="sng">
                <a:solidFill>
                  <a:schemeClr val="hlink"/>
                </a:solidFill>
                <a:hlinkClick r:id="rId3"/>
              </a:rPr>
              <a:t>dates</a:t>
            </a:r>
            <a:r>
              <a:rPr lang="en" sz="2200"/>
              <a:t>. </a:t>
            </a:r>
            <a:endParaRPr sz="2200"/>
          </a:p>
          <a:p>
            <a:pPr marL="0" lvl="0" indent="0" algn="l" rtl="0">
              <a:spcBef>
                <a:spcPts val="480"/>
              </a:spcBef>
              <a:spcAft>
                <a:spcPts val="0"/>
              </a:spcAft>
              <a:buNone/>
            </a:pPr>
            <a:endParaRPr sz="2200"/>
          </a:p>
          <a:p>
            <a:pPr marL="0" lvl="0" indent="0" algn="l" rtl="0">
              <a:spcBef>
                <a:spcPts val="480"/>
              </a:spcBef>
              <a:spcAft>
                <a:spcPts val="0"/>
              </a:spcAft>
              <a:buNone/>
            </a:pPr>
            <a:r>
              <a:rPr lang="en" sz="2200"/>
              <a:t>Recently, NIH has issued more FOAs indicating “applications will be accepted on a rolling basis.” </a:t>
            </a:r>
            <a:endParaRPr sz="2200"/>
          </a:p>
          <a:p>
            <a:pPr marL="0" lvl="0" indent="0" algn="l" rtl="0">
              <a:spcBef>
                <a:spcPts val="480"/>
              </a:spcBef>
              <a:spcAft>
                <a:spcPts val="0"/>
              </a:spcAft>
              <a:buNone/>
            </a:pPr>
            <a:endParaRPr sz="2200"/>
          </a:p>
          <a:p>
            <a:pPr marL="0" lvl="0" indent="0" algn="l" rtl="0">
              <a:spcBef>
                <a:spcPts val="480"/>
              </a:spcBef>
              <a:spcAft>
                <a:spcPts val="0"/>
              </a:spcAft>
              <a:buNone/>
            </a:pPr>
            <a:r>
              <a:rPr lang="en" sz="2200"/>
              <a:t>With “rolling” submission dates, NIH defines the first and last days that applications will be accepted and you pick the day between them to submit your application. </a:t>
            </a:r>
            <a:endParaRPr sz="2200"/>
          </a:p>
          <a:p>
            <a:pPr marL="0" lvl="0" indent="0" algn="l" rtl="0">
              <a:spcBef>
                <a:spcPts val="480"/>
              </a:spcBef>
              <a:spcAft>
                <a:spcPts val="0"/>
              </a:spcAft>
              <a:buNone/>
            </a:pPr>
            <a:endParaRPr sz="2200"/>
          </a:p>
          <a:p>
            <a:pPr marL="0" lvl="0" indent="0" algn="l" rtl="0">
              <a:spcBef>
                <a:spcPts val="480"/>
              </a:spcBef>
              <a:spcAft>
                <a:spcPts val="0"/>
              </a:spcAft>
              <a:buNone/>
            </a:pPr>
            <a:r>
              <a:rPr lang="en" sz="2200">
                <a:latin typeface="Arial"/>
                <a:ea typeface="Arial"/>
                <a:cs typeface="Arial"/>
                <a:sym typeface="Arial"/>
              </a:rPr>
              <a:t>NIH </a:t>
            </a:r>
            <a:r>
              <a:rPr lang="en" sz="2200" u="sng">
                <a:solidFill>
                  <a:schemeClr val="hlink"/>
                </a:solidFill>
                <a:latin typeface="Arial"/>
                <a:ea typeface="Arial"/>
                <a:cs typeface="Arial"/>
                <a:sym typeface="Arial"/>
                <a:hlinkClick r:id="rId4"/>
              </a:rPr>
              <a:t>Rolling Submission Announcement 7.01.2020</a:t>
            </a:r>
            <a:endParaRPr sz="2200"/>
          </a:p>
          <a:p>
            <a:pPr marL="0" lvl="0" indent="0" algn="l" rtl="0">
              <a:spcBef>
                <a:spcPts val="480"/>
              </a:spcBef>
              <a:spcAft>
                <a:spcPts val="0"/>
              </a:spcAft>
              <a:buNone/>
            </a:pPr>
            <a:endParaRPr sz="2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09"/>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COVID-19 FAQs</a:t>
            </a:r>
            <a:endParaRPr/>
          </a:p>
        </p:txBody>
      </p:sp>
      <p:sp>
        <p:nvSpPr>
          <p:cNvPr id="718" name="Google Shape;718;p109"/>
          <p:cNvSpPr txBox="1">
            <a:spLocks noGrp="1"/>
          </p:cNvSpPr>
          <p:nvPr>
            <p:ph type="body" idx="2"/>
          </p:nvPr>
        </p:nvSpPr>
        <p:spPr>
          <a:xfrm>
            <a:off x="558800" y="1584325"/>
            <a:ext cx="8296800" cy="4015500"/>
          </a:xfrm>
          <a:prstGeom prst="rect">
            <a:avLst/>
          </a:prstGeom>
        </p:spPr>
        <p:txBody>
          <a:bodyPr spcFirstLastPara="1" wrap="square" lIns="91425" tIns="91425" rIns="91425" bIns="91425" anchor="t" anchorCtr="0">
            <a:noAutofit/>
          </a:bodyPr>
          <a:lstStyle/>
          <a:p>
            <a:pPr marL="0" lvl="0" indent="0" algn="l" rtl="0">
              <a:lnSpc>
                <a:spcPct val="115000"/>
              </a:lnSpc>
              <a:spcBef>
                <a:spcPts val="480"/>
              </a:spcBef>
              <a:spcAft>
                <a:spcPts val="0"/>
              </a:spcAft>
              <a:buNone/>
            </a:pPr>
            <a:endParaRPr/>
          </a:p>
          <a:p>
            <a:pPr marL="0" lvl="0" indent="0" algn="l" rtl="0">
              <a:lnSpc>
                <a:spcPct val="115000"/>
              </a:lnSpc>
              <a:spcBef>
                <a:spcPts val="480"/>
              </a:spcBef>
              <a:spcAft>
                <a:spcPts val="0"/>
              </a:spcAft>
              <a:buNone/>
            </a:pPr>
            <a:r>
              <a:rPr lang="en"/>
              <a:t>NIH continually updates their </a:t>
            </a:r>
            <a:r>
              <a:rPr lang="en" u="sng">
                <a:solidFill>
                  <a:schemeClr val="hlink"/>
                </a:solidFill>
                <a:hlinkClick r:id="rId3"/>
              </a:rPr>
              <a:t>C19 </a:t>
            </a:r>
            <a:r>
              <a:rPr lang="en"/>
              <a:t>FAQs and has specifically made changes in response to OMB Memo M-20-26.</a:t>
            </a:r>
            <a:endParaRPr/>
          </a:p>
          <a:p>
            <a:pPr marL="0" lvl="0" indent="0" algn="l" rtl="0">
              <a:lnSpc>
                <a:spcPct val="115000"/>
              </a:lnSpc>
              <a:spcBef>
                <a:spcPts val="480"/>
              </a:spcBef>
              <a:spcAft>
                <a:spcPts val="0"/>
              </a:spcAft>
              <a:buNone/>
            </a:pPr>
            <a:endParaRPr/>
          </a:p>
          <a:p>
            <a:pPr marL="0" lvl="0" indent="0" algn="l" rtl="0">
              <a:lnSpc>
                <a:spcPct val="115000"/>
              </a:lnSpc>
              <a:spcBef>
                <a:spcPts val="480"/>
              </a:spcBef>
              <a:spcAft>
                <a:spcPts val="0"/>
              </a:spcAft>
              <a:buNone/>
            </a:pPr>
            <a:r>
              <a:rPr lang="en"/>
              <a:t>We recommend referencing them frequently.</a:t>
            </a:r>
            <a:endParaRPr/>
          </a:p>
          <a:p>
            <a:pPr marL="0" lvl="0" indent="0" algn="l" rtl="0">
              <a:lnSpc>
                <a:spcPct val="115000"/>
              </a:lnSpc>
              <a:spcBef>
                <a:spcPts val="480"/>
              </a:spcBef>
              <a:spcAft>
                <a:spcPts val="0"/>
              </a:spcAft>
              <a:buNone/>
            </a:pPr>
            <a:endParaRPr/>
          </a:p>
          <a:p>
            <a:pPr marL="457200" lvl="0" indent="0" algn="l" rtl="0">
              <a:lnSpc>
                <a:spcPct val="115000"/>
              </a:lnSpc>
              <a:spcBef>
                <a:spcPts val="480"/>
              </a:spcBef>
              <a:spcAft>
                <a:spcPts val="0"/>
              </a:spcAft>
              <a:buNone/>
            </a:pPr>
            <a:endParaRPr/>
          </a:p>
          <a:p>
            <a:pPr marL="457200" lvl="0" indent="0" algn="l" rtl="0">
              <a:lnSpc>
                <a:spcPct val="115000"/>
              </a:lnSpc>
              <a:spcBef>
                <a:spcPts val="480"/>
              </a:spcBef>
              <a:spcAft>
                <a:spcPts val="0"/>
              </a:spcAft>
              <a:buNone/>
            </a:pPr>
            <a:endParaRPr/>
          </a:p>
          <a:p>
            <a:pPr marL="0" lvl="0" indent="0" algn="l" rtl="0">
              <a:lnSpc>
                <a:spcPct val="115000"/>
              </a:lnSpc>
              <a:spcBef>
                <a:spcPts val="480"/>
              </a:spcBef>
              <a:spcAft>
                <a:spcPts val="0"/>
              </a:spcAft>
              <a:buNone/>
            </a:pPr>
            <a:endParaRPr/>
          </a:p>
          <a:p>
            <a:pPr marL="457200" lvl="0" indent="0" algn="l" rtl="0">
              <a:lnSpc>
                <a:spcPct val="115000"/>
              </a:lnSpc>
              <a:spcBef>
                <a:spcPts val="48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10"/>
          <p:cNvSpPr txBox="1">
            <a:spLocks noGrp="1"/>
          </p:cNvSpPr>
          <p:nvPr>
            <p:ph type="body" idx="1"/>
          </p:nvPr>
        </p:nvSpPr>
        <p:spPr>
          <a:xfrm>
            <a:off x="692029" y="1640263"/>
            <a:ext cx="6972300" cy="1593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3"/>
              </a:buClr>
              <a:buSzPts val="5000"/>
              <a:buNone/>
            </a:pPr>
            <a:r>
              <a:rPr lang="en">
                <a:latin typeface="Arial"/>
                <a:ea typeface="Arial"/>
                <a:cs typeface="Arial"/>
                <a:sym typeface="Arial"/>
              </a:rPr>
              <a:t>COMPLIANCE CORNER</a:t>
            </a:r>
            <a:endParaRPr/>
          </a:p>
        </p:txBody>
      </p:sp>
      <p:sp>
        <p:nvSpPr>
          <p:cNvPr id="724" name="Google Shape;724;p110"/>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lt2"/>
              </a:buClr>
              <a:buSzPts val="2000"/>
              <a:buFont typeface="Arial"/>
              <a:buNone/>
            </a:pPr>
            <a:r>
              <a:rPr lang="en" sz="2000" b="0" i="0" u="none" strike="noStrike" cap="none">
                <a:solidFill>
                  <a:schemeClr val="lt2"/>
                </a:solidFill>
                <a:latin typeface="Arial"/>
                <a:ea typeface="Arial"/>
                <a:cs typeface="Arial"/>
                <a:sym typeface="Arial"/>
              </a:rPr>
              <a:t>MRAM</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July, 2020</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Matt Gardner</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Post Award Fiscal Compliance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11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a:latin typeface="Encode Sans"/>
                <a:ea typeface="Encode Sans"/>
                <a:cs typeface="Encode Sans"/>
                <a:sym typeface="Encode Sans"/>
              </a:rPr>
              <a:t>Revised GIM 21: Cost Share</a:t>
            </a:r>
            <a:endParaRPr>
              <a:latin typeface="Arial"/>
              <a:ea typeface="Arial"/>
              <a:cs typeface="Arial"/>
              <a:sym typeface="Arial"/>
            </a:endParaRPr>
          </a:p>
        </p:txBody>
      </p:sp>
      <p:sp>
        <p:nvSpPr>
          <p:cNvPr id="730" name="Google Shape;730;p111"/>
          <p:cNvSpPr txBox="1">
            <a:spLocks noGrp="1"/>
          </p:cNvSpPr>
          <p:nvPr>
            <p:ph type="body" idx="2"/>
          </p:nvPr>
        </p:nvSpPr>
        <p:spPr>
          <a:xfrm>
            <a:off x="659305" y="1736725"/>
            <a:ext cx="8196300" cy="446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B2E83"/>
              </a:buClr>
              <a:buSzPts val="2400"/>
              <a:buNone/>
            </a:pPr>
            <a:r>
              <a:rPr lang="en">
                <a:latin typeface="Arial"/>
                <a:ea typeface="Arial"/>
                <a:cs typeface="Arial"/>
                <a:sym typeface="Arial"/>
              </a:rPr>
              <a:t>Nothing new; updates to clarify current practices and complex topics:</a:t>
            </a:r>
            <a:endParaRPr/>
          </a:p>
          <a:p>
            <a:pPr marL="342900" lvl="0" indent="-342900" algn="l" rtl="0">
              <a:lnSpc>
                <a:spcPct val="90000"/>
              </a:lnSpc>
              <a:spcBef>
                <a:spcPts val="480"/>
              </a:spcBef>
              <a:spcAft>
                <a:spcPts val="0"/>
              </a:spcAft>
              <a:buClr>
                <a:srgbClr val="4B2E83"/>
              </a:buClr>
              <a:buSzPts val="2400"/>
              <a:buChar char="&gt;"/>
            </a:pPr>
            <a:r>
              <a:rPr lang="en">
                <a:latin typeface="Arial"/>
                <a:ea typeface="Arial"/>
                <a:cs typeface="Arial"/>
                <a:sym typeface="Arial"/>
              </a:rPr>
              <a:t>Revised term definitions (Cost Share, Mandatory, Voluntary, Commitments, etc.) to match current practice and align with GCA webpage</a:t>
            </a:r>
            <a:endParaRPr/>
          </a:p>
          <a:p>
            <a:pPr marL="342900" lvl="0" indent="-342900" algn="l" rtl="0">
              <a:lnSpc>
                <a:spcPct val="90000"/>
              </a:lnSpc>
              <a:spcBef>
                <a:spcPts val="480"/>
              </a:spcBef>
              <a:spcAft>
                <a:spcPts val="0"/>
              </a:spcAft>
              <a:buClr>
                <a:srgbClr val="4B2E83"/>
              </a:buClr>
              <a:buSzPts val="2400"/>
              <a:buChar char="&gt;"/>
            </a:pPr>
            <a:r>
              <a:rPr lang="en">
                <a:latin typeface="Arial"/>
                <a:ea typeface="Arial"/>
                <a:cs typeface="Arial"/>
                <a:sym typeface="Arial"/>
              </a:rPr>
              <a:t>Revised system terminology to reflect current systems and system names</a:t>
            </a:r>
            <a:endParaRPr/>
          </a:p>
          <a:p>
            <a:pPr marL="342900" lvl="0" indent="-342900" algn="l" rtl="0">
              <a:lnSpc>
                <a:spcPct val="90000"/>
              </a:lnSpc>
              <a:spcBef>
                <a:spcPts val="480"/>
              </a:spcBef>
              <a:spcAft>
                <a:spcPts val="0"/>
              </a:spcAft>
              <a:buClr>
                <a:srgbClr val="4B2E83"/>
              </a:buClr>
              <a:buSzPts val="2400"/>
              <a:buFont typeface="Merriweather Sans"/>
              <a:buChar char="&gt;"/>
            </a:pPr>
            <a:r>
              <a:rPr lang="en">
                <a:latin typeface="Arial"/>
                <a:ea typeface="Arial"/>
                <a:cs typeface="Arial"/>
                <a:sym typeface="Arial"/>
              </a:rPr>
              <a:t>Clarification on the Cost Share F&amp;A Rate</a:t>
            </a:r>
            <a:endParaRPr/>
          </a:p>
          <a:p>
            <a:pPr marL="342900" lvl="0" indent="-342900" algn="l" rtl="0">
              <a:lnSpc>
                <a:spcPct val="90000"/>
              </a:lnSpc>
              <a:spcBef>
                <a:spcPts val="480"/>
              </a:spcBef>
              <a:spcAft>
                <a:spcPts val="0"/>
              </a:spcAft>
              <a:buClr>
                <a:srgbClr val="4B2E83"/>
              </a:buClr>
              <a:buSzPts val="2400"/>
              <a:buChar char="&gt;"/>
            </a:pPr>
            <a:r>
              <a:rPr lang="en">
                <a:latin typeface="Arial"/>
                <a:ea typeface="Arial"/>
                <a:cs typeface="Arial"/>
                <a:sym typeface="Arial"/>
              </a:rPr>
              <a:t>Updated processes to reflect current practice</a:t>
            </a:r>
            <a:endParaRPr/>
          </a:p>
          <a:p>
            <a:pPr marL="342900" lvl="0" indent="-342900" algn="l" rtl="0">
              <a:lnSpc>
                <a:spcPct val="90000"/>
              </a:lnSpc>
              <a:spcBef>
                <a:spcPts val="480"/>
              </a:spcBef>
              <a:spcAft>
                <a:spcPts val="0"/>
              </a:spcAft>
              <a:buClr>
                <a:srgbClr val="4B2E83"/>
              </a:buClr>
              <a:buSzPts val="2400"/>
              <a:buChar char="&gt;"/>
            </a:pPr>
            <a:r>
              <a:rPr lang="en">
                <a:latin typeface="Arial"/>
                <a:ea typeface="Arial"/>
                <a:cs typeface="Arial"/>
                <a:sym typeface="Arial"/>
              </a:rPr>
              <a:t>Eliminated processes that are covered on the GCA Cost Share webpage</a:t>
            </a:r>
            <a:endParaRPr/>
          </a:p>
        </p:txBody>
      </p:sp>
      <p:sp>
        <p:nvSpPr>
          <p:cNvPr id="731" name="Google Shape;731;p111"/>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1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a:latin typeface="Encode Sans"/>
                <a:ea typeface="Encode Sans"/>
                <a:cs typeface="Encode Sans"/>
                <a:sym typeface="Encode Sans"/>
              </a:rPr>
              <a:t>Revised GIM 21: Cost Share (cont’d)</a:t>
            </a:r>
            <a:endParaRPr>
              <a:latin typeface="Arial"/>
              <a:ea typeface="Arial"/>
              <a:cs typeface="Arial"/>
              <a:sym typeface="Arial"/>
            </a:endParaRPr>
          </a:p>
        </p:txBody>
      </p:sp>
      <p:sp>
        <p:nvSpPr>
          <p:cNvPr id="737" name="Google Shape;737;p112"/>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2400"/>
              <a:buNone/>
            </a:pPr>
            <a:r>
              <a:rPr lang="en">
                <a:latin typeface="Arial"/>
                <a:ea typeface="Arial"/>
                <a:cs typeface="Arial"/>
                <a:sym typeface="Arial"/>
              </a:rPr>
              <a:t>Third Party and Subaward Cost Share:</a:t>
            </a:r>
            <a:endParaRPr/>
          </a:p>
          <a:p>
            <a:pPr marL="0" lvl="0" indent="0" algn="l" rtl="0">
              <a:spcBef>
                <a:spcPts val="480"/>
              </a:spcBef>
              <a:spcAft>
                <a:spcPts val="0"/>
              </a:spcAft>
              <a:buClr>
                <a:srgbClr val="4B2E83"/>
              </a:buClr>
              <a:buSzPts val="2400"/>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Third Party and Subaward Cost Share are different</a:t>
            </a:r>
            <a:endParaRPr/>
          </a:p>
          <a:p>
            <a:pPr marL="742950" lvl="1" indent="-285750" algn="l" rtl="0">
              <a:spcBef>
                <a:spcPts val="440"/>
              </a:spcBef>
              <a:spcAft>
                <a:spcPts val="0"/>
              </a:spcAft>
              <a:buClr>
                <a:srgbClr val="4B2E83"/>
              </a:buClr>
              <a:buSzPts val="2200"/>
              <a:buChar char="–"/>
            </a:pPr>
            <a:r>
              <a:rPr lang="en" sz="2200">
                <a:latin typeface="Arial"/>
                <a:ea typeface="Arial"/>
                <a:cs typeface="Arial"/>
                <a:sym typeface="Arial"/>
              </a:rPr>
              <a:t>Different definitions</a:t>
            </a:r>
            <a:endParaRPr/>
          </a:p>
          <a:p>
            <a:pPr marL="742950" lvl="1" indent="-285750" algn="l" rtl="0">
              <a:spcBef>
                <a:spcPts val="440"/>
              </a:spcBef>
              <a:spcAft>
                <a:spcPts val="0"/>
              </a:spcAft>
              <a:buClr>
                <a:srgbClr val="4B2E83"/>
              </a:buClr>
              <a:buSzPts val="2200"/>
              <a:buChar char="–"/>
            </a:pPr>
            <a:r>
              <a:rPr lang="en" sz="2200">
                <a:latin typeface="Arial"/>
                <a:ea typeface="Arial"/>
                <a:cs typeface="Arial"/>
                <a:sym typeface="Arial"/>
              </a:rPr>
              <a:t>Different processes for documenting contributions</a:t>
            </a:r>
            <a:endParaRPr/>
          </a:p>
          <a:p>
            <a:pPr marL="742950" lvl="1" indent="-158750" algn="l" rtl="0">
              <a:spcBef>
                <a:spcPts val="400"/>
              </a:spcBef>
              <a:spcAft>
                <a:spcPts val="0"/>
              </a:spcAft>
              <a:buClr>
                <a:srgbClr val="4B2E83"/>
              </a:buClr>
              <a:buSzPts val="2000"/>
              <a:buNone/>
            </a:pPr>
            <a:endParaRPr>
              <a:latin typeface="Arial"/>
              <a:ea typeface="Arial"/>
              <a:cs typeface="Arial"/>
              <a:sym typeface="Arial"/>
            </a:endParaRPr>
          </a:p>
          <a:p>
            <a:pPr marL="342900" lvl="0" indent="-342900" algn="l" rtl="0">
              <a:spcBef>
                <a:spcPts val="480"/>
              </a:spcBef>
              <a:spcAft>
                <a:spcPts val="0"/>
              </a:spcAft>
              <a:buClr>
                <a:srgbClr val="4B2E83"/>
              </a:buClr>
              <a:buSzPts val="2400"/>
              <a:buChar char="&gt;"/>
            </a:pPr>
            <a:r>
              <a:rPr lang="en">
                <a:latin typeface="Arial"/>
                <a:ea typeface="Arial"/>
                <a:cs typeface="Arial"/>
                <a:sym typeface="Arial"/>
              </a:rPr>
              <a:t>Clarification added on the differences between Third Party and Subaward Cost Share</a:t>
            </a:r>
            <a:endParaRPr/>
          </a:p>
          <a:p>
            <a:pPr marL="342900" lvl="0" indent="-190500" algn="l" rtl="0">
              <a:spcBef>
                <a:spcPts val="480"/>
              </a:spcBef>
              <a:spcAft>
                <a:spcPts val="0"/>
              </a:spcAft>
              <a:buClr>
                <a:srgbClr val="4B2E83"/>
              </a:buClr>
              <a:buSzPts val="2400"/>
              <a:buFont typeface="Merriweather Sans"/>
              <a:buNone/>
            </a:pPr>
            <a:endParaRPr/>
          </a:p>
        </p:txBody>
      </p:sp>
      <p:sp>
        <p:nvSpPr>
          <p:cNvPr id="738" name="Google Shape;738;p112"/>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1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Cost Share References</a:t>
            </a:r>
            <a:endParaRPr/>
          </a:p>
        </p:txBody>
      </p:sp>
      <p:sp>
        <p:nvSpPr>
          <p:cNvPr id="744" name="Google Shape;744;p113"/>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2400"/>
              <a:buNone/>
            </a:pPr>
            <a:r>
              <a:rPr lang="en">
                <a:latin typeface="Arial"/>
                <a:ea typeface="Arial"/>
                <a:cs typeface="Arial"/>
                <a:sym typeface="Arial"/>
              </a:rPr>
              <a:t>GIM 21: Cost Share on Sponsored Programs</a:t>
            </a:r>
            <a:endParaRPr/>
          </a:p>
          <a:p>
            <a:pPr marL="342900" lvl="0" indent="-342900" algn="l" rtl="0">
              <a:spcBef>
                <a:spcPts val="480"/>
              </a:spcBef>
              <a:spcAft>
                <a:spcPts val="0"/>
              </a:spcAft>
              <a:buClr>
                <a:srgbClr val="4B2E83"/>
              </a:buClr>
              <a:buSzPts val="2400"/>
              <a:buFont typeface="Merriweather Sans"/>
              <a:buChar char="&gt;"/>
            </a:pPr>
            <a:r>
              <a:rPr lang="en" u="sng">
                <a:solidFill>
                  <a:schemeClr val="hlink"/>
                </a:solidFill>
                <a:latin typeface="Arial"/>
                <a:ea typeface="Arial"/>
                <a:cs typeface="Arial"/>
                <a:sym typeface="Arial"/>
                <a:hlinkClick r:id="rId3"/>
              </a:rPr>
              <a:t>https://www.washington.edu/research/policies/gim-21-cost-share-on-sponsored-programs/</a:t>
            </a: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latin typeface="Arial"/>
              <a:ea typeface="Arial"/>
              <a:cs typeface="Arial"/>
              <a:sym typeface="Arial"/>
            </a:endParaRPr>
          </a:p>
          <a:p>
            <a:pPr marL="0" lvl="0" indent="0" algn="l" rtl="0">
              <a:spcBef>
                <a:spcPts val="480"/>
              </a:spcBef>
              <a:spcAft>
                <a:spcPts val="0"/>
              </a:spcAft>
              <a:buClr>
                <a:srgbClr val="4B2E83"/>
              </a:buClr>
              <a:buSzPts val="2400"/>
              <a:buNone/>
            </a:pPr>
            <a:r>
              <a:rPr lang="en">
                <a:latin typeface="Arial"/>
                <a:ea typeface="Arial"/>
                <a:cs typeface="Arial"/>
                <a:sym typeface="Arial"/>
              </a:rPr>
              <a:t>GCA Cost Share Webpage</a:t>
            </a:r>
            <a:endParaRPr/>
          </a:p>
          <a:p>
            <a:pPr marL="342900" lvl="1" indent="-342900" algn="l" rtl="0">
              <a:spcBef>
                <a:spcPts val="480"/>
              </a:spcBef>
              <a:spcAft>
                <a:spcPts val="0"/>
              </a:spcAft>
              <a:buClr>
                <a:srgbClr val="4B2E83"/>
              </a:buClr>
              <a:buSzPts val="2400"/>
              <a:buFont typeface="Merriweather Sans"/>
              <a:buChar char="&gt;"/>
            </a:pPr>
            <a:r>
              <a:rPr lang="en" sz="2400" u="sng">
                <a:solidFill>
                  <a:schemeClr val="hlink"/>
                </a:solidFill>
                <a:latin typeface="Arial"/>
                <a:ea typeface="Arial"/>
                <a:cs typeface="Arial"/>
                <a:sym typeface="Arial"/>
                <a:hlinkClick r:id="rId4"/>
              </a:rPr>
              <a:t>https://finance.uw.edu/gca/cost-share</a:t>
            </a:r>
            <a:endParaRPr sz="2400">
              <a:latin typeface="Arial"/>
              <a:ea typeface="Arial"/>
              <a:cs typeface="Arial"/>
              <a:sym typeface="Arial"/>
            </a:endParaRPr>
          </a:p>
        </p:txBody>
      </p:sp>
      <p:sp>
        <p:nvSpPr>
          <p:cNvPr id="745" name="Google Shape;745;p113"/>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1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a:latin typeface="Encode Sans"/>
                <a:ea typeface="Encode Sans"/>
                <a:cs typeface="Encode Sans"/>
                <a:sym typeface="Encode Sans"/>
              </a:rPr>
              <a:t>NSF Update to Research Terms &amp; Conditions (RTCs)</a:t>
            </a:r>
            <a:endParaRPr>
              <a:latin typeface="Encode Sans"/>
              <a:ea typeface="Encode Sans"/>
              <a:cs typeface="Encode Sans"/>
              <a:sym typeface="Encode Sans"/>
            </a:endParaRPr>
          </a:p>
        </p:txBody>
      </p:sp>
      <p:sp>
        <p:nvSpPr>
          <p:cNvPr id="751" name="Google Shape;751;p114"/>
          <p:cNvSpPr txBox="1">
            <a:spLocks noGrp="1"/>
          </p:cNvSpPr>
          <p:nvPr>
            <p:ph type="body" idx="2"/>
          </p:nvPr>
        </p:nvSpPr>
        <p:spPr>
          <a:xfrm>
            <a:off x="659305" y="1736725"/>
            <a:ext cx="8196300" cy="4259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B2E83"/>
              </a:buClr>
              <a:buSzPts val="2220"/>
              <a:buNone/>
            </a:pPr>
            <a:r>
              <a:rPr lang="en" sz="2220">
                <a:latin typeface="Arial"/>
                <a:ea typeface="Arial"/>
                <a:cs typeface="Arial"/>
                <a:sym typeface="Arial"/>
              </a:rPr>
              <a:t>Minor updates:</a:t>
            </a:r>
            <a:br>
              <a:rPr lang="en" sz="2220">
                <a:latin typeface="Arial"/>
                <a:ea typeface="Arial"/>
                <a:cs typeface="Arial"/>
                <a:sym typeface="Arial"/>
              </a:rPr>
            </a:br>
            <a:endParaRPr sz="2220">
              <a:latin typeface="Arial"/>
              <a:ea typeface="Arial"/>
              <a:cs typeface="Arial"/>
              <a:sym typeface="Arial"/>
            </a:endParaRPr>
          </a:p>
          <a:p>
            <a:pPr marL="342900" lvl="0" indent="-342900" algn="l" rtl="0">
              <a:lnSpc>
                <a:spcPct val="90000"/>
              </a:lnSpc>
              <a:spcBef>
                <a:spcPts val="444"/>
              </a:spcBef>
              <a:spcAft>
                <a:spcPts val="0"/>
              </a:spcAft>
              <a:buClr>
                <a:srgbClr val="4B2E83"/>
              </a:buClr>
              <a:buSzPts val="2220"/>
              <a:buFont typeface="Merriweather Sans"/>
              <a:buChar char="&gt;"/>
            </a:pPr>
            <a:r>
              <a:rPr lang="en" sz="2220">
                <a:latin typeface="Arial"/>
                <a:ea typeface="Arial"/>
                <a:cs typeface="Arial"/>
                <a:sym typeface="Arial"/>
              </a:rPr>
              <a:t>Must use negotiated F&amp;A rates (unless otherwise directed by NSF in the Program Solicitation)</a:t>
            </a:r>
            <a:br>
              <a:rPr lang="en" sz="2220">
                <a:latin typeface="Arial"/>
                <a:ea typeface="Arial"/>
                <a:cs typeface="Arial"/>
                <a:sym typeface="Arial"/>
              </a:rPr>
            </a:br>
            <a:endParaRPr sz="2220">
              <a:latin typeface="Arial"/>
              <a:ea typeface="Arial"/>
              <a:cs typeface="Arial"/>
              <a:sym typeface="Arial"/>
            </a:endParaRPr>
          </a:p>
          <a:p>
            <a:pPr marL="342900" lvl="0" indent="-342900" algn="l" rtl="0">
              <a:lnSpc>
                <a:spcPct val="90000"/>
              </a:lnSpc>
              <a:spcBef>
                <a:spcPts val="444"/>
              </a:spcBef>
              <a:spcAft>
                <a:spcPts val="0"/>
              </a:spcAft>
              <a:buClr>
                <a:srgbClr val="4B2E83"/>
              </a:buClr>
              <a:buSzPts val="2220"/>
              <a:buFont typeface="Merriweather Sans"/>
              <a:buChar char="&gt;"/>
            </a:pPr>
            <a:r>
              <a:rPr lang="en" sz="2220">
                <a:latin typeface="Arial"/>
                <a:ea typeface="Arial"/>
                <a:cs typeface="Arial"/>
                <a:sym typeface="Arial"/>
              </a:rPr>
              <a:t>Recipients are responsible for ensuring documentation for each subawardee is “maintained for the same retention period as the grantee’s.”</a:t>
            </a:r>
            <a:endParaRPr/>
          </a:p>
          <a:p>
            <a:pPr marL="742950" lvl="1" indent="-285750" algn="l" rtl="0">
              <a:lnSpc>
                <a:spcPct val="90000"/>
              </a:lnSpc>
              <a:spcBef>
                <a:spcPts val="370"/>
              </a:spcBef>
              <a:spcAft>
                <a:spcPts val="0"/>
              </a:spcAft>
              <a:buClr>
                <a:srgbClr val="4B2E83"/>
              </a:buClr>
              <a:buSzPts val="1850"/>
              <a:buChar char="–"/>
            </a:pPr>
            <a:r>
              <a:rPr lang="en" sz="1850">
                <a:latin typeface="Arial"/>
                <a:ea typeface="Arial"/>
                <a:cs typeface="Arial"/>
                <a:sym typeface="Arial"/>
              </a:rPr>
              <a:t>Translation: If the UW’s retention policy is six years for Sponsored Award documentation, the subawardee must also retain for six years.</a:t>
            </a:r>
            <a:endParaRPr/>
          </a:p>
          <a:p>
            <a:pPr marL="342900" lvl="0" indent="-201930" algn="l" rtl="0">
              <a:lnSpc>
                <a:spcPct val="90000"/>
              </a:lnSpc>
              <a:spcBef>
                <a:spcPts val="444"/>
              </a:spcBef>
              <a:spcAft>
                <a:spcPts val="0"/>
              </a:spcAft>
              <a:buClr>
                <a:srgbClr val="4B2E83"/>
              </a:buClr>
              <a:buSzPts val="2220"/>
              <a:buFont typeface="Merriweather Sans"/>
              <a:buNone/>
            </a:pPr>
            <a:endParaRPr sz="2220">
              <a:latin typeface="Arial"/>
              <a:ea typeface="Arial"/>
              <a:cs typeface="Arial"/>
              <a:sym typeface="Arial"/>
            </a:endParaRPr>
          </a:p>
          <a:p>
            <a:pPr marL="0" lvl="0" indent="0" algn="l" rtl="0">
              <a:lnSpc>
                <a:spcPct val="90000"/>
              </a:lnSpc>
              <a:spcBef>
                <a:spcPts val="444"/>
              </a:spcBef>
              <a:spcAft>
                <a:spcPts val="0"/>
              </a:spcAft>
              <a:buClr>
                <a:srgbClr val="4B2E83"/>
              </a:buClr>
              <a:buSzPts val="2220"/>
              <a:buNone/>
            </a:pPr>
            <a:r>
              <a:rPr lang="en" sz="2220">
                <a:latin typeface="Arial"/>
                <a:ea typeface="Arial"/>
                <a:cs typeface="Arial"/>
                <a:sym typeface="Arial"/>
              </a:rPr>
              <a:t>Updates effective October 5, 2020</a:t>
            </a:r>
            <a:endParaRPr/>
          </a:p>
          <a:p>
            <a:pPr marL="0" lvl="0" indent="0" algn="l" rtl="0">
              <a:lnSpc>
                <a:spcPct val="90000"/>
              </a:lnSpc>
              <a:spcBef>
                <a:spcPts val="444"/>
              </a:spcBef>
              <a:spcAft>
                <a:spcPts val="0"/>
              </a:spcAft>
              <a:buClr>
                <a:srgbClr val="4B2E83"/>
              </a:buClr>
              <a:buSzPts val="2220"/>
              <a:buNone/>
            </a:pPr>
            <a:endParaRPr sz="2220">
              <a:latin typeface="Arial"/>
              <a:ea typeface="Arial"/>
              <a:cs typeface="Arial"/>
              <a:sym typeface="Arial"/>
            </a:endParaRPr>
          </a:p>
          <a:p>
            <a:pPr marL="0" lvl="0" indent="0" algn="l" rtl="0">
              <a:lnSpc>
                <a:spcPct val="90000"/>
              </a:lnSpc>
              <a:spcBef>
                <a:spcPts val="444"/>
              </a:spcBef>
              <a:spcAft>
                <a:spcPts val="0"/>
              </a:spcAft>
              <a:buClr>
                <a:srgbClr val="4B2E83"/>
              </a:buClr>
              <a:buSzPts val="2220"/>
              <a:buNone/>
            </a:pPr>
            <a:endParaRPr sz="2220">
              <a:latin typeface="Arial"/>
              <a:ea typeface="Arial"/>
              <a:cs typeface="Arial"/>
              <a:sym typeface="Arial"/>
            </a:endParaRPr>
          </a:p>
          <a:p>
            <a:pPr marL="342900" lvl="0" indent="-201930" algn="l" rtl="0">
              <a:lnSpc>
                <a:spcPct val="90000"/>
              </a:lnSpc>
              <a:spcBef>
                <a:spcPts val="444"/>
              </a:spcBef>
              <a:spcAft>
                <a:spcPts val="0"/>
              </a:spcAft>
              <a:buClr>
                <a:srgbClr val="4B2E83"/>
              </a:buClr>
              <a:buSzPts val="2220"/>
              <a:buFont typeface="Merriweather Sans"/>
              <a:buNone/>
            </a:pPr>
            <a:endParaRPr sz="2220">
              <a:latin typeface="Arial"/>
              <a:ea typeface="Arial"/>
              <a:cs typeface="Arial"/>
              <a:sym typeface="Arial"/>
            </a:endParaRPr>
          </a:p>
          <a:p>
            <a:pPr marL="342900" lvl="0" indent="-201930" algn="l" rtl="0">
              <a:lnSpc>
                <a:spcPct val="90000"/>
              </a:lnSpc>
              <a:spcBef>
                <a:spcPts val="444"/>
              </a:spcBef>
              <a:spcAft>
                <a:spcPts val="0"/>
              </a:spcAft>
              <a:buClr>
                <a:srgbClr val="4B2E83"/>
              </a:buClr>
              <a:buSzPts val="2220"/>
              <a:buFont typeface="Merriweather Sans"/>
              <a:buNone/>
            </a:pPr>
            <a:endParaRPr sz="2220"/>
          </a:p>
        </p:txBody>
      </p:sp>
      <p:sp>
        <p:nvSpPr>
          <p:cNvPr id="752" name="Google Shape;752;p114"/>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70"/>
          <p:cNvSpPr txBox="1">
            <a:spLocks noGrp="1"/>
          </p:cNvSpPr>
          <p:nvPr>
            <p:ph type="body" idx="1"/>
          </p:nvPr>
        </p:nvSpPr>
        <p:spPr>
          <a:xfrm>
            <a:off x="671758" y="-18531"/>
            <a:ext cx="8184600" cy="1377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Standardized Notice of Award (NOA)</a:t>
            </a:r>
            <a:endParaRPr/>
          </a:p>
        </p:txBody>
      </p:sp>
      <p:sp>
        <p:nvSpPr>
          <p:cNvPr id="380" name="Google Shape;380;p70"/>
          <p:cNvSpPr txBox="1">
            <a:spLocks noGrp="1"/>
          </p:cNvSpPr>
          <p:nvPr>
            <p:ph type="body" idx="2"/>
          </p:nvPr>
        </p:nvSpPr>
        <p:spPr>
          <a:xfrm>
            <a:off x="664652" y="1604432"/>
            <a:ext cx="7899300" cy="4522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B2E83"/>
              </a:buClr>
              <a:buSzPts val="1600"/>
              <a:buNone/>
            </a:pPr>
            <a:r>
              <a:rPr lang="en" sz="1600" u="sng">
                <a:latin typeface="Arial"/>
                <a:ea typeface="Arial"/>
                <a:cs typeface="Arial"/>
                <a:sym typeface="Arial"/>
              </a:rPr>
              <a:t>Will be adopted by all DHHS Operating</a:t>
            </a:r>
            <a:endParaRPr/>
          </a:p>
          <a:p>
            <a:pPr marL="0" lvl="0" indent="0" algn="l" rtl="0">
              <a:spcBef>
                <a:spcPts val="320"/>
              </a:spcBef>
              <a:spcAft>
                <a:spcPts val="0"/>
              </a:spcAft>
              <a:buClr>
                <a:srgbClr val="4B2E83"/>
              </a:buClr>
              <a:buSzPts val="1600"/>
              <a:buNone/>
            </a:pPr>
            <a:r>
              <a:rPr lang="en" sz="1600" u="sng">
                <a:latin typeface="Arial"/>
                <a:ea typeface="Arial"/>
                <a:cs typeface="Arial"/>
                <a:sym typeface="Arial"/>
              </a:rPr>
              <a:t>Divisions</a:t>
            </a:r>
            <a:endParaRPr/>
          </a:p>
          <a:p>
            <a:pPr marL="0" lvl="0" indent="0" algn="l" rtl="0">
              <a:spcBef>
                <a:spcPts val="180"/>
              </a:spcBef>
              <a:spcAft>
                <a:spcPts val="0"/>
              </a:spcAft>
              <a:buClr>
                <a:srgbClr val="4B2E83"/>
              </a:buClr>
              <a:buSzPts val="900"/>
              <a:buNone/>
            </a:pPr>
            <a:endParaRPr sz="900" b="0">
              <a:latin typeface="Arial"/>
              <a:ea typeface="Arial"/>
              <a:cs typeface="Arial"/>
              <a:sym typeface="Arial"/>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Administration for Children and Families (ACF)</a:t>
            </a:r>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Administration for Community Living (ACL)</a:t>
            </a:r>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Agency for Healthcare Research and Quality (AHRQ)</a:t>
            </a:r>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Agency for Toxic Substance and Disease Registry (ATSDR)</a:t>
            </a:r>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Centers for Disease Control and Prevention (CDC)</a:t>
            </a:r>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Centers for Medicare and Medicaid Services (CMS)</a:t>
            </a:r>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Food and Drug Administration (FDA)</a:t>
            </a:r>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Health Resources and Services Administration (HRSA)</a:t>
            </a:r>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National Institutes of Health (NIH)</a:t>
            </a:r>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Substance Abuse and Mental Health Services Administration (SAMHSA)</a:t>
            </a:r>
            <a:endParaRPr/>
          </a:p>
          <a:p>
            <a:pPr marL="0" lvl="0" indent="0" algn="l" rtl="0">
              <a:spcBef>
                <a:spcPts val="180"/>
              </a:spcBef>
              <a:spcAft>
                <a:spcPts val="0"/>
              </a:spcAft>
              <a:buClr>
                <a:srgbClr val="4B2E83"/>
              </a:buClr>
              <a:buSzPts val="900"/>
              <a:buNone/>
            </a:pPr>
            <a:endParaRPr sz="900" b="0">
              <a:latin typeface="Arial"/>
              <a:ea typeface="Arial"/>
              <a:cs typeface="Arial"/>
              <a:sym typeface="Arial"/>
            </a:endParaRPr>
          </a:p>
          <a:p>
            <a:pPr marL="0" lvl="0" indent="0" algn="l" rtl="0">
              <a:spcBef>
                <a:spcPts val="180"/>
              </a:spcBef>
              <a:spcAft>
                <a:spcPts val="0"/>
              </a:spcAft>
              <a:buClr>
                <a:srgbClr val="4B2E83"/>
              </a:buClr>
              <a:buSzPts val="900"/>
              <a:buNone/>
            </a:pPr>
            <a:endParaRPr sz="900" b="0">
              <a:latin typeface="Arial"/>
              <a:ea typeface="Arial"/>
              <a:cs typeface="Arial"/>
              <a:sym typeface="Arial"/>
            </a:endParaRPr>
          </a:p>
          <a:p>
            <a:pPr marL="0" lvl="0" indent="0" algn="l" rtl="0">
              <a:spcBef>
                <a:spcPts val="320"/>
              </a:spcBef>
              <a:spcAft>
                <a:spcPts val="0"/>
              </a:spcAft>
              <a:buClr>
                <a:srgbClr val="4B2E83"/>
              </a:buClr>
              <a:buSzPts val="1600"/>
              <a:buNone/>
            </a:pPr>
            <a:r>
              <a:rPr lang="en" sz="1600" u="sng">
                <a:latin typeface="Arial"/>
                <a:ea typeface="Arial"/>
                <a:cs typeface="Arial"/>
                <a:sym typeface="Arial"/>
              </a:rPr>
              <a:t>Benefits</a:t>
            </a:r>
            <a:endParaRPr/>
          </a:p>
          <a:p>
            <a:pPr marL="342900" lvl="0" indent="-285750" algn="l" rtl="0">
              <a:spcBef>
                <a:spcPts val="180"/>
              </a:spcBef>
              <a:spcAft>
                <a:spcPts val="0"/>
              </a:spcAft>
              <a:buClr>
                <a:srgbClr val="4B2E83"/>
              </a:buClr>
              <a:buSzPts val="900"/>
              <a:buFont typeface="Noto Sans Symbols"/>
              <a:buNone/>
            </a:pPr>
            <a:endParaRPr sz="900" b="0">
              <a:latin typeface="Arial"/>
              <a:ea typeface="Arial"/>
              <a:cs typeface="Arial"/>
              <a:sym typeface="Arial"/>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Consistency</a:t>
            </a:r>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Faster budget setup process</a:t>
            </a:r>
            <a:endParaRPr/>
          </a:p>
          <a:p>
            <a:pPr marL="342900" lvl="0" indent="-342900" algn="l" rtl="0">
              <a:spcBef>
                <a:spcPts val="180"/>
              </a:spcBef>
              <a:spcAft>
                <a:spcPts val="0"/>
              </a:spcAft>
              <a:buClr>
                <a:srgbClr val="4B2E83"/>
              </a:buClr>
              <a:buSzPts val="900"/>
              <a:buFont typeface="Noto Sans Symbols"/>
              <a:buChar char="▪"/>
            </a:pPr>
            <a:r>
              <a:rPr lang="en" sz="900" b="0">
                <a:latin typeface="Arial"/>
                <a:ea typeface="Arial"/>
                <a:cs typeface="Arial"/>
                <a:sym typeface="Arial"/>
              </a:rPr>
              <a:t>Straightforward and easy to analyze</a:t>
            </a:r>
            <a:endParaRPr/>
          </a:p>
          <a:p>
            <a:pPr marL="0" lvl="0" indent="0" algn="l" rtl="0">
              <a:spcBef>
                <a:spcPts val="180"/>
              </a:spcBef>
              <a:spcAft>
                <a:spcPts val="0"/>
              </a:spcAft>
              <a:buClr>
                <a:srgbClr val="4B2E83"/>
              </a:buClr>
              <a:buSzPts val="900"/>
              <a:buNone/>
            </a:pPr>
            <a:endParaRPr sz="900" u="sng">
              <a:latin typeface="Arial"/>
              <a:ea typeface="Arial"/>
              <a:cs typeface="Arial"/>
              <a:sym typeface="Arial"/>
            </a:endParaRPr>
          </a:p>
          <a:p>
            <a:pPr marL="0" lvl="0" indent="0" algn="l" rtl="0">
              <a:spcBef>
                <a:spcPts val="320"/>
              </a:spcBef>
              <a:spcAft>
                <a:spcPts val="0"/>
              </a:spcAft>
              <a:buClr>
                <a:srgbClr val="4B2E83"/>
              </a:buClr>
              <a:buSzPts val="1600"/>
              <a:buNone/>
            </a:pPr>
            <a:endParaRPr sz="1600" u="sng">
              <a:latin typeface="Arial"/>
              <a:ea typeface="Arial"/>
              <a:cs typeface="Arial"/>
              <a:sym typeface="Arial"/>
            </a:endParaRPr>
          </a:p>
          <a:p>
            <a:pPr marL="0" lvl="0" indent="0" algn="l" rtl="0">
              <a:spcBef>
                <a:spcPts val="180"/>
              </a:spcBef>
              <a:spcAft>
                <a:spcPts val="0"/>
              </a:spcAft>
              <a:buClr>
                <a:srgbClr val="4B2E83"/>
              </a:buClr>
              <a:buSzPts val="900"/>
              <a:buNone/>
            </a:pPr>
            <a:endParaRPr sz="900">
              <a:latin typeface="Arial"/>
              <a:ea typeface="Arial"/>
              <a:cs typeface="Arial"/>
              <a:sym typeface="Arial"/>
            </a:endParaRPr>
          </a:p>
          <a:p>
            <a:pPr marL="342900" lvl="0" indent="-285750" algn="l" rtl="0">
              <a:spcBef>
                <a:spcPts val="180"/>
              </a:spcBef>
              <a:spcAft>
                <a:spcPts val="0"/>
              </a:spcAft>
              <a:buClr>
                <a:srgbClr val="4B2E83"/>
              </a:buClr>
              <a:buSzPts val="900"/>
              <a:buFont typeface="Noto Sans Symbols"/>
              <a:buNone/>
            </a:pPr>
            <a:endParaRPr sz="900">
              <a:latin typeface="Arial"/>
              <a:ea typeface="Arial"/>
              <a:cs typeface="Arial"/>
              <a:sym typeface="Arial"/>
            </a:endParaRPr>
          </a:p>
          <a:p>
            <a:pPr marL="457200" lvl="1" indent="0" algn="l" rtl="0">
              <a:spcBef>
                <a:spcPts val="240"/>
              </a:spcBef>
              <a:spcAft>
                <a:spcPts val="0"/>
              </a:spcAft>
              <a:buClr>
                <a:srgbClr val="4B2E83"/>
              </a:buClr>
              <a:buSzPts val="1200"/>
              <a:buNone/>
            </a:pPr>
            <a:endParaRPr sz="1200">
              <a:latin typeface="Arial"/>
              <a:ea typeface="Arial"/>
              <a:cs typeface="Arial"/>
              <a:sym typeface="Arial"/>
            </a:endParaRPr>
          </a:p>
          <a:p>
            <a:pPr marL="0" lvl="0" indent="0" algn="l" rtl="0">
              <a:spcBef>
                <a:spcPts val="320"/>
              </a:spcBef>
              <a:spcAft>
                <a:spcPts val="0"/>
              </a:spcAft>
              <a:buClr>
                <a:srgbClr val="4B2E83"/>
              </a:buClr>
              <a:buSzPts val="1600"/>
              <a:buNone/>
            </a:pPr>
            <a:endParaRPr sz="1600">
              <a:latin typeface="Arial"/>
              <a:ea typeface="Arial"/>
              <a:cs typeface="Arial"/>
              <a:sym typeface="Arial"/>
            </a:endParaRPr>
          </a:p>
          <a:p>
            <a:pPr marL="400050" lvl="1" indent="0" algn="l" rtl="0">
              <a:spcBef>
                <a:spcPts val="240"/>
              </a:spcBef>
              <a:spcAft>
                <a:spcPts val="0"/>
              </a:spcAft>
              <a:buClr>
                <a:srgbClr val="4B2E83"/>
              </a:buClr>
              <a:buSzPts val="1200"/>
              <a:buNone/>
            </a:pPr>
            <a:endParaRPr sz="1200">
              <a:latin typeface="Arial"/>
              <a:ea typeface="Arial"/>
              <a:cs typeface="Arial"/>
              <a:sym typeface="Arial"/>
            </a:endParaRPr>
          </a:p>
        </p:txBody>
      </p:sp>
      <p:sp>
        <p:nvSpPr>
          <p:cNvPr id="381" name="Google Shape;381;p70"/>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Jackie Paule - GCA</a:t>
            </a:r>
            <a:endParaRPr/>
          </a:p>
        </p:txBody>
      </p:sp>
      <p:pic>
        <p:nvPicPr>
          <p:cNvPr id="382" name="Google Shape;382;p70"/>
          <p:cNvPicPr preferRelativeResize="0"/>
          <p:nvPr/>
        </p:nvPicPr>
        <p:blipFill rotWithShape="1">
          <a:blip r:embed="rId3">
            <a:alphaModFix/>
          </a:blip>
          <a:srcRect/>
          <a:stretch/>
        </p:blipFill>
        <p:spPr>
          <a:xfrm>
            <a:off x="4842933" y="1397000"/>
            <a:ext cx="3606802" cy="44450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1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a:latin typeface="Encode Sans"/>
                <a:ea typeface="Encode Sans"/>
                <a:cs typeface="Encode Sans"/>
                <a:sym typeface="Encode Sans"/>
              </a:rPr>
              <a:t>RTS References</a:t>
            </a:r>
            <a:endParaRPr>
              <a:latin typeface="Encode Sans"/>
              <a:ea typeface="Encode Sans"/>
              <a:cs typeface="Encode Sans"/>
              <a:sym typeface="Encode Sans"/>
            </a:endParaRPr>
          </a:p>
        </p:txBody>
      </p:sp>
      <p:sp>
        <p:nvSpPr>
          <p:cNvPr id="758" name="Google Shape;758;p115"/>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Font typeface="Merriweather Sans"/>
              <a:buChar char="&gt;"/>
            </a:pPr>
            <a:r>
              <a:rPr lang="en">
                <a:latin typeface="Arial"/>
                <a:ea typeface="Arial"/>
                <a:cs typeface="Arial"/>
                <a:sym typeface="Arial"/>
              </a:rPr>
              <a:t>NSF RTCs:</a:t>
            </a:r>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3"/>
              </a:rPr>
              <a:t>https://www.nsf.gov/bfa/dias/policy/fedrtc/agencyspecifics/nsf_1020.pdf</a:t>
            </a:r>
            <a:endParaRPr>
              <a:latin typeface="Arial"/>
              <a:ea typeface="Arial"/>
              <a:cs typeface="Arial"/>
              <a:sym typeface="Arial"/>
            </a:endParaRPr>
          </a:p>
          <a:p>
            <a:pPr marL="457200" lvl="1" indent="0" algn="l" rtl="0">
              <a:spcBef>
                <a:spcPts val="400"/>
              </a:spcBef>
              <a:spcAft>
                <a:spcPts val="0"/>
              </a:spcAft>
              <a:buClr>
                <a:srgbClr val="4B2E83"/>
              </a:buClr>
              <a:buSzPts val="2000"/>
              <a:buNone/>
            </a:pPr>
            <a:endParaRPr>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Summary of Significant Changes:</a:t>
            </a:r>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4"/>
              </a:rPr>
              <a:t>https://www.nsf.gov/bfa/dias/policy/fedrtc/agencyspecifics/nsf_sigchg1020.pdf</a:t>
            </a:r>
            <a:endParaRPr>
              <a:latin typeface="Arial"/>
              <a:ea typeface="Arial"/>
              <a:cs typeface="Arial"/>
              <a:sym typeface="Arial"/>
            </a:endParaRPr>
          </a:p>
          <a:p>
            <a:pPr marL="342900" lvl="0" indent="-190500" algn="l" rtl="0">
              <a:spcBef>
                <a:spcPts val="480"/>
              </a:spcBef>
              <a:spcAft>
                <a:spcPts val="0"/>
              </a:spcAft>
              <a:buClr>
                <a:srgbClr val="4B2E83"/>
              </a:buClr>
              <a:buSzPts val="2400"/>
              <a:buFont typeface="Merriweather Sans"/>
              <a:buNone/>
            </a:pPr>
            <a:endParaRPr/>
          </a:p>
        </p:txBody>
      </p:sp>
      <p:sp>
        <p:nvSpPr>
          <p:cNvPr id="759" name="Google Shape;759;p115"/>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1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4000"/>
              <a:buNone/>
            </a:pPr>
            <a:r>
              <a:rPr lang="en" sz="4000">
                <a:latin typeface="Arial"/>
                <a:ea typeface="Arial"/>
                <a:cs typeface="Arial"/>
                <a:sym typeface="Arial"/>
              </a:rPr>
              <a:t>Questions</a:t>
            </a:r>
            <a:endParaRPr/>
          </a:p>
        </p:txBody>
      </p:sp>
      <p:sp>
        <p:nvSpPr>
          <p:cNvPr id="765" name="Google Shape;765;p116"/>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400"/>
              <a:buChar char="&gt;"/>
            </a:pPr>
            <a:r>
              <a:rPr lang="en">
                <a:latin typeface="Arial"/>
                <a:ea typeface="Arial"/>
                <a:cs typeface="Arial"/>
                <a:sym typeface="Arial"/>
              </a:rPr>
              <a:t>Post Award Fiscal Compliance (PAFC)</a:t>
            </a:r>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3"/>
              </a:rPr>
              <a:t>gcafco@uw.edu</a:t>
            </a:r>
            <a:endParaRPr>
              <a:latin typeface="Arial"/>
              <a:ea typeface="Arial"/>
              <a:cs typeface="Arial"/>
              <a:sym typeface="Arial"/>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4"/>
              </a:rPr>
              <a:t>https://finance.uw.edu/pafc/</a:t>
            </a:r>
            <a:endParaRPr>
              <a:latin typeface="Arial"/>
              <a:ea typeface="Arial"/>
              <a:cs typeface="Arial"/>
              <a:sym typeface="Arial"/>
            </a:endParaRPr>
          </a:p>
          <a:p>
            <a:pPr marL="742950" lvl="1" indent="-209550" algn="l" rtl="0">
              <a:spcBef>
                <a:spcPts val="240"/>
              </a:spcBef>
              <a:spcAft>
                <a:spcPts val="0"/>
              </a:spcAft>
              <a:buClr>
                <a:srgbClr val="4B2E83"/>
              </a:buClr>
              <a:buSzPts val="1200"/>
              <a:buNone/>
            </a:pPr>
            <a:endParaRPr sz="1200">
              <a:latin typeface="Arial"/>
              <a:ea typeface="Arial"/>
              <a:cs typeface="Arial"/>
              <a:sym typeface="Arial"/>
            </a:endParaRPr>
          </a:p>
          <a:p>
            <a:pPr marL="342900" lvl="0" indent="-342900" algn="l" rtl="0">
              <a:spcBef>
                <a:spcPts val="480"/>
              </a:spcBef>
              <a:spcAft>
                <a:spcPts val="0"/>
              </a:spcAft>
              <a:buClr>
                <a:srgbClr val="4B2E83"/>
              </a:buClr>
              <a:buSzPts val="2400"/>
              <a:buFont typeface="Merriweather Sans"/>
              <a:buChar char="&gt;"/>
            </a:pPr>
            <a:r>
              <a:rPr lang="en">
                <a:latin typeface="Arial"/>
                <a:ea typeface="Arial"/>
                <a:cs typeface="Arial"/>
                <a:sym typeface="Arial"/>
              </a:rPr>
              <a:t>Andra Sawyer</a:t>
            </a:r>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5"/>
              </a:rPr>
              <a:t>andra2@uw.edu</a:t>
            </a:r>
            <a:r>
              <a:rPr lang="en">
                <a:latin typeface="Arial"/>
                <a:ea typeface="Arial"/>
                <a:cs typeface="Arial"/>
                <a:sym typeface="Arial"/>
              </a:rPr>
              <a:t/>
            </a:r>
            <a:br>
              <a:rPr lang="en">
                <a:latin typeface="Arial"/>
                <a:ea typeface="Arial"/>
                <a:cs typeface="Arial"/>
                <a:sym typeface="Arial"/>
              </a:rPr>
            </a:br>
            <a:endParaRPr>
              <a:latin typeface="Arial"/>
              <a:ea typeface="Arial"/>
              <a:cs typeface="Arial"/>
              <a:sym typeface="Arial"/>
            </a:endParaRPr>
          </a:p>
          <a:p>
            <a:pPr marL="342900" lvl="0" indent="-342900" algn="l" rtl="0">
              <a:spcBef>
                <a:spcPts val="480"/>
              </a:spcBef>
              <a:spcAft>
                <a:spcPts val="0"/>
              </a:spcAft>
              <a:buClr>
                <a:srgbClr val="4B2E83"/>
              </a:buClr>
              <a:buSzPts val="2400"/>
              <a:buChar char="&gt;"/>
            </a:pPr>
            <a:r>
              <a:rPr lang="en">
                <a:latin typeface="Arial"/>
                <a:ea typeface="Arial"/>
                <a:cs typeface="Arial"/>
                <a:sym typeface="Arial"/>
              </a:rPr>
              <a:t>Matt Gardner</a:t>
            </a:r>
            <a:endParaRPr/>
          </a:p>
          <a:p>
            <a:pPr marL="742950" lvl="1" indent="-285750" algn="l" rtl="0">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6"/>
              </a:rPr>
              <a:t>mgard4@uw.edu</a:t>
            </a:r>
            <a:endParaRPr sz="1200">
              <a:latin typeface="Arial"/>
              <a:ea typeface="Arial"/>
              <a:cs typeface="Arial"/>
              <a:sym typeface="Arial"/>
            </a:endParaRPr>
          </a:p>
          <a:p>
            <a:pPr marL="742950" lvl="1" indent="-158750" algn="l" rtl="0">
              <a:spcBef>
                <a:spcPts val="400"/>
              </a:spcBef>
              <a:spcAft>
                <a:spcPts val="0"/>
              </a:spcAft>
              <a:buClr>
                <a:srgbClr val="4B2E83"/>
              </a:buClr>
              <a:buSzPts val="2000"/>
              <a:buNone/>
            </a:pPr>
            <a:endParaRPr>
              <a:latin typeface="Arial"/>
              <a:ea typeface="Arial"/>
              <a:cs typeface="Arial"/>
              <a:sym typeface="Arial"/>
            </a:endParaRPr>
          </a:p>
          <a:p>
            <a:pPr marL="342900" lvl="0" indent="-190500" algn="l" rtl="0">
              <a:spcBef>
                <a:spcPts val="480"/>
              </a:spcBef>
              <a:spcAft>
                <a:spcPts val="0"/>
              </a:spcAft>
              <a:buClr>
                <a:srgbClr val="4B2E83"/>
              </a:buClr>
              <a:buSzPts val="2400"/>
              <a:buNone/>
            </a:pPr>
            <a:endParaRPr>
              <a:latin typeface="Arial"/>
              <a:ea typeface="Arial"/>
              <a:cs typeface="Arial"/>
              <a:sym typeface="Arial"/>
            </a:endParaRPr>
          </a:p>
        </p:txBody>
      </p:sp>
      <p:sp>
        <p:nvSpPr>
          <p:cNvPr id="766" name="Google Shape;766;p116"/>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PAFC</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117"/>
          <p:cNvPicPr preferRelativeResize="0"/>
          <p:nvPr/>
        </p:nvPicPr>
        <p:blipFill rotWithShape="1">
          <a:blip r:embed="rId3">
            <a:alphaModFix/>
          </a:blip>
          <a:srcRect l="-510" t="27351" r="510" b="44053"/>
          <a:stretch/>
        </p:blipFill>
        <p:spPr>
          <a:xfrm>
            <a:off x="-46751" y="5587163"/>
            <a:ext cx="9190751" cy="1290933"/>
          </a:xfrm>
          <a:prstGeom prst="rect">
            <a:avLst/>
          </a:prstGeom>
          <a:noFill/>
          <a:ln>
            <a:noFill/>
          </a:ln>
        </p:spPr>
      </p:pic>
      <p:sp>
        <p:nvSpPr>
          <p:cNvPr id="773" name="Google Shape;773;p117"/>
          <p:cNvSpPr/>
          <p:nvPr/>
        </p:nvSpPr>
        <p:spPr>
          <a:xfrm>
            <a:off x="7119436" y="1083677"/>
            <a:ext cx="2024700" cy="4503600"/>
          </a:xfrm>
          <a:prstGeom prst="rect">
            <a:avLst/>
          </a:prstGeom>
          <a:solidFill>
            <a:srgbClr val="DDD9C3"/>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74" name="Google Shape;774;p117"/>
          <p:cNvSpPr/>
          <p:nvPr/>
        </p:nvSpPr>
        <p:spPr>
          <a:xfrm>
            <a:off x="0" y="1066800"/>
            <a:ext cx="7119300" cy="5852100"/>
          </a:xfrm>
          <a:prstGeom prst="rect">
            <a:avLst/>
          </a:prstGeom>
          <a:solidFill>
            <a:srgbClr val="595959"/>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75" name="Google Shape;775;p117"/>
          <p:cNvSpPr/>
          <p:nvPr/>
        </p:nvSpPr>
        <p:spPr>
          <a:xfrm>
            <a:off x="0" y="0"/>
            <a:ext cx="9153600" cy="1083600"/>
          </a:xfrm>
          <a:prstGeom prst="rect">
            <a:avLst/>
          </a:prstGeom>
          <a:solidFill>
            <a:srgbClr val="917B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76" name="Google Shape;776;p117"/>
          <p:cNvSpPr txBox="1"/>
          <p:nvPr/>
        </p:nvSpPr>
        <p:spPr>
          <a:xfrm>
            <a:off x="191140" y="1241046"/>
            <a:ext cx="6840300" cy="738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2400" b="0" i="0" u="none" strike="noStrike" cap="none">
                <a:solidFill>
                  <a:schemeClr val="lt1"/>
                </a:solidFill>
                <a:latin typeface="Calibri"/>
                <a:ea typeface="Calibri"/>
                <a:cs typeface="Calibri"/>
                <a:sym typeface="Calibri"/>
              </a:rPr>
              <a:t>Changes coming to Faculty Grants Management Required Training for Investigators</a:t>
            </a:r>
            <a:endParaRPr sz="4400" b="1">
              <a:solidFill>
                <a:schemeClr val="lt1"/>
              </a:solidFill>
              <a:latin typeface="Encode Sans"/>
              <a:ea typeface="Encode Sans"/>
              <a:cs typeface="Encode Sans"/>
              <a:sym typeface="Encode Sans"/>
            </a:endParaRPr>
          </a:p>
        </p:txBody>
      </p:sp>
      <p:sp>
        <p:nvSpPr>
          <p:cNvPr id="777" name="Google Shape;777;p117"/>
          <p:cNvSpPr txBox="1"/>
          <p:nvPr/>
        </p:nvSpPr>
        <p:spPr>
          <a:xfrm>
            <a:off x="1334908" y="2990188"/>
            <a:ext cx="5439900" cy="307800"/>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0"/>
              </a:spcAft>
              <a:buNone/>
            </a:pPr>
            <a:endParaRPr sz="1400">
              <a:solidFill>
                <a:srgbClr val="5F497A"/>
              </a:solidFill>
              <a:latin typeface="Calibri"/>
              <a:ea typeface="Calibri"/>
              <a:cs typeface="Calibri"/>
              <a:sym typeface="Calibri"/>
            </a:endParaRPr>
          </a:p>
        </p:txBody>
      </p:sp>
      <p:sp>
        <p:nvSpPr>
          <p:cNvPr id="778" name="Google Shape;778;p117"/>
          <p:cNvSpPr txBox="1"/>
          <p:nvPr/>
        </p:nvSpPr>
        <p:spPr>
          <a:xfrm>
            <a:off x="7288040" y="3036331"/>
            <a:ext cx="1779900" cy="1385100"/>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r>
              <a:rPr lang="en" sz="1800" b="1">
                <a:solidFill>
                  <a:srgbClr val="3F3F3F"/>
                </a:solidFill>
                <a:latin typeface="Calibri"/>
                <a:ea typeface="Calibri"/>
                <a:cs typeface="Calibri"/>
                <a:sym typeface="Calibri"/>
              </a:rPr>
              <a:t>GMI Required Training page: </a:t>
            </a:r>
            <a:r>
              <a:rPr lang="en" sz="1200" u="sng">
                <a:solidFill>
                  <a:schemeClr val="dk1"/>
                </a:solidFill>
                <a:latin typeface="Calibri"/>
                <a:ea typeface="Calibri"/>
                <a:cs typeface="Calibri"/>
                <a:sym typeface="Calibri"/>
                <a:hlinkClick r:id="rId4"/>
              </a:rPr>
              <a:t>https://www.washington.edu/research/required-training/faculty-grants-management/</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779" name="Google Shape;779;p117"/>
          <p:cNvSpPr txBox="1"/>
          <p:nvPr/>
        </p:nvSpPr>
        <p:spPr>
          <a:xfrm>
            <a:off x="152400" y="3555529"/>
            <a:ext cx="737700" cy="307800"/>
          </a:xfrm>
          <a:prstGeom prst="rect">
            <a:avLst/>
          </a:prstGeom>
          <a:noFill/>
          <a:ln>
            <a:noFill/>
          </a:ln>
        </p:spPr>
        <p:txBody>
          <a:bodyPr spcFirstLastPara="1" wrap="square" lIns="0" tIns="45700" rIns="0" bIns="45700" anchor="t" anchorCtr="0">
            <a:noAutofit/>
          </a:bodyPr>
          <a:lstStyle/>
          <a:p>
            <a:pPr marL="0" marR="0" lvl="0" indent="0" algn="r" rtl="0">
              <a:spcBef>
                <a:spcPts val="0"/>
              </a:spcBef>
              <a:spcAft>
                <a:spcPts val="0"/>
              </a:spcAft>
              <a:buNone/>
            </a:pPr>
            <a:endParaRPr sz="1400" b="1" u="none">
              <a:solidFill>
                <a:srgbClr val="595959"/>
              </a:solidFill>
              <a:latin typeface="Calibri"/>
              <a:ea typeface="Calibri"/>
              <a:cs typeface="Calibri"/>
              <a:sym typeface="Calibri"/>
            </a:endParaRPr>
          </a:p>
        </p:txBody>
      </p:sp>
      <p:pic>
        <p:nvPicPr>
          <p:cNvPr id="780" name="Google Shape;780;p117" descr="C:\Users\hient2\Desktop\Untitled-1.png"/>
          <p:cNvPicPr preferRelativeResize="0"/>
          <p:nvPr/>
        </p:nvPicPr>
        <p:blipFill rotWithShape="1">
          <a:blip r:embed="rId5">
            <a:alphaModFix/>
          </a:blip>
          <a:srcRect/>
          <a:stretch/>
        </p:blipFill>
        <p:spPr>
          <a:xfrm>
            <a:off x="6553200" y="152400"/>
            <a:ext cx="2768928" cy="1006186"/>
          </a:xfrm>
          <a:prstGeom prst="rect">
            <a:avLst/>
          </a:prstGeom>
          <a:noFill/>
          <a:ln>
            <a:noFill/>
          </a:ln>
        </p:spPr>
      </p:pic>
      <p:sp>
        <p:nvSpPr>
          <p:cNvPr id="781" name="Google Shape;781;p117"/>
          <p:cNvSpPr txBox="1"/>
          <p:nvPr/>
        </p:nvSpPr>
        <p:spPr>
          <a:xfrm>
            <a:off x="7174720" y="1227004"/>
            <a:ext cx="20574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a:solidFill>
                  <a:srgbClr val="3F3F3F"/>
                </a:solidFill>
                <a:latin typeface="Calibri"/>
                <a:ea typeface="Calibri"/>
                <a:cs typeface="Calibri"/>
                <a:sym typeface="Calibri"/>
              </a:rPr>
              <a:t>POD Registration:</a:t>
            </a:r>
            <a:endParaRPr sz="1800" b="1">
              <a:solidFill>
                <a:srgbClr val="3F3F3F"/>
              </a:solidFill>
              <a:latin typeface="Calibri"/>
              <a:ea typeface="Calibri"/>
              <a:cs typeface="Calibri"/>
              <a:sym typeface="Calibri"/>
            </a:endParaRPr>
          </a:p>
          <a:p>
            <a:pPr marL="0" marR="0" lvl="0" indent="0" algn="l" rtl="0">
              <a:spcBef>
                <a:spcPts val="0"/>
              </a:spcBef>
              <a:spcAft>
                <a:spcPts val="0"/>
              </a:spcAft>
              <a:buNone/>
            </a:pPr>
            <a:r>
              <a:rPr lang="en" sz="1200" u="sng">
                <a:solidFill>
                  <a:schemeClr val="dk1"/>
                </a:solidFill>
                <a:latin typeface="Calibri"/>
                <a:ea typeface="Calibri"/>
                <a:cs typeface="Calibri"/>
                <a:sym typeface="Calibri"/>
                <a:hlinkClick r:id="rId6"/>
              </a:rPr>
              <a:t>https://hr.uw.edu/pod/courses-and-workshops/faculty-grants-management/</a:t>
            </a:r>
            <a:r>
              <a:rPr lang="en" sz="1200" u="sng">
                <a:solidFill>
                  <a:schemeClr val="lt1"/>
                </a:solidFill>
                <a:latin typeface="Calibri"/>
                <a:ea typeface="Calibri"/>
                <a:cs typeface="Calibri"/>
                <a:sym typeface="Calibri"/>
              </a:rPr>
              <a:t> </a:t>
            </a:r>
            <a:endParaRPr sz="1200" u="sng">
              <a:solidFill>
                <a:schemeClr val="lt1"/>
              </a:solidFill>
              <a:latin typeface="Calibri"/>
              <a:ea typeface="Calibri"/>
              <a:cs typeface="Calibri"/>
              <a:sym typeface="Calibri"/>
            </a:endParaRPr>
          </a:p>
        </p:txBody>
      </p:sp>
      <p:pic>
        <p:nvPicPr>
          <p:cNvPr id="782" name="Google Shape;782;p117"/>
          <p:cNvPicPr preferRelativeResize="0"/>
          <p:nvPr/>
        </p:nvPicPr>
        <p:blipFill rotWithShape="1">
          <a:blip r:embed="rId7">
            <a:alphaModFix/>
          </a:blip>
          <a:srcRect/>
          <a:stretch/>
        </p:blipFill>
        <p:spPr>
          <a:xfrm>
            <a:off x="7426834" y="5811940"/>
            <a:ext cx="1358020" cy="914400"/>
          </a:xfrm>
          <a:prstGeom prst="rect">
            <a:avLst/>
          </a:prstGeom>
          <a:noFill/>
          <a:ln>
            <a:noFill/>
          </a:ln>
        </p:spPr>
      </p:pic>
      <p:sp>
        <p:nvSpPr>
          <p:cNvPr id="783" name="Google Shape;783;p117"/>
          <p:cNvSpPr txBox="1"/>
          <p:nvPr/>
        </p:nvSpPr>
        <p:spPr>
          <a:xfrm>
            <a:off x="17663" y="378104"/>
            <a:ext cx="6886200" cy="646200"/>
          </a:xfrm>
          <a:prstGeom prst="rect">
            <a:avLst/>
          </a:prstGeom>
          <a:noFill/>
          <a:ln>
            <a:noFill/>
          </a:ln>
        </p:spPr>
        <p:txBody>
          <a:bodyPr spcFirstLastPara="1" wrap="square" lIns="91425" tIns="45700" rIns="91425" bIns="45700" anchor="t" anchorCtr="0">
            <a:noAutofit/>
          </a:bodyPr>
          <a:lstStyle/>
          <a:p>
            <a:pPr marL="182880" marR="0" lvl="0" indent="0" algn="l" rtl="0">
              <a:spcBef>
                <a:spcPts val="0"/>
              </a:spcBef>
              <a:spcAft>
                <a:spcPts val="0"/>
              </a:spcAft>
              <a:buNone/>
            </a:pPr>
            <a:r>
              <a:rPr lang="en" sz="3600" b="1">
                <a:solidFill>
                  <a:schemeClr val="lt1"/>
                </a:solidFill>
                <a:latin typeface="Calibri"/>
                <a:ea typeface="Calibri"/>
                <a:cs typeface="Calibri"/>
                <a:sym typeface="Calibri"/>
              </a:rPr>
              <a:t>Updates</a:t>
            </a:r>
            <a:endParaRPr sz="3600" b="1">
              <a:solidFill>
                <a:schemeClr val="lt1"/>
              </a:solidFill>
              <a:latin typeface="Calibri"/>
              <a:ea typeface="Calibri"/>
              <a:cs typeface="Calibri"/>
              <a:sym typeface="Calibri"/>
            </a:endParaRPr>
          </a:p>
        </p:txBody>
      </p:sp>
      <p:sp>
        <p:nvSpPr>
          <p:cNvPr id="784" name="Google Shape;784;p117"/>
          <p:cNvSpPr txBox="1"/>
          <p:nvPr/>
        </p:nvSpPr>
        <p:spPr>
          <a:xfrm>
            <a:off x="228600" y="2150477"/>
            <a:ext cx="6172200" cy="369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2400" b="0" u="none">
                <a:solidFill>
                  <a:schemeClr val="lt1"/>
                </a:solidFill>
                <a:latin typeface="Calibri"/>
                <a:ea typeface="Calibri"/>
                <a:cs typeface="Calibri"/>
                <a:sym typeface="Calibri"/>
              </a:rPr>
              <a:t>Two changes effective July 1, 2020 </a:t>
            </a:r>
            <a:endParaRPr sz="2400" b="0" u="none">
              <a:solidFill>
                <a:schemeClr val="lt1"/>
              </a:solidFill>
              <a:latin typeface="Calibri"/>
              <a:ea typeface="Calibri"/>
              <a:cs typeface="Calibri"/>
              <a:sym typeface="Calibri"/>
            </a:endParaRPr>
          </a:p>
        </p:txBody>
      </p:sp>
      <p:sp>
        <p:nvSpPr>
          <p:cNvPr id="785" name="Google Shape;785;p117"/>
          <p:cNvSpPr txBox="1"/>
          <p:nvPr/>
        </p:nvSpPr>
        <p:spPr>
          <a:xfrm>
            <a:off x="255858" y="2636664"/>
            <a:ext cx="6117600" cy="9234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changing the name of the session to “Grants Management for Investigators” to reflect the fact that not all investigators are faculty</a:t>
            </a:r>
            <a:endParaRPr sz="1800">
              <a:solidFill>
                <a:schemeClr val="lt1"/>
              </a:solidFill>
              <a:latin typeface="Calibri"/>
              <a:ea typeface="Calibri"/>
              <a:cs typeface="Calibri"/>
              <a:sym typeface="Calibri"/>
            </a:endParaRPr>
          </a:p>
        </p:txBody>
      </p:sp>
      <p:sp>
        <p:nvSpPr>
          <p:cNvPr id="786" name="Google Shape;786;p117"/>
          <p:cNvSpPr txBox="1"/>
          <p:nvPr/>
        </p:nvSpPr>
        <p:spPr>
          <a:xfrm>
            <a:off x="338401" y="3863306"/>
            <a:ext cx="6436500" cy="12003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investigators now required to take this training the time of their first proposal in SAGE (previously required at time of award). This allows us to give first time investigators this crucial information earlier in their research career at the UW. </a:t>
            </a:r>
            <a:endParaRPr sz="1800">
              <a:solidFill>
                <a:schemeClr val="lt1"/>
              </a:solidFill>
              <a:latin typeface="Calibri"/>
              <a:ea typeface="Calibri"/>
              <a:cs typeface="Calibri"/>
              <a:sym typeface="Calibri"/>
            </a:endParaRPr>
          </a:p>
        </p:txBody>
      </p:sp>
      <p:sp>
        <p:nvSpPr>
          <p:cNvPr id="787" name="Google Shape;787;p117"/>
          <p:cNvSpPr txBox="1"/>
          <p:nvPr/>
        </p:nvSpPr>
        <p:spPr>
          <a:xfrm>
            <a:off x="338401" y="5433536"/>
            <a:ext cx="6436500" cy="738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2400" b="0" u="none">
                <a:solidFill>
                  <a:schemeClr val="lt1"/>
                </a:solidFill>
                <a:latin typeface="Calibri"/>
                <a:ea typeface="Calibri"/>
                <a:cs typeface="Calibri"/>
                <a:sym typeface="Calibri"/>
              </a:rPr>
              <a:t>The next session will be a live Zoom session on October 21st (register through POD)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71"/>
          <p:cNvSpPr txBox="1">
            <a:spLocks noGrp="1"/>
          </p:cNvSpPr>
          <p:nvPr>
            <p:ph type="body" idx="1"/>
          </p:nvPr>
        </p:nvSpPr>
        <p:spPr>
          <a:xfrm>
            <a:off x="671758"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a:latin typeface="Arial"/>
                <a:ea typeface="Arial"/>
                <a:cs typeface="Arial"/>
                <a:sym typeface="Arial"/>
              </a:rPr>
              <a:t>Questions?</a:t>
            </a:r>
            <a:endParaRPr/>
          </a:p>
        </p:txBody>
      </p:sp>
      <p:sp>
        <p:nvSpPr>
          <p:cNvPr id="388" name="Google Shape;388;p71"/>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1600"/>
              <a:buFont typeface="Merriweather Sans"/>
              <a:buChar char="&gt;"/>
            </a:pPr>
            <a:r>
              <a:rPr lang="en" sz="1600">
                <a:latin typeface="Arial"/>
                <a:ea typeface="Arial"/>
                <a:cs typeface="Arial"/>
                <a:sym typeface="Arial"/>
              </a:rPr>
              <a:t>GCA Email: gcahelp@uw.edu</a:t>
            </a:r>
            <a:endParaRPr/>
          </a:p>
          <a:p>
            <a:pPr marL="342900" lvl="0" indent="-241300" algn="l" rtl="0">
              <a:spcBef>
                <a:spcPts val="320"/>
              </a:spcBef>
              <a:spcAft>
                <a:spcPts val="0"/>
              </a:spcAft>
              <a:buClr>
                <a:srgbClr val="4B2E83"/>
              </a:buClr>
              <a:buSzPts val="1600"/>
              <a:buFont typeface="Merriweather Sans"/>
              <a:buNone/>
            </a:pPr>
            <a:endParaRPr sz="1600">
              <a:latin typeface="Arial"/>
              <a:ea typeface="Arial"/>
              <a:cs typeface="Arial"/>
              <a:sym typeface="Arial"/>
            </a:endParaRPr>
          </a:p>
          <a:p>
            <a:pPr marL="342900" lvl="0" indent="-342900" algn="l" rtl="0">
              <a:spcBef>
                <a:spcPts val="320"/>
              </a:spcBef>
              <a:spcAft>
                <a:spcPts val="0"/>
              </a:spcAft>
              <a:buClr>
                <a:srgbClr val="4B2E83"/>
              </a:buClr>
              <a:buSzPts val="1600"/>
              <a:buFont typeface="Merriweather Sans"/>
              <a:buChar char="&gt;"/>
            </a:pPr>
            <a:r>
              <a:rPr lang="en" sz="1600">
                <a:latin typeface="Arial"/>
                <a:ea typeface="Arial"/>
                <a:cs typeface="Arial"/>
                <a:sym typeface="Arial"/>
              </a:rPr>
              <a:t>Jackie: jmatend@uw.edu</a:t>
            </a:r>
            <a:endParaRPr/>
          </a:p>
          <a:p>
            <a:pPr marL="457200" lvl="1" indent="0" algn="l" rtl="0">
              <a:spcBef>
                <a:spcPts val="240"/>
              </a:spcBef>
              <a:spcAft>
                <a:spcPts val="0"/>
              </a:spcAft>
              <a:buClr>
                <a:srgbClr val="4B2E83"/>
              </a:buClr>
              <a:buSzPts val="1200"/>
              <a:buNone/>
            </a:pPr>
            <a:endParaRPr sz="1200">
              <a:latin typeface="Arial"/>
              <a:ea typeface="Arial"/>
              <a:cs typeface="Arial"/>
              <a:sym typeface="Arial"/>
            </a:endParaRPr>
          </a:p>
          <a:p>
            <a:pPr marL="0" lvl="0" indent="0" algn="l" rtl="0">
              <a:spcBef>
                <a:spcPts val="320"/>
              </a:spcBef>
              <a:spcAft>
                <a:spcPts val="0"/>
              </a:spcAft>
              <a:buClr>
                <a:srgbClr val="4B2E83"/>
              </a:buClr>
              <a:buSzPts val="1600"/>
              <a:buNone/>
            </a:pPr>
            <a:endParaRPr sz="1600">
              <a:latin typeface="Arial"/>
              <a:ea typeface="Arial"/>
              <a:cs typeface="Arial"/>
              <a:sym typeface="Arial"/>
            </a:endParaRPr>
          </a:p>
          <a:p>
            <a:pPr marL="400050" lvl="1" indent="0" algn="l" rtl="0">
              <a:spcBef>
                <a:spcPts val="240"/>
              </a:spcBef>
              <a:spcAft>
                <a:spcPts val="0"/>
              </a:spcAft>
              <a:buClr>
                <a:srgbClr val="4B2E83"/>
              </a:buClr>
              <a:buSzPts val="1200"/>
              <a:buNone/>
            </a:pPr>
            <a:endParaRPr sz="1200">
              <a:latin typeface="Arial"/>
              <a:ea typeface="Arial"/>
              <a:cs typeface="Arial"/>
              <a:sym typeface="Arial"/>
            </a:endParaRPr>
          </a:p>
        </p:txBody>
      </p:sp>
      <p:sp>
        <p:nvSpPr>
          <p:cNvPr id="389" name="Google Shape;389;p71"/>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Jackie Paule - GCA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72"/>
          <p:cNvSpPr txBox="1">
            <a:spLocks noGrp="1"/>
          </p:cNvSpPr>
          <p:nvPr>
            <p:ph type="body" idx="1"/>
          </p:nvPr>
        </p:nvSpPr>
        <p:spPr>
          <a:xfrm>
            <a:off x="692029" y="1640263"/>
            <a:ext cx="6972300" cy="1962900"/>
          </a:xfrm>
          <a:prstGeom prst="rect">
            <a:avLst/>
          </a:prstGeom>
          <a:noFill/>
          <a:ln>
            <a:noFill/>
          </a:ln>
        </p:spPr>
        <p:txBody>
          <a:bodyPr spcFirstLastPara="1" wrap="square" lIns="91425" tIns="45700" rIns="91425" bIns="45700" anchor="b" anchorCtr="0">
            <a:noAutofit/>
          </a:bodyPr>
          <a:lstStyle/>
          <a:p>
            <a:pPr marL="0" lvl="0" indent="0" algn="l" rtl="0">
              <a:lnSpc>
                <a:spcPct val="120000"/>
              </a:lnSpc>
              <a:spcBef>
                <a:spcPts val="0"/>
              </a:spcBef>
              <a:spcAft>
                <a:spcPts val="0"/>
              </a:spcAft>
              <a:buClr>
                <a:schemeClr val="accent3"/>
              </a:buClr>
              <a:buSzPts val="3600"/>
              <a:buNone/>
            </a:pPr>
            <a:r>
              <a:rPr lang="en" sz="3600">
                <a:latin typeface="Arial"/>
                <a:ea typeface="Arial"/>
                <a:cs typeface="Arial"/>
                <a:sym typeface="Arial"/>
              </a:rPr>
              <a:t>Research Integrity </a:t>
            </a:r>
            <a:endParaRPr/>
          </a:p>
          <a:p>
            <a:pPr marL="0" lvl="0" indent="0" algn="l" rtl="0">
              <a:lnSpc>
                <a:spcPct val="120000"/>
              </a:lnSpc>
              <a:spcBef>
                <a:spcPts val="0"/>
              </a:spcBef>
              <a:spcAft>
                <a:spcPts val="0"/>
              </a:spcAft>
              <a:buClr>
                <a:schemeClr val="accent3"/>
              </a:buClr>
              <a:buSzPts val="3600"/>
              <a:buNone/>
            </a:pPr>
            <a:r>
              <a:rPr lang="en" sz="3600">
                <a:latin typeface="Arial"/>
                <a:ea typeface="Arial"/>
                <a:cs typeface="Arial"/>
                <a:sym typeface="Arial"/>
              </a:rPr>
              <a:t>&amp; the ORMP</a:t>
            </a:r>
            <a:endParaRPr/>
          </a:p>
        </p:txBody>
      </p:sp>
      <p:sp>
        <p:nvSpPr>
          <p:cNvPr id="396" name="Google Shape;396;p72"/>
          <p:cNvSpPr txBox="1"/>
          <p:nvPr/>
        </p:nvSpPr>
        <p:spPr>
          <a:xfrm>
            <a:off x="692029" y="4308049"/>
            <a:ext cx="6656700" cy="1812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MRAM | July 2020</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Julie R. Severson, PhD, JD</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Director, Office of Research Misconduct Proceedings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7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i="1">
                <a:latin typeface="Arial"/>
                <a:ea typeface="Arial"/>
                <a:cs typeface="Arial"/>
                <a:sym typeface="Arial"/>
              </a:rPr>
              <a:t>Today’s Overview &amp; Objectives</a:t>
            </a:r>
            <a:endParaRPr/>
          </a:p>
        </p:txBody>
      </p:sp>
      <p:sp>
        <p:nvSpPr>
          <p:cNvPr id="402" name="Google Shape;402;p73"/>
          <p:cNvSpPr txBox="1">
            <a:spLocks noGrp="1"/>
          </p:cNvSpPr>
          <p:nvPr>
            <p:ph type="body" idx="2"/>
          </p:nvPr>
        </p:nvSpPr>
        <p:spPr>
          <a:xfrm>
            <a:off x="659305" y="1502229"/>
            <a:ext cx="8196300" cy="4250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200"/>
              <a:buFont typeface="Merriweather Sans"/>
              <a:buChar char="&gt;"/>
            </a:pPr>
            <a:r>
              <a:rPr lang="en" sz="2200">
                <a:latin typeface="Arial"/>
                <a:ea typeface="Arial"/>
                <a:cs typeface="Arial"/>
                <a:sym typeface="Arial"/>
              </a:rPr>
              <a:t>Overview</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(Re)Introduce Office of Research Misconduct Proceedings </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ORMP’s role in upholding research integrity &amp; handling misconduct proceedings at UW</a:t>
            </a:r>
            <a:endParaRPr/>
          </a:p>
          <a:p>
            <a:pPr marL="342900" lvl="0" indent="-342900" algn="l" rtl="0">
              <a:spcBef>
                <a:spcPts val="440"/>
              </a:spcBef>
              <a:spcAft>
                <a:spcPts val="0"/>
              </a:spcAft>
              <a:buClr>
                <a:srgbClr val="4B2E83"/>
              </a:buClr>
              <a:buSzPts val="2200"/>
              <a:buFont typeface="Merriweather Sans"/>
              <a:buChar char="&gt;"/>
            </a:pPr>
            <a:r>
              <a:rPr lang="en" sz="2200">
                <a:latin typeface="Arial"/>
                <a:ea typeface="Arial"/>
                <a:cs typeface="Arial"/>
                <a:sym typeface="Arial"/>
              </a:rPr>
              <a:t>Objectives</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Refresh your understanding of foundational concepts and requirements</a:t>
            </a:r>
            <a:endParaRPr/>
          </a:p>
          <a:p>
            <a:pPr marL="1143000" lvl="2" indent="-228600" algn="l" rtl="0">
              <a:spcBef>
                <a:spcPts val="360"/>
              </a:spcBef>
              <a:spcAft>
                <a:spcPts val="0"/>
              </a:spcAft>
              <a:buClr>
                <a:srgbClr val="4B2E83"/>
              </a:buClr>
              <a:buSzPts val="1800"/>
              <a:buChar char="&gt;"/>
            </a:pPr>
            <a:r>
              <a:rPr lang="en" b="0">
                <a:latin typeface="Arial"/>
                <a:ea typeface="Arial"/>
                <a:cs typeface="Arial"/>
                <a:sym typeface="Arial"/>
              </a:rPr>
              <a:t>UW’s research integrity objectives</a:t>
            </a:r>
            <a:endParaRPr/>
          </a:p>
          <a:p>
            <a:pPr marL="1143000" lvl="2" indent="-228600" algn="l" rtl="0">
              <a:spcBef>
                <a:spcPts val="360"/>
              </a:spcBef>
              <a:spcAft>
                <a:spcPts val="0"/>
              </a:spcAft>
              <a:buClr>
                <a:srgbClr val="4B2E83"/>
              </a:buClr>
              <a:buSzPts val="1800"/>
              <a:buChar char="&gt;"/>
            </a:pPr>
            <a:r>
              <a:rPr lang="en" b="0">
                <a:latin typeface="Arial"/>
                <a:ea typeface="Arial"/>
                <a:cs typeface="Arial"/>
                <a:sym typeface="Arial"/>
              </a:rPr>
              <a:t>UW’s responsibility to address research misconduct claims</a:t>
            </a:r>
            <a:endParaRPr/>
          </a:p>
          <a:p>
            <a:pPr marL="742950" lvl="1" indent="-285750" algn="l" rtl="0">
              <a:spcBef>
                <a:spcPts val="400"/>
              </a:spcBef>
              <a:spcAft>
                <a:spcPts val="0"/>
              </a:spcAft>
              <a:buClr>
                <a:srgbClr val="4B2E83"/>
              </a:buClr>
              <a:buSzPts val="2000"/>
              <a:buChar char="–"/>
            </a:pPr>
            <a:r>
              <a:rPr lang="en">
                <a:latin typeface="Arial"/>
                <a:ea typeface="Arial"/>
                <a:cs typeface="Arial"/>
                <a:sym typeface="Arial"/>
              </a:rPr>
              <a:t>Become familiar with your resources</a:t>
            </a:r>
            <a:endParaRPr/>
          </a:p>
          <a:p>
            <a:pPr marL="1143000" lvl="2" indent="-228600" algn="l" rtl="0">
              <a:spcBef>
                <a:spcPts val="360"/>
              </a:spcBef>
              <a:spcAft>
                <a:spcPts val="0"/>
              </a:spcAft>
              <a:buClr>
                <a:srgbClr val="4B2E83"/>
              </a:buClr>
              <a:buSzPts val="1800"/>
              <a:buChar char="&gt;"/>
            </a:pPr>
            <a:r>
              <a:rPr lang="en" b="0">
                <a:latin typeface="Arial"/>
                <a:ea typeface="Arial"/>
                <a:cs typeface="Arial"/>
                <a:sym typeface="Arial"/>
              </a:rPr>
              <a:t>ORMP</a:t>
            </a:r>
            <a:endParaRPr/>
          </a:p>
          <a:p>
            <a:pPr marL="1143000" lvl="2" indent="-228600" algn="l" rtl="0">
              <a:spcBef>
                <a:spcPts val="360"/>
              </a:spcBef>
              <a:spcAft>
                <a:spcPts val="0"/>
              </a:spcAft>
              <a:buClr>
                <a:srgbClr val="4B2E83"/>
              </a:buClr>
              <a:buSzPts val="1800"/>
              <a:buChar char="&gt;"/>
            </a:pPr>
            <a:r>
              <a:rPr lang="en" b="0">
                <a:latin typeface="Arial"/>
                <a:ea typeface="Arial"/>
                <a:cs typeface="Arial"/>
                <a:sym typeface="Arial"/>
              </a:rPr>
              <a:t>Research integrity at UW</a:t>
            </a:r>
            <a:endParaRPr/>
          </a:p>
          <a:p>
            <a:pPr marL="1143000" lvl="2" indent="-228600" algn="l" rtl="0">
              <a:spcBef>
                <a:spcPts val="360"/>
              </a:spcBef>
              <a:spcAft>
                <a:spcPts val="0"/>
              </a:spcAft>
              <a:buClr>
                <a:srgbClr val="4B2E83"/>
              </a:buClr>
              <a:buSzPts val="1800"/>
              <a:buChar char="&gt;"/>
            </a:pPr>
            <a:r>
              <a:rPr lang="en" b="0">
                <a:latin typeface="Arial"/>
                <a:ea typeface="Arial"/>
                <a:cs typeface="Arial"/>
                <a:sym typeface="Arial"/>
              </a:rPr>
              <a:t>Federal and commercial sources</a:t>
            </a:r>
            <a:endParaRPr>
              <a:latin typeface="Arial"/>
              <a:ea typeface="Arial"/>
              <a:cs typeface="Arial"/>
              <a:sym typeface="Arial"/>
            </a:endParaRPr>
          </a:p>
          <a:p>
            <a:pPr marL="1143000" lvl="2" indent="-114300" algn="l" rtl="0">
              <a:spcBef>
                <a:spcPts val="360"/>
              </a:spcBef>
              <a:spcAft>
                <a:spcPts val="0"/>
              </a:spcAft>
              <a:buClr>
                <a:srgbClr val="4B2E83"/>
              </a:buClr>
              <a:buSzPts val="1800"/>
              <a:buNone/>
            </a:pPr>
            <a:endParaRPr>
              <a:latin typeface="Arial"/>
              <a:ea typeface="Arial"/>
              <a:cs typeface="Arial"/>
              <a:sym typeface="Arial"/>
            </a:endParaRPr>
          </a:p>
          <a:p>
            <a:pPr marL="742950" lvl="1" indent="-158750" algn="l" rtl="0">
              <a:spcBef>
                <a:spcPts val="400"/>
              </a:spcBef>
              <a:spcAft>
                <a:spcPts val="0"/>
              </a:spcAft>
              <a:buClr>
                <a:srgbClr val="4B2E83"/>
              </a:buClr>
              <a:buSzPts val="2000"/>
              <a:buNone/>
            </a:pPr>
            <a:endParaRPr>
              <a:latin typeface="Arial"/>
              <a:ea typeface="Arial"/>
              <a:cs typeface="Arial"/>
              <a:sym typeface="Arial"/>
            </a:endParaRPr>
          </a:p>
        </p:txBody>
      </p:sp>
      <p:sp>
        <p:nvSpPr>
          <p:cNvPr id="403" name="Google Shape;403;p73"/>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Research Integrity &amp; Misconduct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7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B2E83"/>
              </a:buClr>
              <a:buSzPts val="3000"/>
              <a:buNone/>
            </a:pPr>
            <a:r>
              <a:rPr lang="en" i="1">
                <a:latin typeface="Arial"/>
                <a:ea typeface="Arial"/>
                <a:cs typeface="Arial"/>
                <a:sym typeface="Arial"/>
              </a:rPr>
              <a:t>Office of Research Misconduct Proceedings</a:t>
            </a:r>
            <a:endParaRPr/>
          </a:p>
        </p:txBody>
      </p:sp>
      <p:sp>
        <p:nvSpPr>
          <p:cNvPr id="410" name="Google Shape;410;p74"/>
          <p:cNvSpPr txBox="1">
            <a:spLocks noGrp="1"/>
          </p:cNvSpPr>
          <p:nvPr>
            <p:ph type="body" idx="2"/>
          </p:nvPr>
        </p:nvSpPr>
        <p:spPr>
          <a:xfrm>
            <a:off x="659306" y="1491343"/>
            <a:ext cx="5640000" cy="4573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4B2E83"/>
              </a:buClr>
              <a:buSzPts val="2000"/>
              <a:buFont typeface="Merriweather Sans"/>
              <a:buChar char="&gt;"/>
            </a:pPr>
            <a:r>
              <a:rPr lang="en" sz="2000">
                <a:latin typeface="Arial"/>
                <a:ea typeface="Arial"/>
                <a:cs typeface="Arial"/>
                <a:sym typeface="Arial"/>
              </a:rPr>
              <a:t>What is ORMP?</a:t>
            </a:r>
            <a:endParaRPr/>
          </a:p>
          <a:p>
            <a:pPr marL="742950" lvl="1" indent="-285750" algn="l" rtl="0">
              <a:spcBef>
                <a:spcPts val="360"/>
              </a:spcBef>
              <a:spcAft>
                <a:spcPts val="0"/>
              </a:spcAft>
              <a:buClr>
                <a:srgbClr val="4B2E83"/>
              </a:buClr>
              <a:buSzPts val="1800"/>
              <a:buChar char="–"/>
            </a:pPr>
            <a:r>
              <a:rPr lang="en" sz="1800" b="0">
                <a:latin typeface="Arial"/>
                <a:ea typeface="Arial"/>
                <a:cs typeface="Arial"/>
                <a:sym typeface="Arial"/>
              </a:rPr>
              <a:t>ORMP initiates and coordinates UW’s handling of research misconduct allegations and supports UW’s broader research integrity goals.</a:t>
            </a:r>
            <a:endParaRPr/>
          </a:p>
          <a:p>
            <a:pPr marL="742950" lvl="1" indent="-285750" algn="l" rtl="0">
              <a:spcBef>
                <a:spcPts val="360"/>
              </a:spcBef>
              <a:spcAft>
                <a:spcPts val="0"/>
              </a:spcAft>
              <a:buClr>
                <a:srgbClr val="4B2E83"/>
              </a:buClr>
              <a:buSzPts val="1800"/>
              <a:buChar char="–"/>
            </a:pPr>
            <a:r>
              <a:rPr lang="en" sz="1800" b="0">
                <a:latin typeface="Arial"/>
                <a:ea typeface="Arial"/>
                <a:cs typeface="Arial"/>
                <a:sym typeface="Arial"/>
              </a:rPr>
              <a:t>ORMP recently moved under the Office of Research</a:t>
            </a:r>
            <a:endParaRPr/>
          </a:p>
          <a:p>
            <a:pPr marL="1143000" lvl="2" indent="-228600" algn="l" rtl="0">
              <a:spcBef>
                <a:spcPts val="320"/>
              </a:spcBef>
              <a:spcAft>
                <a:spcPts val="0"/>
              </a:spcAft>
              <a:buClr>
                <a:srgbClr val="4B2E83"/>
              </a:buClr>
              <a:buSzPts val="1600"/>
              <a:buChar char="&gt;"/>
            </a:pPr>
            <a:r>
              <a:rPr lang="en" sz="1600" b="0">
                <a:latin typeface="Arial"/>
                <a:ea typeface="Arial"/>
                <a:cs typeface="Arial"/>
                <a:sym typeface="Arial"/>
              </a:rPr>
              <a:t>Gerberding Hall (via our living rooms)</a:t>
            </a:r>
            <a:endParaRPr/>
          </a:p>
          <a:p>
            <a:pPr marL="342900" lvl="0" indent="-342900" algn="l" rtl="0">
              <a:spcBef>
                <a:spcPts val="400"/>
              </a:spcBef>
              <a:spcAft>
                <a:spcPts val="0"/>
              </a:spcAft>
              <a:buClr>
                <a:srgbClr val="4B2E83"/>
              </a:buClr>
              <a:buSzPts val="2000"/>
              <a:buFont typeface="Merriweather Sans"/>
              <a:buChar char="&gt;"/>
            </a:pPr>
            <a:r>
              <a:rPr lang="en" sz="2000">
                <a:latin typeface="Arial"/>
                <a:ea typeface="Arial"/>
                <a:cs typeface="Arial"/>
                <a:sym typeface="Arial"/>
              </a:rPr>
              <a:t>Who is ORMP?</a:t>
            </a:r>
            <a:endParaRPr/>
          </a:p>
          <a:p>
            <a:pPr marL="742950" lvl="1" indent="-285750" algn="l" rtl="0">
              <a:spcBef>
                <a:spcPts val="360"/>
              </a:spcBef>
              <a:spcAft>
                <a:spcPts val="0"/>
              </a:spcAft>
              <a:buClr>
                <a:srgbClr val="4B2E83"/>
              </a:buClr>
              <a:buSzPts val="1800"/>
              <a:buChar char="–"/>
            </a:pPr>
            <a:r>
              <a:rPr lang="en" sz="1800">
                <a:latin typeface="Arial"/>
                <a:ea typeface="Arial"/>
                <a:cs typeface="Arial"/>
                <a:sym typeface="Arial"/>
              </a:rPr>
              <a:t>Julie Severson, PhD, JD | Director </a:t>
            </a:r>
            <a:endParaRPr/>
          </a:p>
          <a:p>
            <a:pPr marL="1143000" lvl="2" indent="-228600" algn="l" rtl="0">
              <a:spcBef>
                <a:spcPts val="320"/>
              </a:spcBef>
              <a:spcAft>
                <a:spcPts val="0"/>
              </a:spcAft>
              <a:buClr>
                <a:srgbClr val="4B2E83"/>
              </a:buClr>
              <a:buSzPts val="1600"/>
              <a:buChar char="&gt;"/>
            </a:pPr>
            <a:r>
              <a:rPr lang="en" sz="1600" b="0">
                <a:latin typeface="Arial"/>
                <a:ea typeface="Arial"/>
                <a:cs typeface="Arial"/>
                <a:sym typeface="Arial"/>
              </a:rPr>
              <a:t>Background</a:t>
            </a:r>
            <a:endParaRPr/>
          </a:p>
          <a:p>
            <a:pPr marL="1600200" lvl="3" indent="-228600" algn="l" rtl="0">
              <a:spcBef>
                <a:spcPts val="280"/>
              </a:spcBef>
              <a:spcAft>
                <a:spcPts val="0"/>
              </a:spcAft>
              <a:buClr>
                <a:srgbClr val="4B2E83"/>
              </a:buClr>
              <a:buSzPts val="1400"/>
              <a:buChar char="–"/>
            </a:pPr>
            <a:r>
              <a:rPr lang="en" sz="1400" b="0">
                <a:latin typeface="Arial"/>
                <a:ea typeface="Arial"/>
                <a:cs typeface="Arial"/>
                <a:sym typeface="Arial"/>
              </a:rPr>
              <a:t>bioethics and health policy</a:t>
            </a:r>
            <a:endParaRPr/>
          </a:p>
          <a:p>
            <a:pPr marL="1600200" lvl="3" indent="-228600" algn="l" rtl="0">
              <a:spcBef>
                <a:spcPts val="280"/>
              </a:spcBef>
              <a:spcAft>
                <a:spcPts val="0"/>
              </a:spcAft>
              <a:buClr>
                <a:srgbClr val="4B2E83"/>
              </a:buClr>
              <a:buSzPts val="1400"/>
              <a:buChar char="–"/>
            </a:pPr>
            <a:r>
              <a:rPr lang="en" sz="1400" b="0">
                <a:latin typeface="Arial"/>
                <a:ea typeface="Arial"/>
                <a:cs typeface="Arial"/>
                <a:sym typeface="Arial"/>
              </a:rPr>
              <a:t>research and research administrative services</a:t>
            </a:r>
            <a:endParaRPr/>
          </a:p>
          <a:p>
            <a:pPr marL="742950" lvl="1" indent="-285750" algn="l" rtl="0">
              <a:spcBef>
                <a:spcPts val="360"/>
              </a:spcBef>
              <a:spcAft>
                <a:spcPts val="0"/>
              </a:spcAft>
              <a:buClr>
                <a:srgbClr val="4B2E83"/>
              </a:buClr>
              <a:buSzPts val="1800"/>
              <a:buChar char="–"/>
            </a:pPr>
            <a:r>
              <a:rPr lang="en" sz="1800">
                <a:latin typeface="Arial"/>
                <a:ea typeface="Arial"/>
                <a:cs typeface="Arial"/>
                <a:sym typeface="Arial"/>
              </a:rPr>
              <a:t>Brynne Street | Research Integrity Analyst </a:t>
            </a:r>
            <a:endParaRPr/>
          </a:p>
          <a:p>
            <a:pPr marL="1143000" lvl="2" indent="-228600" algn="l" rtl="0">
              <a:spcBef>
                <a:spcPts val="320"/>
              </a:spcBef>
              <a:spcAft>
                <a:spcPts val="0"/>
              </a:spcAft>
              <a:buClr>
                <a:srgbClr val="4B2E83"/>
              </a:buClr>
              <a:buSzPts val="1600"/>
              <a:buChar char="&gt;"/>
            </a:pPr>
            <a:r>
              <a:rPr lang="en" sz="1600" b="0">
                <a:latin typeface="Arial"/>
                <a:ea typeface="Arial"/>
                <a:cs typeface="Arial"/>
                <a:sym typeface="Arial"/>
              </a:rPr>
              <a:t>Beginning late-July 2020</a:t>
            </a:r>
            <a:endParaRPr/>
          </a:p>
          <a:p>
            <a:pPr marL="457200" lvl="1" indent="0" algn="l" rtl="0">
              <a:spcBef>
                <a:spcPts val="400"/>
              </a:spcBef>
              <a:spcAft>
                <a:spcPts val="0"/>
              </a:spcAft>
              <a:buClr>
                <a:srgbClr val="4B2E83"/>
              </a:buClr>
              <a:buSzPts val="2000"/>
              <a:buNone/>
            </a:pPr>
            <a:endParaRPr>
              <a:latin typeface="Arial"/>
              <a:ea typeface="Arial"/>
              <a:cs typeface="Arial"/>
              <a:sym typeface="Arial"/>
            </a:endParaRPr>
          </a:p>
        </p:txBody>
      </p:sp>
      <p:sp>
        <p:nvSpPr>
          <p:cNvPr id="411" name="Google Shape;411;p74"/>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Research Integrity &amp; Misconduct</a:t>
            </a:r>
            <a:endParaRPr/>
          </a:p>
        </p:txBody>
      </p:sp>
      <p:pic>
        <p:nvPicPr>
          <p:cNvPr id="412" name="Google Shape;412;p74"/>
          <p:cNvPicPr preferRelativeResize="0"/>
          <p:nvPr/>
        </p:nvPicPr>
        <p:blipFill rotWithShape="1">
          <a:blip r:embed="rId3">
            <a:alphaModFix/>
          </a:blip>
          <a:srcRect/>
          <a:stretch/>
        </p:blipFill>
        <p:spPr>
          <a:xfrm>
            <a:off x="6468922" y="1490790"/>
            <a:ext cx="2517860" cy="1757751"/>
          </a:xfrm>
          <a:prstGeom prst="rect">
            <a:avLst/>
          </a:prstGeom>
          <a:noFill/>
          <a:ln w="9525" cap="sq" cmpd="sng">
            <a:solidFill>
              <a:schemeClr val="lt1"/>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413" name="Google Shape;413;p74" descr="A person posing for the camera&#10;&#10;Description automatically generated"/>
          <p:cNvPicPr preferRelativeResize="0"/>
          <p:nvPr/>
        </p:nvPicPr>
        <p:blipFill rotWithShape="1">
          <a:blip r:embed="rId4">
            <a:alphaModFix/>
          </a:blip>
          <a:srcRect b="20986"/>
          <a:stretch/>
        </p:blipFill>
        <p:spPr>
          <a:xfrm flipH="1">
            <a:off x="7526203" y="4290228"/>
            <a:ext cx="1460579" cy="1516315"/>
          </a:xfrm>
          <a:prstGeom prst="rect">
            <a:avLst/>
          </a:prstGeom>
          <a:noFill/>
          <a:ln w="9525" cap="sq" cmpd="sng">
            <a:solidFill>
              <a:schemeClr val="lt1"/>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414" name="Google Shape;414;p74" descr="A person smiling for the camera&#10;&#10;Description automatically generated"/>
          <p:cNvPicPr preferRelativeResize="0"/>
          <p:nvPr/>
        </p:nvPicPr>
        <p:blipFill rotWithShape="1">
          <a:blip r:embed="rId5">
            <a:alphaModFix/>
          </a:blip>
          <a:srcRect l="13154" r="14450"/>
          <a:stretch/>
        </p:blipFill>
        <p:spPr>
          <a:xfrm>
            <a:off x="6140358" y="3342166"/>
            <a:ext cx="1544925" cy="1422351"/>
          </a:xfrm>
          <a:prstGeom prst="rect">
            <a:avLst/>
          </a:prstGeom>
          <a:noFill/>
          <a:ln w="9525" cap="sq" cmpd="sng">
            <a:solidFill>
              <a:schemeClr val="lt1"/>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GO AWAY BLUE LINK">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DADE7"/>
      </a:hlink>
      <a:folHlink>
        <a:srgbClr val="6DADE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3680</Words>
  <Application>Microsoft Office PowerPoint</Application>
  <PresentationFormat>On-screen Show (4:3)</PresentationFormat>
  <Paragraphs>523</Paragraphs>
  <Slides>52</Slides>
  <Notes>52</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52</vt:i4>
      </vt:variant>
    </vt:vector>
  </HeadingPairs>
  <TitlesOfParts>
    <vt:vector size="68" baseType="lpstr">
      <vt:lpstr>Arial</vt:lpstr>
      <vt:lpstr>Open Sans Light</vt:lpstr>
      <vt:lpstr>Calibri</vt:lpstr>
      <vt:lpstr>Open Sans</vt:lpstr>
      <vt:lpstr>Encode Sans Black</vt:lpstr>
      <vt:lpstr>Encode Sans</vt:lpstr>
      <vt:lpstr>Noto Sans Symbols</vt:lpstr>
      <vt:lpstr>Merriweather Sans</vt:lpstr>
      <vt:lpstr>Courier New</vt:lpstr>
      <vt:lpstr>Simple Light</vt:lpstr>
      <vt:lpstr>Office Theme</vt:lpstr>
      <vt:lpstr>Office Theme</vt:lpstr>
      <vt:lpstr>Custom Design</vt:lpstr>
      <vt:lpstr>1_Custom Design</vt:lpstr>
      <vt:lpstr>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 Federal Regulation Update</vt:lpstr>
      <vt:lpstr>Reminder: How Federal Notifications Work</vt:lpstr>
      <vt:lpstr>OMB Notifications on COVID</vt:lpstr>
      <vt:lpstr>So What does that Mean?</vt:lpstr>
      <vt:lpstr>So About those New Requirements..</vt:lpstr>
      <vt:lpstr>Suggested Next Steps if Federal Award is Impacted by COVID</vt:lpstr>
      <vt:lpstr>Best and Worst Case Scenarios of Awards Impacted by COVID</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S. Wilbanks</dc:creator>
  <cp:lastModifiedBy>Susan S. Wilbanks</cp:lastModifiedBy>
  <cp:revision>1</cp:revision>
  <dcterms:modified xsi:type="dcterms:W3CDTF">2020-07-10T23:05:02Z</dcterms:modified>
</cp:coreProperties>
</file>