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6" r:id="rId1"/>
    <p:sldMasterId id="2147483657" r:id="rId2"/>
  </p:sldMasterIdLst>
  <p:notesMasterIdLst>
    <p:notesMasterId r:id="rId15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9144000" cy="6858000" type="screen4x3"/>
  <p:notesSz cx="6858000" cy="9144000"/>
  <p:embeddedFontLst>
    <p:embeddedFont>
      <p:font typeface="Open Sans" panose="020B0604020202020204" charset="0"/>
      <p:regular r:id="rId16"/>
      <p:bold r:id="rId17"/>
      <p:italic r:id="rId18"/>
      <p:boldItalic r:id="rId19"/>
    </p:embeddedFont>
    <p:embeddedFont>
      <p:font typeface="Encode Sans Black" panose="020B0604020202020204" charset="0"/>
      <p:bold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Open Sans Light" panose="020B0604020202020204" charset="0"/>
      <p:regular r:id="rId25"/>
      <p:bold r:id="rId26"/>
      <p:italic r:id="rId27"/>
      <p:bold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488">
          <p15:clr>
            <a:srgbClr val="A4A3A4"/>
          </p15:clr>
        </p15:guide>
        <p15:guide id="2" pos="47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4" d="100"/>
          <a:sy n="94" d="100"/>
        </p:scale>
        <p:origin x="1242" y="84"/>
      </p:cViewPr>
      <p:guideLst>
        <p:guide orient="horz" pos="2488"/>
        <p:guide pos="47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1.xml"/><Relationship Id="rId21" Type="http://schemas.openxmlformats.org/officeDocument/2006/relationships/font" Target="fonts/font6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9.fntdata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10" Type="http://schemas.openxmlformats.org/officeDocument/2006/relationships/slide" Target="slides/slide8.xml"/><Relationship Id="rId19" Type="http://schemas.openxmlformats.org/officeDocument/2006/relationships/font" Target="fonts/font4.fntdata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5" name="Google Shape;5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7" name="Google Shape;167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1" name="Google Shape;201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9" name="Google Shape;69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0" name="Google Shape;80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3" name="Google Shape;103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bg>
      <p:bgPr>
        <a:solidFill>
          <a:srgbClr val="4B2E83"/>
        </a:solid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oogle Shape;11;p2" descr="UW_W Logo_White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45815" y="5945854"/>
            <a:ext cx="1371600" cy="923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7334" y="6354234"/>
            <a:ext cx="2540000" cy="2667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2"/>
          <p:cNvSpPr txBox="1">
            <a:spLocks noGrp="1"/>
          </p:cNvSpPr>
          <p:nvPr>
            <p:ph type="body" idx="1"/>
          </p:nvPr>
        </p:nvSpPr>
        <p:spPr>
          <a:xfrm>
            <a:off x="671757" y="1179824"/>
            <a:ext cx="6972300" cy="2641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5000"/>
              <a:buFont typeface="Arial"/>
              <a:buNone/>
              <a:defRPr sz="5000" b="0" i="0" u="none" strike="noStrike" cap="none">
                <a:solidFill>
                  <a:schemeClr val="accent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4" name="Google Shape;14;p2" descr="Bar_RtAngle_7502_RGB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3587" y="4006085"/>
            <a:ext cx="2284303" cy="1127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Subheader + Content">
  <p:cSld name="Header + Subheader + Conten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FFFFFF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body" idx="2"/>
          </p:nvPr>
        </p:nvSpPr>
        <p:spPr>
          <a:xfrm>
            <a:off x="659305" y="2320239"/>
            <a:ext cx="8197114" cy="38100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erriweather Sans"/>
              <a:buChar char="&gt;"/>
              <a:defRPr sz="24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erriweather Sans"/>
              <a:buChar char="&gt;"/>
              <a:defRPr sz="18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spcBef>
                <a:spcPts val="28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erriweather Sans"/>
              <a:buChar char="&gt;"/>
              <a:defRPr sz="14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body" idx="3"/>
          </p:nvPr>
        </p:nvSpPr>
        <p:spPr>
          <a:xfrm>
            <a:off x="671757" y="1730667"/>
            <a:ext cx="8184662" cy="411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9" name="Google Shape;19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248401" y="6354234"/>
            <a:ext cx="2540000" cy="266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20;p3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58184" cy="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Content">
  <p:cSld name="Header + Content">
    <p:bg>
      <p:bgPr>
        <a:solidFill>
          <a:srgbClr val="4B2E83"/>
        </a:solid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4" descr="UW_W Logo_White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45815" y="5945854"/>
            <a:ext cx="1371600" cy="923544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FFFFFF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076956" cy="4015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erriweather Sans"/>
              <a:buChar char="&gt;"/>
              <a:defRPr sz="24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erriweather Sans"/>
              <a:buChar char="&gt;"/>
              <a:defRPr sz="18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spcBef>
                <a:spcPts val="28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erriweather Sans"/>
              <a:buChar char="&gt;"/>
              <a:defRPr sz="14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5" name="Google Shape;25;p4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58184" cy="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Graphic">
  <p:cSld name="Header + Graphic">
    <p:bg>
      <p:bgPr>
        <a:solidFill>
          <a:srgbClr val="4B2E83"/>
        </a:solid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248401" y="6354234"/>
            <a:ext cx="2540000" cy="266700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5"/>
          <p:cNvSpPr>
            <a:spLocks noGrp="1"/>
          </p:cNvSpPr>
          <p:nvPr>
            <p:ph type="chart" idx="2"/>
          </p:nvPr>
        </p:nvSpPr>
        <p:spPr>
          <a:xfrm>
            <a:off x="766763" y="1736725"/>
            <a:ext cx="8021637" cy="443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sz="2400" b="0" i="1" u="none" strike="noStrike" cap="none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FFFFFF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30" name="Google Shape;30;p5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58184" cy="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Content">
  <p:cSld name="Header + Conte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196210" cy="4015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  <a:defRPr sz="24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Merriweather Sans"/>
              <a:buChar char="&gt;"/>
              <a:defRPr sz="18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rgbClr val="4B2E83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spcBef>
                <a:spcPts val="280"/>
              </a:spcBef>
              <a:spcAft>
                <a:spcPts val="0"/>
              </a:spcAft>
              <a:buClr>
                <a:srgbClr val="4B2E83"/>
              </a:buClr>
              <a:buSzPts val="1400"/>
              <a:buFont typeface="Merriweather Sans"/>
              <a:buChar char="&gt;"/>
              <a:defRPr sz="14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35" name="Google Shape;35;p7" descr="W Logo_Purple_2685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48139" y="5949410"/>
            <a:ext cx="1371600" cy="923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Google Shape;36;p7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58184" cy="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8"/>
          <p:cNvSpPr txBox="1">
            <a:spLocks noGrp="1"/>
          </p:cNvSpPr>
          <p:nvPr>
            <p:ph type="body" idx="1"/>
          </p:nvPr>
        </p:nvSpPr>
        <p:spPr>
          <a:xfrm>
            <a:off x="671757" y="1167124"/>
            <a:ext cx="6972300" cy="2641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B2E83"/>
              </a:buClr>
              <a:buSzPts val="5000"/>
              <a:buFont typeface="Arial"/>
              <a:buNone/>
              <a:defRPr sz="5000" b="0" i="0" u="none" strike="noStrike" cap="non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39" name="Google Shape;39;p8" descr="W Logo_Purple_2685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48139" y="5949410"/>
            <a:ext cx="1371600" cy="923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Google Shape;40;p8" descr="Wordmark_center_Purple_HEX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2039" y="6487457"/>
            <a:ext cx="2425295" cy="163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Google Shape;41;p8" descr="Bar_RtAngle_7502_RGB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3587" y="4006085"/>
            <a:ext cx="2284303" cy="1127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Subheader + Content">
  <p:cSld name="Header + Subheader + Conten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9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body" idx="2"/>
          </p:nvPr>
        </p:nvSpPr>
        <p:spPr>
          <a:xfrm>
            <a:off x="659305" y="2320239"/>
            <a:ext cx="8197114" cy="38100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  <a:defRPr sz="24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Merriweather Sans"/>
              <a:buChar char="&gt;"/>
              <a:defRPr sz="18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rgbClr val="4B2E83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spcBef>
                <a:spcPts val="280"/>
              </a:spcBef>
              <a:spcAft>
                <a:spcPts val="0"/>
              </a:spcAft>
              <a:buClr>
                <a:srgbClr val="4B2E83"/>
              </a:buClr>
              <a:buSzPts val="1400"/>
              <a:buFont typeface="Merriweather Sans"/>
              <a:buChar char="&gt;"/>
              <a:defRPr sz="14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body" idx="3"/>
          </p:nvPr>
        </p:nvSpPr>
        <p:spPr>
          <a:xfrm>
            <a:off x="671757" y="1730667"/>
            <a:ext cx="8184662" cy="411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46" name="Google Shape;46;p9" descr="Wordmark_center_Purple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382155" y="6487457"/>
            <a:ext cx="2425295" cy="163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Google Shape;47;p9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58184" cy="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Graphic">
  <p:cSld name="Header + Graphic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0"/>
          <p:cNvSpPr>
            <a:spLocks noGrp="1"/>
          </p:cNvSpPr>
          <p:nvPr>
            <p:ph type="chart" idx="2"/>
          </p:nvPr>
        </p:nvSpPr>
        <p:spPr>
          <a:xfrm>
            <a:off x="766763" y="1736725"/>
            <a:ext cx="8021637" cy="443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48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Arial"/>
              <a:buNone/>
              <a:defRPr sz="2400" b="0" i="1" u="none" strike="noStrike" cap="none">
                <a:solidFill>
                  <a:srgbClr val="999999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" name="Google Shape;50;p10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51" name="Google Shape;51;p10" descr="Wordmark_center_Purple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363105" y="6487457"/>
            <a:ext cx="2425295" cy="163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52;p10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58184" cy="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B2E83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ormp@uw.edu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6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ori.hhs.gov/content/about-ori" TargetMode="External"/><Relationship Id="rId11" Type="http://schemas.openxmlformats.org/officeDocument/2006/relationships/image" Target="../media/image23.png"/><Relationship Id="rId5" Type="http://schemas.openxmlformats.org/officeDocument/2006/relationships/image" Target="../media/image18.png"/><Relationship Id="rId10" Type="http://schemas.openxmlformats.org/officeDocument/2006/relationships/image" Target="../media/image22.png"/><Relationship Id="rId4" Type="http://schemas.openxmlformats.org/officeDocument/2006/relationships/image" Target="../media/image17.png"/><Relationship Id="rId9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1"/>
          <p:cNvSpPr txBox="1">
            <a:spLocks noGrp="1"/>
          </p:cNvSpPr>
          <p:nvPr>
            <p:ph type="body" idx="1"/>
          </p:nvPr>
        </p:nvSpPr>
        <p:spPr>
          <a:xfrm>
            <a:off x="692029" y="1640263"/>
            <a:ext cx="6972300" cy="1962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</a:pPr>
            <a:r>
              <a:rPr lang="en-US" sz="3600">
                <a:latin typeface="Arial"/>
                <a:ea typeface="Arial"/>
                <a:cs typeface="Arial"/>
                <a:sym typeface="Arial"/>
              </a:rPr>
              <a:t>Research Integrity </a:t>
            </a:r>
            <a:endParaRPr/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</a:pPr>
            <a:r>
              <a:rPr lang="en-US" sz="3600">
                <a:latin typeface="Arial"/>
                <a:ea typeface="Arial"/>
                <a:cs typeface="Arial"/>
                <a:sym typeface="Arial"/>
              </a:rPr>
              <a:t>&amp; the ORMP</a:t>
            </a:r>
            <a:endParaRPr/>
          </a:p>
        </p:txBody>
      </p:sp>
      <p:sp>
        <p:nvSpPr>
          <p:cNvPr id="59" name="Google Shape;59;p11"/>
          <p:cNvSpPr txBox="1"/>
          <p:nvPr/>
        </p:nvSpPr>
        <p:spPr>
          <a:xfrm>
            <a:off x="692029" y="4308049"/>
            <a:ext cx="6656731" cy="1812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MRAM | July 2020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Julie R. Severson, PhD, JD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Director, Office of Research Misconduct Proceedings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Google Shape;170;p20" descr="Footballer about to take a penalt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360524">
            <a:off x="5313436" y="2688488"/>
            <a:ext cx="3432664" cy="2287884"/>
          </a:xfrm>
          <a:prstGeom prst="rect">
            <a:avLst/>
          </a:prstGeom>
          <a:noFill/>
          <a:ln w="1270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76200" sy="23000" kx="-1200000" algn="bl" rotWithShape="0">
              <a:srgbClr val="000000">
                <a:alpha val="20000"/>
              </a:srgbClr>
            </a:outerShdw>
          </a:effectLst>
        </p:spPr>
      </p:pic>
      <p:sp>
        <p:nvSpPr>
          <p:cNvPr id="171" name="Google Shape;171;p20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None/>
            </a:pPr>
            <a:r>
              <a:rPr lang="en-US" i="1">
                <a:latin typeface="Arial"/>
                <a:ea typeface="Arial"/>
                <a:cs typeface="Arial"/>
                <a:sym typeface="Arial"/>
              </a:rPr>
              <a:t>What happens next?</a:t>
            </a:r>
            <a:endParaRPr/>
          </a:p>
        </p:txBody>
      </p:sp>
      <p:sp>
        <p:nvSpPr>
          <p:cNvPr id="172" name="Google Shape;172;p20"/>
          <p:cNvSpPr txBox="1">
            <a:spLocks noGrp="1"/>
          </p:cNvSpPr>
          <p:nvPr>
            <p:ph type="body" idx="2"/>
          </p:nvPr>
        </p:nvSpPr>
        <p:spPr>
          <a:xfrm>
            <a:off x="700442" y="1508125"/>
            <a:ext cx="5973627" cy="4388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Merriweather Sans"/>
              <a:buChar char="&gt;"/>
            </a:pPr>
            <a:r>
              <a:rPr lang="en-US" sz="2000" b="0">
                <a:latin typeface="Arial"/>
                <a:ea typeface="Arial"/>
                <a:cs typeface="Arial"/>
                <a:sym typeface="Arial"/>
              </a:rPr>
              <a:t>If the UW and/or the governing regulatory authority makes a research misconduct finding, any (or a combination) of the following can </a:t>
            </a:r>
            <a:endParaRPr/>
          </a:p>
          <a:p>
            <a:pPr marL="742950" lvl="1" indent="-285750" algn="l" rtl="0">
              <a:spcBef>
                <a:spcPts val="320"/>
              </a:spcBef>
              <a:spcAft>
                <a:spcPts val="0"/>
              </a:spcAft>
              <a:buClr>
                <a:srgbClr val="4B2E83"/>
              </a:buClr>
              <a:buSzPts val="1600"/>
              <a:buChar char="–"/>
            </a:pPr>
            <a:r>
              <a:rPr lang="en-US" sz="1600" b="0">
                <a:latin typeface="Arial"/>
                <a:ea typeface="Arial"/>
                <a:cs typeface="Arial"/>
                <a:sym typeface="Arial"/>
              </a:rPr>
              <a:t>Correction of the research record</a:t>
            </a:r>
            <a:endParaRPr/>
          </a:p>
          <a:p>
            <a:pPr marL="742950" lvl="1" indent="-285750" algn="l" rtl="0">
              <a:spcBef>
                <a:spcPts val="320"/>
              </a:spcBef>
              <a:spcAft>
                <a:spcPts val="0"/>
              </a:spcAft>
              <a:buClr>
                <a:srgbClr val="4B2E83"/>
              </a:buClr>
              <a:buSzPts val="1600"/>
              <a:buChar char="–"/>
            </a:pPr>
            <a:r>
              <a:rPr lang="en-US" sz="1600" b="0">
                <a:latin typeface="Arial"/>
                <a:ea typeface="Arial"/>
                <a:cs typeface="Arial"/>
                <a:sym typeface="Arial"/>
              </a:rPr>
              <a:t>Letters of reprimand</a:t>
            </a:r>
            <a:endParaRPr/>
          </a:p>
          <a:p>
            <a:pPr marL="742950" lvl="1" indent="-285750" algn="l" rtl="0">
              <a:spcBef>
                <a:spcPts val="320"/>
              </a:spcBef>
              <a:spcAft>
                <a:spcPts val="0"/>
              </a:spcAft>
              <a:buClr>
                <a:srgbClr val="4B2E83"/>
              </a:buClr>
              <a:buSzPts val="1600"/>
              <a:buChar char="–"/>
            </a:pPr>
            <a:r>
              <a:rPr lang="en-US" sz="1600" b="0">
                <a:latin typeface="Arial"/>
                <a:ea typeface="Arial"/>
                <a:cs typeface="Arial"/>
                <a:sym typeface="Arial"/>
              </a:rPr>
              <a:t>Certifications or assurance requirements </a:t>
            </a:r>
            <a:endParaRPr/>
          </a:p>
          <a:p>
            <a:pPr marL="457200" lvl="1" indent="0" algn="l" rtl="0">
              <a:spcBef>
                <a:spcPts val="320"/>
              </a:spcBef>
              <a:spcAft>
                <a:spcPts val="0"/>
              </a:spcAft>
              <a:buClr>
                <a:srgbClr val="4B2E83"/>
              </a:buClr>
              <a:buSzPts val="1600"/>
              <a:buNone/>
            </a:pPr>
            <a:r>
              <a:rPr lang="en-US" sz="1600" b="0">
                <a:latin typeface="Arial"/>
                <a:ea typeface="Arial"/>
                <a:cs typeface="Arial"/>
                <a:sym typeface="Arial"/>
              </a:rPr>
              <a:t>     for future research</a:t>
            </a:r>
            <a:endParaRPr/>
          </a:p>
          <a:p>
            <a:pPr marL="742950" lvl="1" indent="-285750" algn="l" rtl="0">
              <a:spcBef>
                <a:spcPts val="320"/>
              </a:spcBef>
              <a:spcAft>
                <a:spcPts val="0"/>
              </a:spcAft>
              <a:buClr>
                <a:srgbClr val="4B2E83"/>
              </a:buClr>
              <a:buSzPts val="1600"/>
              <a:buChar char="–"/>
            </a:pPr>
            <a:r>
              <a:rPr lang="en-US" sz="1600" b="0">
                <a:latin typeface="Arial"/>
                <a:ea typeface="Arial"/>
                <a:cs typeface="Arial"/>
                <a:sym typeface="Arial"/>
              </a:rPr>
              <a:t>Increased oversight</a:t>
            </a:r>
            <a:endParaRPr/>
          </a:p>
          <a:p>
            <a:pPr marL="742950" lvl="1" indent="-285750" algn="l" rtl="0">
              <a:spcBef>
                <a:spcPts val="320"/>
              </a:spcBef>
              <a:spcAft>
                <a:spcPts val="0"/>
              </a:spcAft>
              <a:buClr>
                <a:srgbClr val="4B2E83"/>
              </a:buClr>
              <a:buSzPts val="1600"/>
              <a:buChar char="–"/>
            </a:pPr>
            <a:r>
              <a:rPr lang="en-US" sz="1600" b="0">
                <a:latin typeface="Arial"/>
                <a:ea typeface="Arial"/>
                <a:cs typeface="Arial"/>
                <a:sym typeface="Arial"/>
              </a:rPr>
              <a:t>Remedial education</a:t>
            </a:r>
            <a:endParaRPr/>
          </a:p>
          <a:p>
            <a:pPr marL="742950" lvl="1" indent="-285750" algn="l" rtl="0">
              <a:spcBef>
                <a:spcPts val="320"/>
              </a:spcBef>
              <a:spcAft>
                <a:spcPts val="0"/>
              </a:spcAft>
              <a:buClr>
                <a:srgbClr val="4B2E83"/>
              </a:buClr>
              <a:buSzPts val="1600"/>
              <a:buChar char="–"/>
            </a:pPr>
            <a:r>
              <a:rPr lang="en-US" sz="1600" b="0">
                <a:latin typeface="Arial"/>
                <a:ea typeface="Arial"/>
                <a:cs typeface="Arial"/>
                <a:sym typeface="Arial"/>
              </a:rPr>
              <a:t>Suspension/debarment</a:t>
            </a:r>
            <a:endParaRPr/>
          </a:p>
          <a:p>
            <a:pPr marL="742950" lvl="1" indent="-285750" algn="l" rtl="0">
              <a:spcBef>
                <a:spcPts val="320"/>
              </a:spcBef>
              <a:spcAft>
                <a:spcPts val="0"/>
              </a:spcAft>
              <a:buClr>
                <a:srgbClr val="4B2E83"/>
              </a:buClr>
              <a:buSzPts val="1600"/>
              <a:buChar char="–"/>
            </a:pPr>
            <a:r>
              <a:rPr lang="en-US" sz="1600" b="0">
                <a:latin typeface="Arial"/>
                <a:ea typeface="Arial"/>
                <a:cs typeface="Arial"/>
                <a:sym typeface="Arial"/>
              </a:rPr>
              <a:t>Recovery of funds</a:t>
            </a:r>
            <a:endParaRPr/>
          </a:p>
          <a:p>
            <a:pPr marL="742950" lvl="1" indent="-285750" algn="l" rtl="0">
              <a:spcBef>
                <a:spcPts val="320"/>
              </a:spcBef>
              <a:spcAft>
                <a:spcPts val="0"/>
              </a:spcAft>
              <a:buClr>
                <a:srgbClr val="4B2E83"/>
              </a:buClr>
              <a:buSzPts val="1600"/>
              <a:buChar char="–"/>
            </a:pPr>
            <a:r>
              <a:rPr lang="en-US" sz="1600" b="0">
                <a:latin typeface="Arial"/>
                <a:ea typeface="Arial"/>
                <a:cs typeface="Arial"/>
                <a:sym typeface="Arial"/>
              </a:rPr>
              <a:t>Other disciplinary actions</a:t>
            </a:r>
            <a:endParaRPr/>
          </a:p>
          <a:p>
            <a:pPr marL="342900" lvl="0" indent="-34290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Merriweather Sans"/>
              <a:buChar char="&gt;"/>
            </a:pPr>
            <a:r>
              <a:rPr lang="en-US" sz="2000" b="0">
                <a:latin typeface="Arial"/>
                <a:ea typeface="Arial"/>
                <a:cs typeface="Arial"/>
                <a:sym typeface="Arial"/>
              </a:rPr>
              <a:t>If privately sponsored, the institution and/or grant contract typically determines next steps. These can vary.</a:t>
            </a:r>
            <a:endParaRPr/>
          </a:p>
          <a:p>
            <a:pPr marL="342900" lvl="0" indent="-1905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endParaRPr b="0">
              <a:latin typeface="Arial"/>
              <a:ea typeface="Arial"/>
              <a:cs typeface="Arial"/>
              <a:sym typeface="Arial"/>
            </a:endParaRPr>
          </a:p>
          <a:p>
            <a:pPr marL="457200" lvl="1" indent="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p20"/>
          <p:cNvSpPr txBox="1"/>
          <p:nvPr/>
        </p:nvSpPr>
        <p:spPr>
          <a:xfrm>
            <a:off x="671758" y="6301355"/>
            <a:ext cx="7229368" cy="330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MRAM | Research Integrity &amp; Misconduct</a:t>
            </a:r>
            <a:endParaRPr/>
          </a:p>
        </p:txBody>
      </p:sp>
      <p:sp>
        <p:nvSpPr>
          <p:cNvPr id="174" name="Google Shape;174;p20"/>
          <p:cNvSpPr txBox="1"/>
          <p:nvPr/>
        </p:nvSpPr>
        <p:spPr>
          <a:xfrm>
            <a:off x="700442" y="1512324"/>
            <a:ext cx="7960082" cy="101566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Merriweather Sans"/>
              <a:buChar char="&gt;"/>
            </a:pPr>
            <a:r>
              <a:rPr lang="en-US" sz="2000" b="0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If the UW and/or the governing regulatory authority makes a research misconduct finding, any (or a combination) of the following can occur: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1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None/>
            </a:pPr>
            <a:r>
              <a:rPr lang="en-US" i="1">
                <a:latin typeface="Arial"/>
                <a:ea typeface="Arial"/>
                <a:cs typeface="Arial"/>
                <a:sym typeface="Arial"/>
              </a:rPr>
              <a:t>What can a participant expect?</a:t>
            </a:r>
            <a:endParaRPr/>
          </a:p>
        </p:txBody>
      </p:sp>
      <p:sp>
        <p:nvSpPr>
          <p:cNvPr id="180" name="Google Shape;180;p21"/>
          <p:cNvSpPr txBox="1">
            <a:spLocks noGrp="1"/>
          </p:cNvSpPr>
          <p:nvPr>
            <p:ph type="body" idx="2"/>
          </p:nvPr>
        </p:nvSpPr>
        <p:spPr>
          <a:xfrm>
            <a:off x="671757" y="1618593"/>
            <a:ext cx="7820602" cy="4298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152400" algn="l" rtl="0">
              <a:spcBef>
                <a:spcPts val="0"/>
              </a:spcBef>
              <a:spcAft>
                <a:spcPts val="0"/>
              </a:spcAft>
              <a:buClr>
                <a:srgbClr val="D4AD53"/>
              </a:buClr>
              <a:buSzPts val="3000"/>
              <a:buFont typeface="Noto Sans Symbols"/>
              <a:buNone/>
            </a:pPr>
            <a:endParaRPr sz="2000" b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Clr>
                <a:srgbClr val="D4AD53"/>
              </a:buClr>
              <a:buSzPts val="3000"/>
              <a:buNone/>
            </a:pPr>
            <a:endParaRPr sz="2000" b="0">
              <a:latin typeface="Arial"/>
              <a:ea typeface="Arial"/>
              <a:cs typeface="Arial"/>
              <a:sym typeface="Arial"/>
            </a:endParaRPr>
          </a:p>
          <a:p>
            <a:pPr marL="342900" lvl="0" indent="-152400" algn="l" rtl="0">
              <a:spcBef>
                <a:spcPts val="400"/>
              </a:spcBef>
              <a:spcAft>
                <a:spcPts val="0"/>
              </a:spcAft>
              <a:buClr>
                <a:srgbClr val="D4AD53"/>
              </a:buClr>
              <a:buSzPts val="3000"/>
              <a:buFont typeface="Noto Sans Symbols"/>
              <a:buNone/>
            </a:pPr>
            <a:endParaRPr sz="2000" b="0">
              <a:latin typeface="Arial"/>
              <a:ea typeface="Arial"/>
              <a:cs typeface="Arial"/>
              <a:sym typeface="Arial"/>
            </a:endParaRPr>
          </a:p>
          <a:p>
            <a:pPr marL="742950" lvl="1" indent="-95250" algn="l" rtl="0">
              <a:spcBef>
                <a:spcPts val="400"/>
              </a:spcBef>
              <a:spcAft>
                <a:spcPts val="0"/>
              </a:spcAft>
              <a:buClr>
                <a:srgbClr val="D4AD53"/>
              </a:buClr>
              <a:buSzPts val="3000"/>
              <a:buFont typeface="Noto Sans Symbols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Google Shape;181;p21"/>
          <p:cNvSpPr txBox="1"/>
          <p:nvPr/>
        </p:nvSpPr>
        <p:spPr>
          <a:xfrm>
            <a:off x="671758" y="6301355"/>
            <a:ext cx="7229368" cy="330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MRAM | Research Integrity &amp; Misconduct</a:t>
            </a:r>
            <a:endParaRPr/>
          </a:p>
        </p:txBody>
      </p:sp>
      <p:grpSp>
        <p:nvGrpSpPr>
          <p:cNvPr id="182" name="Google Shape;182;p21"/>
          <p:cNvGrpSpPr/>
          <p:nvPr/>
        </p:nvGrpSpPr>
        <p:grpSpPr>
          <a:xfrm>
            <a:off x="-4271383" y="787587"/>
            <a:ext cx="12966443" cy="5887173"/>
            <a:chOff x="-4943142" y="-757435"/>
            <a:chExt cx="12966443" cy="5887173"/>
          </a:xfrm>
        </p:grpSpPr>
        <p:sp>
          <p:nvSpPr>
            <p:cNvPr id="183" name="Google Shape;183;p21"/>
            <p:cNvSpPr/>
            <p:nvPr/>
          </p:nvSpPr>
          <p:spPr>
            <a:xfrm>
              <a:off x="-4943142" y="-757435"/>
              <a:ext cx="5887173" cy="5887173"/>
            </a:xfrm>
            <a:prstGeom prst="blockArc">
              <a:avLst>
                <a:gd name="adj1" fmla="val 18900000"/>
                <a:gd name="adj2" fmla="val 2700000"/>
                <a:gd name="adj3" fmla="val 367"/>
              </a:avLst>
            </a:prstGeom>
            <a:noFill/>
            <a:ln w="25400" cap="flat" cmpd="sng">
              <a:solidFill>
                <a:srgbClr val="26005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21"/>
            <p:cNvSpPr/>
            <p:nvPr/>
          </p:nvSpPr>
          <p:spPr>
            <a:xfrm>
              <a:off x="413027" y="273181"/>
              <a:ext cx="7610274" cy="546712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  <a:effectLst>
              <a:reflection stA="52000" endA="300" endPos="35000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21"/>
            <p:cNvSpPr txBox="1"/>
            <p:nvPr/>
          </p:nvSpPr>
          <p:spPr>
            <a:xfrm>
              <a:off x="413027" y="273181"/>
              <a:ext cx="7610274" cy="5467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33950" tIns="35550" rIns="35550" bIns="355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D4AD53"/>
                </a:buClr>
                <a:buSzPts val="2100"/>
                <a:buFont typeface="Noto Sans Symbols"/>
                <a:buNone/>
              </a:pPr>
              <a:r>
                <a:rPr lang="en-US" sz="1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Confidentiality (for claimants, respondents, and witnesses)</a:t>
              </a:r>
              <a:endPara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" name="Google Shape;186;p21"/>
            <p:cNvSpPr/>
            <p:nvPr/>
          </p:nvSpPr>
          <p:spPr>
            <a:xfrm>
              <a:off x="71331" y="204842"/>
              <a:ext cx="683390" cy="683390"/>
            </a:xfrm>
            <a:prstGeom prst="ellipse">
              <a:avLst/>
            </a:prstGeom>
            <a:solidFill>
              <a:srgbClr val="E8D3A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21"/>
            <p:cNvSpPr/>
            <p:nvPr/>
          </p:nvSpPr>
          <p:spPr>
            <a:xfrm>
              <a:off x="804785" y="1092988"/>
              <a:ext cx="7218516" cy="546712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  <a:effectLst>
              <a:reflection stA="52000" endA="300" endPos="35000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21"/>
            <p:cNvSpPr txBox="1"/>
            <p:nvPr/>
          </p:nvSpPr>
          <p:spPr>
            <a:xfrm>
              <a:off x="804785" y="1092988"/>
              <a:ext cx="7218516" cy="5467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33950" tIns="35550" rIns="35550" bIns="355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D4AD53"/>
                </a:buClr>
                <a:buSzPts val="2100"/>
                <a:buFont typeface="Noto Sans Symbols"/>
                <a:buNone/>
              </a:pPr>
              <a:r>
                <a:rPr lang="en-US" sz="1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Discrete, separate phases: preliminary assessment, inquiry, investigation, federal or private sponsor action (the former can entail an opportunity for an appeal)</a:t>
              </a:r>
              <a:endPara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" name="Google Shape;189;p21"/>
            <p:cNvSpPr/>
            <p:nvPr/>
          </p:nvSpPr>
          <p:spPr>
            <a:xfrm>
              <a:off x="463090" y="1024648"/>
              <a:ext cx="683390" cy="683390"/>
            </a:xfrm>
            <a:prstGeom prst="ellipse">
              <a:avLst/>
            </a:prstGeom>
            <a:solidFill>
              <a:srgbClr val="E8D3A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21"/>
            <p:cNvSpPr/>
            <p:nvPr/>
          </p:nvSpPr>
          <p:spPr>
            <a:xfrm>
              <a:off x="925023" y="1912794"/>
              <a:ext cx="7098278" cy="546712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  <a:effectLst>
              <a:reflection stA="52000" endA="300" endPos="35000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21"/>
            <p:cNvSpPr txBox="1"/>
            <p:nvPr/>
          </p:nvSpPr>
          <p:spPr>
            <a:xfrm>
              <a:off x="925023" y="1912794"/>
              <a:ext cx="7098278" cy="5467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33950" tIns="35550" rIns="35550" bIns="355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D4AD53"/>
                </a:buClr>
                <a:buSzPts val="2100"/>
                <a:buFont typeface="Noto Sans Symbols"/>
                <a:buNone/>
              </a:pPr>
              <a:r>
                <a:rPr lang="en-US" sz="1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Reliance on community-based, discipline-specific standards (including expert reviewers)</a:t>
              </a:r>
              <a:endPara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" name="Google Shape;192;p21"/>
            <p:cNvSpPr/>
            <p:nvPr/>
          </p:nvSpPr>
          <p:spPr>
            <a:xfrm>
              <a:off x="583328" y="1844455"/>
              <a:ext cx="683390" cy="683390"/>
            </a:xfrm>
            <a:prstGeom prst="ellipse">
              <a:avLst/>
            </a:prstGeom>
            <a:solidFill>
              <a:srgbClr val="E8D3A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21"/>
            <p:cNvSpPr/>
            <p:nvPr/>
          </p:nvSpPr>
          <p:spPr>
            <a:xfrm>
              <a:off x="804785" y="2732601"/>
              <a:ext cx="7218516" cy="546712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  <a:effectLst>
              <a:reflection stA="52000" endA="300" endPos="35000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21"/>
            <p:cNvSpPr txBox="1"/>
            <p:nvPr/>
          </p:nvSpPr>
          <p:spPr>
            <a:xfrm>
              <a:off x="804785" y="2732601"/>
              <a:ext cx="7218516" cy="5467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33950" tIns="35550" rIns="35550" bIns="355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D4AD53"/>
                </a:buClr>
                <a:buSzPts val="2100"/>
                <a:buFont typeface="Noto Sans Symbols"/>
                <a:buNone/>
              </a:pPr>
              <a:r>
                <a:rPr lang="en-US" sz="1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ORMP expertise in the responsible conduct of research, regulatory analysis, interview and conflict management, skillful (and discrete) sequestration of the research record</a:t>
              </a:r>
              <a:endPara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" name="Google Shape;195;p21"/>
            <p:cNvSpPr/>
            <p:nvPr/>
          </p:nvSpPr>
          <p:spPr>
            <a:xfrm>
              <a:off x="463090" y="2664262"/>
              <a:ext cx="683390" cy="683390"/>
            </a:xfrm>
            <a:prstGeom prst="ellipse">
              <a:avLst/>
            </a:prstGeom>
            <a:solidFill>
              <a:srgbClr val="E8D3A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21"/>
            <p:cNvSpPr/>
            <p:nvPr/>
          </p:nvSpPr>
          <p:spPr>
            <a:xfrm>
              <a:off x="413027" y="3552407"/>
              <a:ext cx="7610274" cy="546712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  <a:effectLst>
              <a:reflection stA="52000" endA="300" endPos="35000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21"/>
            <p:cNvSpPr txBox="1"/>
            <p:nvPr/>
          </p:nvSpPr>
          <p:spPr>
            <a:xfrm>
              <a:off x="413027" y="3552407"/>
              <a:ext cx="7610274" cy="5467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33950" tIns="35550" rIns="35550" bIns="355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D4AD53"/>
                </a:buClr>
                <a:buSzPts val="2100"/>
                <a:buFont typeface="Noto Sans Symbols"/>
                <a:buNone/>
              </a:pPr>
              <a:r>
                <a:rPr lang="en-US" sz="1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Fair, accurate, and timely proceedings </a:t>
              </a:r>
              <a:endPara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" name="Google Shape;198;p21"/>
            <p:cNvSpPr/>
            <p:nvPr/>
          </p:nvSpPr>
          <p:spPr>
            <a:xfrm>
              <a:off x="71331" y="3484068"/>
              <a:ext cx="683390" cy="683390"/>
            </a:xfrm>
            <a:prstGeom prst="ellipse">
              <a:avLst/>
            </a:prstGeom>
            <a:solidFill>
              <a:srgbClr val="E8D3A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22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None/>
            </a:pPr>
            <a:r>
              <a:rPr lang="en-US" i="1">
                <a:latin typeface="Arial"/>
                <a:ea typeface="Arial"/>
                <a:cs typeface="Arial"/>
                <a:sym typeface="Arial"/>
              </a:rPr>
              <a:t>Resources</a:t>
            </a:r>
            <a:endParaRPr/>
          </a:p>
        </p:txBody>
      </p:sp>
      <p:sp>
        <p:nvSpPr>
          <p:cNvPr id="205" name="Google Shape;205;p22"/>
          <p:cNvSpPr txBox="1">
            <a:spLocks noGrp="1"/>
          </p:cNvSpPr>
          <p:nvPr>
            <p:ph type="body" idx="2"/>
          </p:nvPr>
        </p:nvSpPr>
        <p:spPr>
          <a:xfrm>
            <a:off x="671757" y="1519011"/>
            <a:ext cx="8196210" cy="4015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200"/>
              <a:buFont typeface="Merriweather Sans"/>
              <a:buChar char="&gt;"/>
            </a:pPr>
            <a:r>
              <a:rPr lang="en-US" sz="2200">
                <a:latin typeface="Arial"/>
                <a:ea typeface="Arial"/>
                <a:cs typeface="Arial"/>
                <a:sym typeface="Arial"/>
              </a:rPr>
              <a:t>ORMP</a:t>
            </a:r>
            <a:endParaRPr/>
          </a:p>
          <a:p>
            <a:pPr marL="742950" lvl="1" indent="-28575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Char char="–"/>
            </a:pPr>
            <a:r>
              <a:rPr lang="en-US" b="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ormp@uw.edu</a:t>
            </a:r>
            <a:endParaRPr b="0">
              <a:latin typeface="Arial"/>
              <a:ea typeface="Arial"/>
              <a:cs typeface="Arial"/>
              <a:sym typeface="Arial"/>
            </a:endParaRPr>
          </a:p>
          <a:p>
            <a:pPr marL="742950" lvl="1" indent="-28575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Char char="–"/>
            </a:pPr>
            <a:r>
              <a:rPr lang="en-US" b="0">
                <a:latin typeface="Arial"/>
                <a:ea typeface="Arial"/>
                <a:cs typeface="Arial"/>
                <a:sym typeface="Arial"/>
              </a:rPr>
              <a:t>206.616.8212</a:t>
            </a:r>
            <a:endParaRPr/>
          </a:p>
          <a:p>
            <a:pPr marL="342900" lvl="0" indent="-342900" algn="l" rtl="0">
              <a:spcBef>
                <a:spcPts val="440"/>
              </a:spcBef>
              <a:spcAft>
                <a:spcPts val="0"/>
              </a:spcAft>
              <a:buClr>
                <a:srgbClr val="4B2E83"/>
              </a:buClr>
              <a:buSzPts val="2200"/>
              <a:buFont typeface="Merriweather Sans"/>
              <a:buChar char="&gt;"/>
            </a:pPr>
            <a:r>
              <a:rPr lang="en-US" sz="2200">
                <a:latin typeface="Arial"/>
                <a:ea typeface="Arial"/>
                <a:cs typeface="Arial"/>
                <a:sym typeface="Arial"/>
              </a:rPr>
              <a:t>Other UW Research Integrity sources</a:t>
            </a:r>
            <a:endParaRPr/>
          </a:p>
          <a:p>
            <a:pPr marL="742950" lvl="1" indent="-28575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Char char="–"/>
            </a:pPr>
            <a:r>
              <a:rPr lang="en-US" b="0">
                <a:latin typeface="Arial"/>
                <a:ea typeface="Arial"/>
                <a:cs typeface="Arial"/>
                <a:sym typeface="Arial"/>
              </a:rPr>
              <a:t>Biomedical Research Integrity Program, Department of Bioethics and Humanities</a:t>
            </a:r>
            <a:endParaRPr/>
          </a:p>
          <a:p>
            <a:pPr marL="742950" lvl="1" indent="-28575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Char char="–"/>
            </a:pPr>
            <a:r>
              <a:rPr lang="en-US" b="0">
                <a:latin typeface="Arial"/>
                <a:ea typeface="Arial"/>
                <a:cs typeface="Arial"/>
                <a:sym typeface="Arial"/>
              </a:rPr>
              <a:t>Responsible Conduct of Research training, Office of Research</a:t>
            </a:r>
            <a:endParaRPr/>
          </a:p>
          <a:p>
            <a:pPr marL="742950" lvl="1" indent="-28575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Char char="–"/>
            </a:pPr>
            <a:r>
              <a:rPr lang="en-US" b="0">
                <a:latin typeface="Arial"/>
                <a:ea typeface="Arial"/>
                <a:cs typeface="Arial"/>
                <a:sym typeface="Arial"/>
              </a:rPr>
              <a:t>The Collaborative for Research Education (CORE) </a:t>
            </a:r>
            <a:endParaRPr/>
          </a:p>
          <a:p>
            <a:pPr marL="342900" lvl="0" indent="-342900" algn="l" rtl="0">
              <a:spcBef>
                <a:spcPts val="440"/>
              </a:spcBef>
              <a:spcAft>
                <a:spcPts val="0"/>
              </a:spcAft>
              <a:buClr>
                <a:srgbClr val="4B2E83"/>
              </a:buClr>
              <a:buSzPts val="2200"/>
              <a:buFont typeface="Merriweather Sans"/>
              <a:buChar char="&gt;"/>
            </a:pPr>
            <a:r>
              <a:rPr lang="en-US" sz="2200">
                <a:latin typeface="Arial"/>
                <a:ea typeface="Arial"/>
                <a:cs typeface="Arial"/>
                <a:sym typeface="Arial"/>
              </a:rPr>
              <a:t>Federal and commercial resources </a:t>
            </a:r>
            <a:endParaRPr/>
          </a:p>
          <a:p>
            <a:pPr marL="742950" lvl="1" indent="-28575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Char char="–"/>
            </a:pPr>
            <a:r>
              <a:rPr lang="en-US" b="0">
                <a:latin typeface="Arial"/>
                <a:ea typeface="Arial"/>
                <a:cs typeface="Arial"/>
                <a:sym typeface="Arial"/>
              </a:rPr>
              <a:t>Office of Research Integrity, HHS</a:t>
            </a:r>
            <a:endParaRPr/>
          </a:p>
          <a:p>
            <a:pPr marL="742950" lvl="1" indent="-28575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Char char="–"/>
            </a:pPr>
            <a:r>
              <a:rPr lang="en-US" b="0">
                <a:latin typeface="Arial"/>
                <a:ea typeface="Arial"/>
                <a:cs typeface="Arial"/>
                <a:sym typeface="Arial"/>
              </a:rPr>
              <a:t>CITI RCR training</a:t>
            </a:r>
            <a:endParaRPr/>
          </a:p>
          <a:p>
            <a:pPr marL="742950" lvl="1" indent="-15875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None/>
            </a:pPr>
            <a:endParaRPr b="0">
              <a:latin typeface="Arial"/>
              <a:ea typeface="Arial"/>
              <a:cs typeface="Arial"/>
              <a:sym typeface="Arial"/>
            </a:endParaRPr>
          </a:p>
          <a:p>
            <a:pPr marL="742950" lvl="1" indent="-15875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None/>
            </a:pPr>
            <a:endParaRPr b="0">
              <a:latin typeface="Arial"/>
              <a:ea typeface="Arial"/>
              <a:cs typeface="Arial"/>
              <a:sym typeface="Arial"/>
            </a:endParaRPr>
          </a:p>
          <a:p>
            <a:pPr marL="342900" lvl="0" indent="-1905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endParaRPr b="0">
              <a:latin typeface="Arial"/>
              <a:ea typeface="Arial"/>
              <a:cs typeface="Arial"/>
              <a:sym typeface="Arial"/>
            </a:endParaRPr>
          </a:p>
          <a:p>
            <a:pPr marL="457200" lvl="1" indent="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" name="Google Shape;206;p22"/>
          <p:cNvSpPr txBox="1"/>
          <p:nvPr/>
        </p:nvSpPr>
        <p:spPr>
          <a:xfrm>
            <a:off x="671758" y="6301355"/>
            <a:ext cx="7229368" cy="330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MRAM | Research Integrity &amp; Misconduct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2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None/>
            </a:pPr>
            <a:r>
              <a:rPr lang="en-US" i="1">
                <a:latin typeface="Arial"/>
                <a:ea typeface="Arial"/>
                <a:cs typeface="Arial"/>
                <a:sym typeface="Arial"/>
              </a:rPr>
              <a:t>Today’s Overview &amp; Objectives</a:t>
            </a:r>
            <a:endParaRPr/>
          </a:p>
        </p:txBody>
      </p:sp>
      <p:sp>
        <p:nvSpPr>
          <p:cNvPr id="65" name="Google Shape;65;p12"/>
          <p:cNvSpPr txBox="1">
            <a:spLocks noGrp="1"/>
          </p:cNvSpPr>
          <p:nvPr>
            <p:ph type="body" idx="2"/>
          </p:nvPr>
        </p:nvSpPr>
        <p:spPr>
          <a:xfrm>
            <a:off x="659305" y="1502229"/>
            <a:ext cx="8196210" cy="42499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200"/>
              <a:buFont typeface="Merriweather Sans"/>
              <a:buChar char="&gt;"/>
            </a:pPr>
            <a:r>
              <a:rPr lang="en-US" sz="2200">
                <a:latin typeface="Arial"/>
                <a:ea typeface="Arial"/>
                <a:cs typeface="Arial"/>
                <a:sym typeface="Arial"/>
              </a:rPr>
              <a:t>Overview</a:t>
            </a:r>
            <a:endParaRPr/>
          </a:p>
          <a:p>
            <a:pPr marL="742950" lvl="1" indent="-28575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Char char="–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(Re)Introduce Office of Research Misconduct Proceedings </a:t>
            </a:r>
            <a:endParaRPr/>
          </a:p>
          <a:p>
            <a:pPr marL="742950" lvl="1" indent="-28575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Char char="–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ORMP’s role in upholding research integrity &amp; handling misconduct proceedings at UW</a:t>
            </a:r>
            <a:endParaRPr/>
          </a:p>
          <a:p>
            <a:pPr marL="342900" lvl="0" indent="-342900" algn="l" rtl="0">
              <a:spcBef>
                <a:spcPts val="440"/>
              </a:spcBef>
              <a:spcAft>
                <a:spcPts val="0"/>
              </a:spcAft>
              <a:buClr>
                <a:srgbClr val="4B2E83"/>
              </a:buClr>
              <a:buSzPts val="2200"/>
              <a:buFont typeface="Merriweather Sans"/>
              <a:buChar char="&gt;"/>
            </a:pPr>
            <a:r>
              <a:rPr lang="en-US" sz="2200">
                <a:latin typeface="Arial"/>
                <a:ea typeface="Arial"/>
                <a:cs typeface="Arial"/>
                <a:sym typeface="Arial"/>
              </a:rPr>
              <a:t>Objectives</a:t>
            </a:r>
            <a:endParaRPr/>
          </a:p>
          <a:p>
            <a:pPr marL="742950" lvl="1" indent="-28575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Char char="–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Refresh your understanding of foundational concepts and requirements</a:t>
            </a:r>
            <a:endParaRPr/>
          </a:p>
          <a:p>
            <a:pPr marL="1143000" lvl="2" indent="-228600" algn="l" rtl="0"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Char char="&gt;"/>
            </a:pPr>
            <a:r>
              <a:rPr lang="en-US" b="0">
                <a:latin typeface="Arial"/>
                <a:ea typeface="Arial"/>
                <a:cs typeface="Arial"/>
                <a:sym typeface="Arial"/>
              </a:rPr>
              <a:t>UW’s research integrity objectives</a:t>
            </a:r>
            <a:endParaRPr/>
          </a:p>
          <a:p>
            <a:pPr marL="1143000" lvl="2" indent="-228600" algn="l" rtl="0"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Char char="&gt;"/>
            </a:pPr>
            <a:r>
              <a:rPr lang="en-US" b="0">
                <a:latin typeface="Arial"/>
                <a:ea typeface="Arial"/>
                <a:cs typeface="Arial"/>
                <a:sym typeface="Arial"/>
              </a:rPr>
              <a:t>UW’s responsibility to address research misconduct claims</a:t>
            </a:r>
            <a:endParaRPr/>
          </a:p>
          <a:p>
            <a:pPr marL="742950" lvl="1" indent="-28575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Char char="–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Become familiar with your resources</a:t>
            </a:r>
            <a:endParaRPr/>
          </a:p>
          <a:p>
            <a:pPr marL="1143000" lvl="2" indent="-228600" algn="l" rtl="0"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Char char="&gt;"/>
            </a:pPr>
            <a:r>
              <a:rPr lang="en-US" b="0">
                <a:latin typeface="Arial"/>
                <a:ea typeface="Arial"/>
                <a:cs typeface="Arial"/>
                <a:sym typeface="Arial"/>
              </a:rPr>
              <a:t>ORMP</a:t>
            </a:r>
            <a:endParaRPr/>
          </a:p>
          <a:p>
            <a:pPr marL="1143000" lvl="2" indent="-228600" algn="l" rtl="0"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Char char="&gt;"/>
            </a:pPr>
            <a:r>
              <a:rPr lang="en-US" b="0">
                <a:latin typeface="Arial"/>
                <a:ea typeface="Arial"/>
                <a:cs typeface="Arial"/>
                <a:sym typeface="Arial"/>
              </a:rPr>
              <a:t>Research integrity at UW</a:t>
            </a:r>
            <a:endParaRPr/>
          </a:p>
          <a:p>
            <a:pPr marL="1143000" lvl="2" indent="-228600" algn="l" rtl="0"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Char char="&gt;"/>
            </a:pPr>
            <a:r>
              <a:rPr lang="en-US" b="0">
                <a:latin typeface="Arial"/>
                <a:ea typeface="Arial"/>
                <a:cs typeface="Arial"/>
                <a:sym typeface="Arial"/>
              </a:rPr>
              <a:t>Federal and commercial sources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1143000" lvl="2" indent="-114300" algn="l" rtl="0"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742950" lvl="1" indent="-15875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Google Shape;66;p12"/>
          <p:cNvSpPr txBox="1"/>
          <p:nvPr/>
        </p:nvSpPr>
        <p:spPr>
          <a:xfrm>
            <a:off x="671758" y="6301355"/>
            <a:ext cx="7229368" cy="330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MRAM | Research Integrity &amp; Misconduct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3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None/>
            </a:pPr>
            <a:r>
              <a:rPr lang="en-US" i="1">
                <a:latin typeface="Arial"/>
                <a:ea typeface="Arial"/>
                <a:cs typeface="Arial"/>
                <a:sym typeface="Arial"/>
              </a:rPr>
              <a:t>Office of Research Misconduct Proceedings</a:t>
            </a:r>
            <a:endParaRPr/>
          </a:p>
        </p:txBody>
      </p:sp>
      <p:sp>
        <p:nvSpPr>
          <p:cNvPr id="73" name="Google Shape;73;p13"/>
          <p:cNvSpPr txBox="1">
            <a:spLocks noGrp="1"/>
          </p:cNvSpPr>
          <p:nvPr>
            <p:ph type="body" idx="2"/>
          </p:nvPr>
        </p:nvSpPr>
        <p:spPr>
          <a:xfrm>
            <a:off x="659306" y="1491343"/>
            <a:ext cx="5640132" cy="4573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Merriweather Sans"/>
              <a:buChar char="&gt;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What is ORMP?</a:t>
            </a:r>
            <a:endParaRPr/>
          </a:p>
          <a:p>
            <a:pPr marL="742950" lvl="1" indent="-285750" algn="l" rtl="0"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Char char="–"/>
            </a:pPr>
            <a:r>
              <a:rPr lang="en-US" sz="1800" b="0">
                <a:latin typeface="Arial"/>
                <a:ea typeface="Arial"/>
                <a:cs typeface="Arial"/>
                <a:sym typeface="Arial"/>
              </a:rPr>
              <a:t>ORMP initiates and coordinates UW’s handling of research misconduct allegations and supports UW’s broader research integrity goals.</a:t>
            </a:r>
            <a:endParaRPr/>
          </a:p>
          <a:p>
            <a:pPr marL="742950" lvl="1" indent="-285750" algn="l" rtl="0"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Char char="–"/>
            </a:pPr>
            <a:r>
              <a:rPr lang="en-US" sz="1800" b="0">
                <a:latin typeface="Arial"/>
                <a:ea typeface="Arial"/>
                <a:cs typeface="Arial"/>
                <a:sym typeface="Arial"/>
              </a:rPr>
              <a:t>ORMP recently moved under the Office of Research</a:t>
            </a:r>
            <a:endParaRPr/>
          </a:p>
          <a:p>
            <a:pPr marL="1143000" lvl="2" indent="-228600" algn="l" rtl="0">
              <a:spcBef>
                <a:spcPts val="320"/>
              </a:spcBef>
              <a:spcAft>
                <a:spcPts val="0"/>
              </a:spcAft>
              <a:buClr>
                <a:srgbClr val="4B2E83"/>
              </a:buClr>
              <a:buSzPts val="1600"/>
              <a:buChar char="&gt;"/>
            </a:pPr>
            <a:r>
              <a:rPr lang="en-US" sz="1600" b="0">
                <a:latin typeface="Arial"/>
                <a:ea typeface="Arial"/>
                <a:cs typeface="Arial"/>
                <a:sym typeface="Arial"/>
              </a:rPr>
              <a:t>Gerberding Hall (via our living rooms)</a:t>
            </a:r>
            <a:endParaRPr/>
          </a:p>
          <a:p>
            <a:pPr marL="342900" lvl="0" indent="-34290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Merriweather Sans"/>
              <a:buChar char="&gt;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Who is ORMP?</a:t>
            </a:r>
            <a:endParaRPr/>
          </a:p>
          <a:p>
            <a:pPr marL="742950" lvl="1" indent="-285750" algn="l" rtl="0"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Char char="–"/>
            </a:pPr>
            <a:r>
              <a:rPr lang="en-US" sz="1800">
                <a:latin typeface="Arial"/>
                <a:ea typeface="Arial"/>
                <a:cs typeface="Arial"/>
                <a:sym typeface="Arial"/>
              </a:rPr>
              <a:t>Julie Severson, PhD, JD | Director </a:t>
            </a:r>
            <a:endParaRPr/>
          </a:p>
          <a:p>
            <a:pPr marL="1143000" lvl="2" indent="-228600" algn="l" rtl="0">
              <a:spcBef>
                <a:spcPts val="320"/>
              </a:spcBef>
              <a:spcAft>
                <a:spcPts val="0"/>
              </a:spcAft>
              <a:buClr>
                <a:srgbClr val="4B2E83"/>
              </a:buClr>
              <a:buSzPts val="1600"/>
              <a:buChar char="&gt;"/>
            </a:pPr>
            <a:r>
              <a:rPr lang="en-US" sz="1600" b="0">
                <a:latin typeface="Arial"/>
                <a:ea typeface="Arial"/>
                <a:cs typeface="Arial"/>
                <a:sym typeface="Arial"/>
              </a:rPr>
              <a:t>Background</a:t>
            </a:r>
            <a:endParaRPr/>
          </a:p>
          <a:p>
            <a:pPr marL="1600200" lvl="3" indent="-228600" algn="l" rtl="0">
              <a:spcBef>
                <a:spcPts val="280"/>
              </a:spcBef>
              <a:spcAft>
                <a:spcPts val="0"/>
              </a:spcAft>
              <a:buClr>
                <a:srgbClr val="4B2E83"/>
              </a:buClr>
              <a:buSzPts val="1400"/>
              <a:buChar char="–"/>
            </a:pPr>
            <a:r>
              <a:rPr lang="en-US" sz="1400" b="0">
                <a:latin typeface="Arial"/>
                <a:ea typeface="Arial"/>
                <a:cs typeface="Arial"/>
                <a:sym typeface="Arial"/>
              </a:rPr>
              <a:t>bioethics and health policy</a:t>
            </a:r>
            <a:endParaRPr/>
          </a:p>
          <a:p>
            <a:pPr marL="1600200" lvl="3" indent="-228600" algn="l" rtl="0">
              <a:spcBef>
                <a:spcPts val="280"/>
              </a:spcBef>
              <a:spcAft>
                <a:spcPts val="0"/>
              </a:spcAft>
              <a:buClr>
                <a:srgbClr val="4B2E83"/>
              </a:buClr>
              <a:buSzPts val="1400"/>
              <a:buChar char="–"/>
            </a:pPr>
            <a:r>
              <a:rPr lang="en-US" sz="1400" b="0">
                <a:latin typeface="Arial"/>
                <a:ea typeface="Arial"/>
                <a:cs typeface="Arial"/>
                <a:sym typeface="Arial"/>
              </a:rPr>
              <a:t>research and research administrative services</a:t>
            </a:r>
            <a:endParaRPr/>
          </a:p>
          <a:p>
            <a:pPr marL="742950" lvl="1" indent="-285750" algn="l" rtl="0"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Char char="–"/>
            </a:pPr>
            <a:r>
              <a:rPr lang="en-US" sz="1800">
                <a:latin typeface="Arial"/>
                <a:ea typeface="Arial"/>
                <a:cs typeface="Arial"/>
                <a:sym typeface="Arial"/>
              </a:rPr>
              <a:t>Brynne Street | Research Integrity Analyst </a:t>
            </a:r>
            <a:endParaRPr/>
          </a:p>
          <a:p>
            <a:pPr marL="1143000" lvl="2" indent="-228600" algn="l" rtl="0">
              <a:spcBef>
                <a:spcPts val="320"/>
              </a:spcBef>
              <a:spcAft>
                <a:spcPts val="0"/>
              </a:spcAft>
              <a:buClr>
                <a:srgbClr val="4B2E83"/>
              </a:buClr>
              <a:buSzPts val="1600"/>
              <a:buChar char="&gt;"/>
            </a:pPr>
            <a:r>
              <a:rPr lang="en-US" sz="1600" b="0">
                <a:latin typeface="Arial"/>
                <a:ea typeface="Arial"/>
                <a:cs typeface="Arial"/>
                <a:sym typeface="Arial"/>
              </a:rPr>
              <a:t>Beginning late-July 2020</a:t>
            </a:r>
            <a:endParaRPr/>
          </a:p>
          <a:p>
            <a:pPr marL="457200" lvl="1" indent="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13"/>
          <p:cNvSpPr txBox="1"/>
          <p:nvPr/>
        </p:nvSpPr>
        <p:spPr>
          <a:xfrm>
            <a:off x="671758" y="6301355"/>
            <a:ext cx="7229368" cy="330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MRAM | Research Integrity &amp; Misconduct</a:t>
            </a:r>
            <a:endParaRPr/>
          </a:p>
        </p:txBody>
      </p:sp>
      <p:pic>
        <p:nvPicPr>
          <p:cNvPr id="75" name="Google Shape;75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68922" y="1490790"/>
            <a:ext cx="2517860" cy="1757751"/>
          </a:xfrm>
          <a:prstGeom prst="rect">
            <a:avLst/>
          </a:prstGeom>
          <a:noFill/>
          <a:ln w="9525" cap="sq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76" name="Google Shape;76;p13" descr="A person posing for the camera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 b="20985"/>
          <a:stretch/>
        </p:blipFill>
        <p:spPr>
          <a:xfrm flipH="1">
            <a:off x="7526204" y="4290228"/>
            <a:ext cx="1460578" cy="1516315"/>
          </a:xfrm>
          <a:prstGeom prst="rect">
            <a:avLst/>
          </a:prstGeom>
          <a:noFill/>
          <a:ln w="9525" cap="sq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77" name="Google Shape;77;p13" descr="A person smiling for the camera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 l="13155" r="14451"/>
          <a:stretch/>
        </p:blipFill>
        <p:spPr>
          <a:xfrm>
            <a:off x="6140358" y="3342166"/>
            <a:ext cx="1544927" cy="1422351"/>
          </a:xfrm>
          <a:prstGeom prst="rect">
            <a:avLst/>
          </a:prstGeom>
          <a:noFill/>
          <a:ln w="9525" cap="sq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Google Shape;83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36276" y="1605867"/>
            <a:ext cx="3120142" cy="1745046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sp>
        <p:nvSpPr>
          <p:cNvPr id="84" name="Google Shape;84;p14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None/>
            </a:pPr>
            <a:r>
              <a:rPr lang="en-US" i="1">
                <a:latin typeface="Arial"/>
                <a:ea typeface="Arial"/>
                <a:cs typeface="Arial"/>
                <a:sym typeface="Arial"/>
              </a:rPr>
              <a:t>Research Integrity at UW </a:t>
            </a:r>
            <a:endParaRPr/>
          </a:p>
        </p:txBody>
      </p:sp>
      <p:sp>
        <p:nvSpPr>
          <p:cNvPr id="85" name="Google Shape;85;p14"/>
          <p:cNvSpPr txBox="1">
            <a:spLocks noGrp="1"/>
          </p:cNvSpPr>
          <p:nvPr>
            <p:ph type="body" idx="2"/>
          </p:nvPr>
        </p:nvSpPr>
        <p:spPr>
          <a:xfrm>
            <a:off x="659305" y="1480457"/>
            <a:ext cx="5076971" cy="2481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Merriweather Sans"/>
              <a:buChar char="&gt;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NIH definition</a:t>
            </a:r>
            <a:endParaRPr/>
          </a:p>
          <a:p>
            <a:pPr marL="742950" lvl="1" indent="-285750" algn="l" rtl="0">
              <a:spcBef>
                <a:spcPts val="320"/>
              </a:spcBef>
              <a:spcAft>
                <a:spcPts val="0"/>
              </a:spcAft>
              <a:buClr>
                <a:srgbClr val="4B2E83"/>
              </a:buClr>
              <a:buSzPts val="1600"/>
              <a:buChar char="–"/>
            </a:pPr>
            <a:r>
              <a:rPr lang="en-US" sz="1600" b="0">
                <a:latin typeface="Arial"/>
                <a:ea typeface="Arial"/>
                <a:cs typeface="Arial"/>
                <a:sym typeface="Arial"/>
              </a:rPr>
              <a:t>the use of honest and verifiable methods in proposing, performing, and evaluating research; </a:t>
            </a:r>
            <a:endParaRPr/>
          </a:p>
          <a:p>
            <a:pPr marL="742950" lvl="1" indent="-285750" algn="l" rtl="0">
              <a:spcBef>
                <a:spcPts val="320"/>
              </a:spcBef>
              <a:spcAft>
                <a:spcPts val="0"/>
              </a:spcAft>
              <a:buClr>
                <a:srgbClr val="4B2E83"/>
              </a:buClr>
              <a:buSzPts val="1600"/>
              <a:buChar char="–"/>
            </a:pPr>
            <a:r>
              <a:rPr lang="en-US" sz="1600" b="0">
                <a:latin typeface="Arial"/>
                <a:ea typeface="Arial"/>
                <a:cs typeface="Arial"/>
                <a:sym typeface="Arial"/>
              </a:rPr>
              <a:t>reporting research results with particular attention to adherence to rules, regulations, guidelines, and; </a:t>
            </a:r>
            <a:endParaRPr/>
          </a:p>
          <a:p>
            <a:pPr marL="742950" lvl="1" indent="-285750" algn="l" rtl="0">
              <a:spcBef>
                <a:spcPts val="320"/>
              </a:spcBef>
              <a:spcAft>
                <a:spcPts val="0"/>
              </a:spcAft>
              <a:buClr>
                <a:srgbClr val="4B2E83"/>
              </a:buClr>
              <a:buSzPts val="1600"/>
              <a:buChar char="–"/>
            </a:pPr>
            <a:r>
              <a:rPr lang="en-US" sz="1600" b="0">
                <a:latin typeface="Arial"/>
                <a:ea typeface="Arial"/>
                <a:cs typeface="Arial"/>
                <a:sym typeface="Arial"/>
              </a:rPr>
              <a:t>following commonly accepted professional codes or norms.</a:t>
            </a:r>
            <a:endParaRPr sz="16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14"/>
          <p:cNvSpPr txBox="1"/>
          <p:nvPr/>
        </p:nvSpPr>
        <p:spPr>
          <a:xfrm>
            <a:off x="671758" y="6301355"/>
            <a:ext cx="7229368" cy="330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MRAM | Research Integrity &amp; Misconduct</a:t>
            </a:r>
            <a:endParaRPr/>
          </a:p>
        </p:txBody>
      </p:sp>
      <p:sp>
        <p:nvSpPr>
          <p:cNvPr id="87" name="Google Shape;87;p14"/>
          <p:cNvSpPr txBox="1"/>
          <p:nvPr/>
        </p:nvSpPr>
        <p:spPr>
          <a:xfrm>
            <a:off x="737473" y="3944822"/>
            <a:ext cx="7246584" cy="2511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Merriweather Sans"/>
              <a:buChar char="&gt;"/>
            </a:pPr>
            <a:r>
              <a:rPr lang="en-US" sz="2000" b="1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UW Executive Order 61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4B2E83"/>
              </a:buClr>
              <a:buSzPts val="1600"/>
              <a:buFont typeface="Arial"/>
              <a:buChar char="–"/>
            </a:pPr>
            <a:r>
              <a:rPr lang="en-US" sz="1600" b="0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UW strives for and expects integrity in research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4B2E83"/>
              </a:buClr>
              <a:buSzPts val="1600"/>
              <a:buFont typeface="Arial"/>
              <a:buChar char="–"/>
            </a:pPr>
            <a:r>
              <a:rPr lang="en-US" sz="1600" b="0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UW places the responsibility to uphold this integrity on anyone who is </a:t>
            </a:r>
            <a:endParaRPr/>
          </a:p>
          <a:p>
            <a:pPr marL="1143000" marR="0" lvl="2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4B2E83"/>
              </a:buClr>
              <a:buSzPts val="1400"/>
              <a:buFont typeface="Merriweather Sans"/>
              <a:buChar char="&gt;"/>
            </a:pPr>
            <a:r>
              <a:rPr lang="en-US" sz="1400" b="0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directly involved in research at the University, </a:t>
            </a:r>
            <a:endParaRPr/>
          </a:p>
          <a:p>
            <a:pPr marL="1143000" marR="0" lvl="2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4B2E83"/>
              </a:buClr>
              <a:buSzPts val="1400"/>
              <a:buFont typeface="Merriweather Sans"/>
              <a:buChar char="&gt;"/>
            </a:pPr>
            <a:r>
              <a:rPr lang="en-US" sz="1400" b="0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in a position to ensure the integrity of research, including collaborators, principal investigators, and supervisors.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4B2E83"/>
              </a:buClr>
              <a:buSzPts val="1600"/>
              <a:buFont typeface="Arial"/>
              <a:buChar char="–"/>
            </a:pPr>
            <a:r>
              <a:rPr lang="en-US" sz="1600" b="0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UW is required to adopt and follow procedures for addressing allegations of research misconduct that comport with federal regulations.</a:t>
            </a:r>
            <a:endParaRPr sz="1600" b="1" i="0" u="none" strike="noStrike" cap="none">
              <a:solidFill>
                <a:srgbClr val="4B2E8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8" name="Google Shape;88;p14" descr="Flask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020823">
            <a:off x="7378359" y="3620856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4" descr="DNA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1515054">
            <a:off x="6294782" y="3604457"/>
            <a:ext cx="798552" cy="798552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4" descr="Books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1144170">
            <a:off x="7984057" y="4878141"/>
            <a:ext cx="747983" cy="7479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p15" descr="Close-up of a lightbulb with a filament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7582" y="2211730"/>
            <a:ext cx="1876913" cy="1250970"/>
          </a:xfrm>
          <a:prstGeom prst="rect">
            <a:avLst/>
          </a:prstGeom>
          <a:solidFill>
            <a:srgbClr val="ECECEC"/>
          </a:solidFill>
          <a:ln w="28575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5000" dist="50800" dir="12900000" kx="195000" ky="145000" algn="tl" rotWithShape="0">
              <a:srgbClr val="000000">
                <a:alpha val="29803"/>
              </a:srgbClr>
            </a:outerShdw>
          </a:effectLst>
        </p:spPr>
      </p:pic>
      <p:sp>
        <p:nvSpPr>
          <p:cNvPr id="96" name="Google Shape;96;p15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None/>
            </a:pPr>
            <a:r>
              <a:rPr lang="en-US" i="1">
                <a:latin typeface="Arial"/>
                <a:ea typeface="Arial"/>
                <a:cs typeface="Arial"/>
                <a:sym typeface="Arial"/>
              </a:rPr>
              <a:t>Research Misconduct is…</a:t>
            </a:r>
            <a:endParaRPr/>
          </a:p>
        </p:txBody>
      </p:sp>
      <p:sp>
        <p:nvSpPr>
          <p:cNvPr id="97" name="Google Shape;97;p15"/>
          <p:cNvSpPr txBox="1">
            <a:spLocks noGrp="1"/>
          </p:cNvSpPr>
          <p:nvPr>
            <p:ph type="body" idx="2"/>
          </p:nvPr>
        </p:nvSpPr>
        <p:spPr>
          <a:xfrm>
            <a:off x="2144109" y="1736725"/>
            <a:ext cx="6712309" cy="4015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200"/>
              <a:buFont typeface="Merriweather Sans"/>
              <a:buChar char="&gt;"/>
            </a:pPr>
            <a:r>
              <a:rPr lang="en-US" sz="2200" b="0">
                <a:latin typeface="Arial"/>
                <a:ea typeface="Arial"/>
                <a:cs typeface="Arial"/>
                <a:sym typeface="Arial"/>
              </a:rPr>
              <a:t>The </a:t>
            </a:r>
            <a:r>
              <a:rPr lang="en-US" sz="2200">
                <a:latin typeface="Arial"/>
                <a:ea typeface="Arial"/>
                <a:cs typeface="Arial"/>
                <a:sym typeface="Arial"/>
              </a:rPr>
              <a:t>fabrication</a:t>
            </a:r>
            <a:r>
              <a:rPr lang="en-US" sz="2200" b="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200">
                <a:latin typeface="Arial"/>
                <a:ea typeface="Arial"/>
                <a:cs typeface="Arial"/>
                <a:sym typeface="Arial"/>
              </a:rPr>
              <a:t>falsification</a:t>
            </a:r>
            <a:r>
              <a:rPr lang="en-US" sz="2200" b="0">
                <a:latin typeface="Arial"/>
                <a:ea typeface="Arial"/>
                <a:cs typeface="Arial"/>
                <a:sym typeface="Arial"/>
              </a:rPr>
              <a:t>, or </a:t>
            </a:r>
            <a:r>
              <a:rPr lang="en-US" sz="2200">
                <a:latin typeface="Arial"/>
                <a:ea typeface="Arial"/>
                <a:cs typeface="Arial"/>
                <a:sym typeface="Arial"/>
              </a:rPr>
              <a:t>plagiarism</a:t>
            </a:r>
            <a:r>
              <a:rPr lang="en-US" sz="2200" b="0">
                <a:latin typeface="Arial"/>
                <a:ea typeface="Arial"/>
                <a:cs typeface="Arial"/>
                <a:sym typeface="Arial"/>
              </a:rPr>
              <a:t> in proposing, performing, or reviewing research, or in reporting research results.</a:t>
            </a:r>
            <a:endParaRPr/>
          </a:p>
          <a:p>
            <a:pPr marL="742950" lvl="1" indent="-28575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Char char="–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Fabrication</a:t>
            </a:r>
            <a:r>
              <a:rPr lang="en-US" b="0">
                <a:latin typeface="Arial"/>
                <a:ea typeface="Arial"/>
                <a:cs typeface="Arial"/>
                <a:sym typeface="Arial"/>
              </a:rPr>
              <a:t> - making up data or results and recording or reporting them.</a:t>
            </a:r>
            <a:endParaRPr/>
          </a:p>
          <a:p>
            <a:pPr marL="742950" lvl="1" indent="-28575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Char char="–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Falsification</a:t>
            </a:r>
            <a:r>
              <a:rPr lang="en-US" b="0">
                <a:latin typeface="Arial"/>
                <a:ea typeface="Arial"/>
                <a:cs typeface="Arial"/>
                <a:sym typeface="Arial"/>
              </a:rPr>
              <a:t> – manipulating research materials, equipment, or processes, or changing or omitting data or results such that the research is not accurately represented in the research record. </a:t>
            </a:r>
            <a:endParaRPr/>
          </a:p>
          <a:p>
            <a:pPr marL="742950" lvl="1" indent="-28575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Char char="–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Plagiarism</a:t>
            </a:r>
            <a:r>
              <a:rPr lang="en-US" b="0">
                <a:latin typeface="Arial"/>
                <a:ea typeface="Arial"/>
                <a:cs typeface="Arial"/>
                <a:sym typeface="Arial"/>
              </a:rPr>
              <a:t> - the appropriation of another person’s ideas, processes, results or words without giving appropriate credit. </a:t>
            </a:r>
            <a:endParaRPr/>
          </a:p>
          <a:p>
            <a:pPr marL="457200" lvl="1" indent="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15"/>
          <p:cNvSpPr txBox="1"/>
          <p:nvPr/>
        </p:nvSpPr>
        <p:spPr>
          <a:xfrm>
            <a:off x="671758" y="6301355"/>
            <a:ext cx="7229368" cy="330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MRAM | Research Integrity &amp; Misconduct</a:t>
            </a:r>
            <a:endParaRPr/>
          </a:p>
        </p:txBody>
      </p:sp>
      <p:pic>
        <p:nvPicPr>
          <p:cNvPr id="99" name="Google Shape;99;p15" descr="Complex math formulas on a blackboar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725958">
            <a:off x="556144" y="3461090"/>
            <a:ext cx="1829885" cy="1333993"/>
          </a:xfrm>
          <a:prstGeom prst="rect">
            <a:avLst/>
          </a:prstGeom>
          <a:solidFill>
            <a:srgbClr val="ECECEC"/>
          </a:solidFill>
          <a:ln w="28575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5000" dist="50800" dir="12900000" kx="195000" ky="145000" algn="tl" rotWithShape="0">
              <a:srgbClr val="000000">
                <a:alpha val="29803"/>
              </a:srgbClr>
            </a:outerShdw>
          </a:effectLst>
        </p:spPr>
      </p:pic>
      <p:pic>
        <p:nvPicPr>
          <p:cNvPr id="100" name="Google Shape;100;p15" descr="Person working with laptop and notepa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53301" y="4736649"/>
            <a:ext cx="1874168" cy="1250970"/>
          </a:xfrm>
          <a:prstGeom prst="rect">
            <a:avLst/>
          </a:prstGeom>
          <a:solidFill>
            <a:srgbClr val="ECECEC"/>
          </a:solidFill>
          <a:ln w="28575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5000" dist="50800" dir="12900000" kx="195000" ky="145000" algn="tl" rotWithShape="0">
              <a:srgbClr val="000000">
                <a:alpha val="29803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6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None/>
            </a:pPr>
            <a:r>
              <a:rPr lang="en-US" i="1">
                <a:latin typeface="Arial"/>
                <a:ea typeface="Arial"/>
                <a:cs typeface="Arial"/>
                <a:sym typeface="Arial"/>
              </a:rPr>
              <a:t>Research Misconduct is </a:t>
            </a:r>
            <a:r>
              <a:rPr lang="en-US" b="1" i="1">
                <a:latin typeface="Arial"/>
                <a:ea typeface="Arial"/>
                <a:cs typeface="Arial"/>
                <a:sym typeface="Arial"/>
              </a:rPr>
              <a:t>not</a:t>
            </a:r>
            <a:r>
              <a:rPr lang="en-US" i="1">
                <a:latin typeface="Arial"/>
                <a:ea typeface="Arial"/>
                <a:cs typeface="Arial"/>
                <a:sym typeface="Arial"/>
              </a:rPr>
              <a:t>…</a:t>
            </a:r>
            <a:endParaRPr/>
          </a:p>
        </p:txBody>
      </p:sp>
      <p:sp>
        <p:nvSpPr>
          <p:cNvPr id="107" name="Google Shape;107;p16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197114" cy="4015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Merriweather Sans"/>
              <a:buChar char="&gt;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Honest error or difference of opinion</a:t>
            </a:r>
            <a:endParaRPr/>
          </a:p>
          <a:p>
            <a:pPr marL="342900" lvl="0" indent="-34290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Merriweather Sans"/>
              <a:buChar char="&gt;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Misconduct relating to work undertaken in the fulfillment of class assignments</a:t>
            </a:r>
            <a:endParaRPr/>
          </a:p>
          <a:p>
            <a:pPr marL="342900" lvl="0" indent="-34290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Merriweather Sans"/>
              <a:buChar char="&gt;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The following issues may arise from a research misconduct allegation, but they are </a:t>
            </a:r>
            <a:r>
              <a:rPr lang="en-US" sz="2000" i="1">
                <a:latin typeface="Arial"/>
                <a:ea typeface="Arial"/>
                <a:cs typeface="Arial"/>
                <a:sym typeface="Arial"/>
              </a:rPr>
              <a:t>not</a:t>
            </a:r>
            <a:r>
              <a:rPr lang="en-US" sz="2000">
                <a:latin typeface="Arial"/>
                <a:ea typeface="Arial"/>
                <a:cs typeface="Arial"/>
                <a:sym typeface="Arial"/>
              </a:rPr>
              <a:t> research misconduct:</a:t>
            </a:r>
            <a:endParaRPr sz="2000" b="0">
              <a:latin typeface="Arial"/>
              <a:ea typeface="Arial"/>
              <a:cs typeface="Arial"/>
              <a:sym typeface="Arial"/>
            </a:endParaRPr>
          </a:p>
          <a:p>
            <a:pPr marL="742950" lvl="1" indent="-285750" algn="l" rtl="0"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Char char="–"/>
            </a:pPr>
            <a:r>
              <a:rPr lang="en-US" sz="1800" b="0">
                <a:latin typeface="Arial"/>
                <a:ea typeface="Arial"/>
                <a:cs typeface="Arial"/>
                <a:sym typeface="Arial"/>
              </a:rPr>
              <a:t>Fiscal impropriety</a:t>
            </a:r>
            <a:endParaRPr/>
          </a:p>
          <a:p>
            <a:pPr marL="742950" lvl="1" indent="-285750" algn="l" rtl="0"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Char char="–"/>
            </a:pPr>
            <a:r>
              <a:rPr lang="en-US" sz="1800" b="0">
                <a:latin typeface="Arial"/>
                <a:ea typeface="Arial"/>
                <a:cs typeface="Arial"/>
                <a:sym typeface="Arial"/>
              </a:rPr>
              <a:t>Violation of human or animal subject regulations</a:t>
            </a:r>
            <a:endParaRPr/>
          </a:p>
          <a:p>
            <a:pPr marL="742950" lvl="1" indent="-285750" algn="l" rtl="0"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Char char="–"/>
            </a:pPr>
            <a:r>
              <a:rPr lang="en-US" sz="1800" b="0">
                <a:latin typeface="Arial"/>
                <a:ea typeface="Arial"/>
                <a:cs typeface="Arial"/>
                <a:sym typeface="Arial"/>
              </a:rPr>
              <a:t>Intentional misrepresentation of credentials</a:t>
            </a:r>
            <a:endParaRPr/>
          </a:p>
          <a:p>
            <a:pPr marL="742950" lvl="1" indent="-285750" algn="l" rtl="0"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Char char="–"/>
            </a:pPr>
            <a:r>
              <a:rPr lang="en-US" sz="1800" b="0">
                <a:latin typeface="Arial"/>
                <a:ea typeface="Arial"/>
                <a:cs typeface="Arial"/>
                <a:sym typeface="Arial"/>
              </a:rPr>
              <a:t>Abuse of confidentiality</a:t>
            </a:r>
            <a:endParaRPr/>
          </a:p>
          <a:p>
            <a:pPr marL="742950" lvl="1" indent="-285750" algn="l" rtl="0"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Char char="–"/>
            </a:pPr>
            <a:r>
              <a:rPr lang="en-US" sz="1800" b="0">
                <a:latin typeface="Arial"/>
                <a:ea typeface="Arial"/>
                <a:cs typeface="Arial"/>
                <a:sym typeface="Arial"/>
              </a:rPr>
              <a:t>Violation of other regulations applicable to research</a:t>
            </a:r>
            <a:endParaRPr/>
          </a:p>
          <a:p>
            <a:pPr marL="742950" lvl="1" indent="-285750" algn="l" rtl="0"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Char char="–"/>
            </a:pPr>
            <a:r>
              <a:rPr lang="en-US" sz="1800" b="0">
                <a:latin typeface="Arial"/>
                <a:ea typeface="Arial"/>
                <a:cs typeface="Arial"/>
                <a:sym typeface="Arial"/>
              </a:rPr>
              <a:t>Conflicts of interest</a:t>
            </a:r>
            <a:endParaRPr/>
          </a:p>
          <a:p>
            <a:pPr marL="742950" lvl="1" indent="-285750" algn="l" rtl="0"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Char char="–"/>
            </a:pPr>
            <a:r>
              <a:rPr lang="en-US" sz="1800" b="0">
                <a:latin typeface="Arial"/>
                <a:ea typeface="Arial"/>
                <a:cs typeface="Arial"/>
                <a:sym typeface="Arial"/>
              </a:rPr>
              <a:t>Authorship disputes among research collaborators</a:t>
            </a:r>
            <a:endParaRPr/>
          </a:p>
          <a:p>
            <a:pPr marL="457200" lvl="1" indent="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16"/>
          <p:cNvSpPr txBox="1"/>
          <p:nvPr/>
        </p:nvSpPr>
        <p:spPr>
          <a:xfrm>
            <a:off x="671758" y="6301355"/>
            <a:ext cx="7229368" cy="330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MRAM | Research Integrity &amp; Misconduct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7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800"/>
              <a:buNone/>
            </a:pPr>
            <a:r>
              <a:rPr lang="en-US" sz="2800" i="1">
                <a:latin typeface="Arial"/>
                <a:ea typeface="Arial"/>
                <a:cs typeface="Arial"/>
                <a:sym typeface="Arial"/>
              </a:rPr>
              <a:t>Research Misconduct Proceedings occur when…</a:t>
            </a:r>
            <a:endParaRPr/>
          </a:p>
        </p:txBody>
      </p:sp>
      <p:sp>
        <p:nvSpPr>
          <p:cNvPr id="114" name="Google Shape;114;p17"/>
          <p:cNvSpPr txBox="1"/>
          <p:nvPr/>
        </p:nvSpPr>
        <p:spPr>
          <a:xfrm>
            <a:off x="671758" y="6301355"/>
            <a:ext cx="7229368" cy="330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MRAM | Research Integrity &amp; Misconduct</a:t>
            </a:r>
            <a:endParaRPr/>
          </a:p>
        </p:txBody>
      </p:sp>
      <p:grpSp>
        <p:nvGrpSpPr>
          <p:cNvPr id="115" name="Google Shape;115;p17"/>
          <p:cNvGrpSpPr/>
          <p:nvPr/>
        </p:nvGrpSpPr>
        <p:grpSpPr>
          <a:xfrm>
            <a:off x="832970" y="1683040"/>
            <a:ext cx="7932656" cy="4327490"/>
            <a:chOff x="0" y="1385"/>
            <a:chExt cx="7932656" cy="4327490"/>
          </a:xfrm>
        </p:grpSpPr>
        <p:sp>
          <p:nvSpPr>
            <p:cNvPr id="116" name="Google Shape;116;p17"/>
            <p:cNvSpPr/>
            <p:nvPr/>
          </p:nvSpPr>
          <p:spPr>
            <a:xfrm rot="5400000">
              <a:off x="-178877" y="180262"/>
              <a:ext cx="1192513" cy="834759"/>
            </a:xfrm>
            <a:prstGeom prst="chevron">
              <a:avLst>
                <a:gd name="adj" fmla="val 50000"/>
              </a:avLst>
            </a:prstGeom>
            <a:gradFill>
              <a:gsLst>
                <a:gs pos="0">
                  <a:srgbClr val="B6ADD4"/>
                </a:gs>
                <a:gs pos="35000">
                  <a:srgbClr val="CAC7DF"/>
                </a:gs>
                <a:gs pos="100000">
                  <a:srgbClr val="E9E9F3"/>
                </a:gs>
              </a:gsLst>
              <a:lin ang="16200000" scaled="0"/>
            </a:gra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17"/>
            <p:cNvSpPr txBox="1"/>
            <p:nvPr/>
          </p:nvSpPr>
          <p:spPr>
            <a:xfrm>
              <a:off x="1" y="418765"/>
              <a:ext cx="834759" cy="3577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350" tIns="6350" rIns="6350" bIns="63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Calibri"/>
                <a:buNone/>
              </a:pPr>
              <a:r>
                <a:rPr lang="en-US" sz="10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COMPLAINT</a:t>
              </a:r>
              <a:endParaRPr/>
            </a:p>
          </p:txBody>
        </p:sp>
        <p:sp>
          <p:nvSpPr>
            <p:cNvPr id="118" name="Google Shape;118;p17"/>
            <p:cNvSpPr/>
            <p:nvPr/>
          </p:nvSpPr>
          <p:spPr>
            <a:xfrm rot="5400000">
              <a:off x="3996141" y="-3159996"/>
              <a:ext cx="775133" cy="7097898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rgbClr val="E8D3A1">
                <a:alpha val="89803"/>
              </a:srgbClr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17"/>
            <p:cNvSpPr txBox="1"/>
            <p:nvPr/>
          </p:nvSpPr>
          <p:spPr>
            <a:xfrm>
              <a:off x="834759" y="39225"/>
              <a:ext cx="7060059" cy="6994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3775" tIns="10150" rIns="10150" bIns="10150" anchor="ctr" anchorCtr="0">
              <a:noAutofit/>
            </a:bodyPr>
            <a:lstStyle/>
            <a:p>
              <a:pPr marL="0" marR="0" lvl="1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A complainant shares information about potential research misconduct conducted by faculty, other academic personnel, students, and/or staff.</a:t>
              </a:r>
              <a:endPara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" name="Google Shape;120;p17"/>
            <p:cNvSpPr/>
            <p:nvPr/>
          </p:nvSpPr>
          <p:spPr>
            <a:xfrm rot="5400000">
              <a:off x="-178877" y="1225255"/>
              <a:ext cx="1192513" cy="834759"/>
            </a:xfrm>
            <a:prstGeom prst="chevron">
              <a:avLst>
                <a:gd name="adj" fmla="val 50000"/>
              </a:avLst>
            </a:prstGeom>
            <a:gradFill>
              <a:gsLst>
                <a:gs pos="0">
                  <a:srgbClr val="B6ADD4"/>
                </a:gs>
                <a:gs pos="35000">
                  <a:srgbClr val="CAC7DF"/>
                </a:gs>
                <a:gs pos="100000">
                  <a:srgbClr val="E9E9F3"/>
                </a:gs>
              </a:gsLst>
              <a:lin ang="16200000" scaled="0"/>
            </a:gra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17"/>
            <p:cNvSpPr txBox="1"/>
            <p:nvPr/>
          </p:nvSpPr>
          <p:spPr>
            <a:xfrm>
              <a:off x="1" y="1463758"/>
              <a:ext cx="834759" cy="3577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350" tIns="6350" rIns="6350" bIns="63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Calibri"/>
                <a:buNone/>
              </a:pPr>
              <a:r>
                <a:rPr lang="en-US" sz="10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PRELIMINARY ASSESSMENT</a:t>
              </a:r>
              <a:endParaRPr/>
            </a:p>
          </p:txBody>
        </p:sp>
        <p:sp>
          <p:nvSpPr>
            <p:cNvPr id="122" name="Google Shape;122;p17"/>
            <p:cNvSpPr/>
            <p:nvPr/>
          </p:nvSpPr>
          <p:spPr>
            <a:xfrm rot="5400000">
              <a:off x="3996141" y="-2115004"/>
              <a:ext cx="775133" cy="7097898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rgbClr val="E8D3A1">
                <a:alpha val="89803"/>
              </a:srgbClr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17"/>
            <p:cNvSpPr txBox="1"/>
            <p:nvPr/>
          </p:nvSpPr>
          <p:spPr>
            <a:xfrm>
              <a:off x="834759" y="1084217"/>
              <a:ext cx="7060059" cy="6994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3775" tIns="10150" rIns="10150" bIns="10150" anchor="ctr" anchorCtr="0">
              <a:noAutofit/>
            </a:bodyPr>
            <a:lstStyle/>
            <a:p>
              <a:pPr marL="0" marR="0" lvl="1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ORMP assesses the complaint to determine whether the facts appear to align with the research misconduct definition.</a:t>
              </a:r>
              <a:endPara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" name="Google Shape;124;p17"/>
            <p:cNvSpPr/>
            <p:nvPr/>
          </p:nvSpPr>
          <p:spPr>
            <a:xfrm rot="5400000">
              <a:off x="-178877" y="2270247"/>
              <a:ext cx="1192513" cy="834759"/>
            </a:xfrm>
            <a:prstGeom prst="chevron">
              <a:avLst>
                <a:gd name="adj" fmla="val 50000"/>
              </a:avLst>
            </a:prstGeom>
            <a:gradFill>
              <a:gsLst>
                <a:gs pos="0">
                  <a:srgbClr val="B6ADD4"/>
                </a:gs>
                <a:gs pos="35000">
                  <a:srgbClr val="CAC7DF"/>
                </a:gs>
                <a:gs pos="100000">
                  <a:srgbClr val="E9E9F3"/>
                </a:gs>
              </a:gsLst>
              <a:lin ang="16200000" scaled="0"/>
            </a:gra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17"/>
            <p:cNvSpPr txBox="1"/>
            <p:nvPr/>
          </p:nvSpPr>
          <p:spPr>
            <a:xfrm>
              <a:off x="1" y="2508750"/>
              <a:ext cx="834759" cy="3577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350" tIns="6350" rIns="6350" bIns="63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Calibri"/>
                <a:buNone/>
              </a:pPr>
              <a:r>
                <a:rPr lang="en-US" sz="10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INQUIRY</a:t>
              </a:r>
              <a:endParaRPr/>
            </a:p>
          </p:txBody>
        </p:sp>
        <p:sp>
          <p:nvSpPr>
            <p:cNvPr id="126" name="Google Shape;126;p17"/>
            <p:cNvSpPr/>
            <p:nvPr/>
          </p:nvSpPr>
          <p:spPr>
            <a:xfrm rot="5400000">
              <a:off x="3996141" y="-1070011"/>
              <a:ext cx="775133" cy="7097898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rgbClr val="E8D3A1">
                <a:alpha val="89803"/>
              </a:srgbClr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17"/>
            <p:cNvSpPr txBox="1"/>
            <p:nvPr/>
          </p:nvSpPr>
          <p:spPr>
            <a:xfrm>
              <a:off x="834759" y="2129210"/>
              <a:ext cx="7060059" cy="6994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3775" tIns="10150" rIns="10150" bIns="10150" anchor="ctr" anchorCtr="0">
              <a:noAutofit/>
            </a:bodyPr>
            <a:lstStyle/>
            <a:p>
              <a:pPr marL="0" marR="0" lvl="1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When they do, in collaboration with the appropriate dean, ORMP proceeds with an inquiry: an initial review of the allegation, the research record, and the respondent’s response. </a:t>
              </a:r>
              <a:endPara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" name="Google Shape;128;p17"/>
            <p:cNvSpPr/>
            <p:nvPr/>
          </p:nvSpPr>
          <p:spPr>
            <a:xfrm rot="5400000">
              <a:off x="-178877" y="3315239"/>
              <a:ext cx="1192513" cy="834759"/>
            </a:xfrm>
            <a:prstGeom prst="chevron">
              <a:avLst>
                <a:gd name="adj" fmla="val 50000"/>
              </a:avLst>
            </a:prstGeom>
            <a:gradFill>
              <a:gsLst>
                <a:gs pos="0">
                  <a:srgbClr val="B6ADD4"/>
                </a:gs>
                <a:gs pos="35000">
                  <a:srgbClr val="CAC7DF"/>
                </a:gs>
                <a:gs pos="100000">
                  <a:srgbClr val="E9E9F3"/>
                </a:gs>
              </a:gsLst>
              <a:lin ang="16200000" scaled="0"/>
            </a:gra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17"/>
            <p:cNvSpPr txBox="1"/>
            <p:nvPr/>
          </p:nvSpPr>
          <p:spPr>
            <a:xfrm>
              <a:off x="1" y="3553742"/>
              <a:ext cx="834759" cy="3577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350" tIns="6350" rIns="6350" bIns="63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Calibri"/>
                <a:buNone/>
              </a:pPr>
              <a:r>
                <a:rPr lang="en-US" sz="10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INVESTIGATION</a:t>
              </a:r>
              <a:endParaRPr/>
            </a:p>
          </p:txBody>
        </p:sp>
        <p:sp>
          <p:nvSpPr>
            <p:cNvPr id="130" name="Google Shape;130;p17"/>
            <p:cNvSpPr/>
            <p:nvPr/>
          </p:nvSpPr>
          <p:spPr>
            <a:xfrm rot="5400000">
              <a:off x="3996141" y="-25019"/>
              <a:ext cx="775133" cy="7097898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rgbClr val="E8D3A1">
                <a:alpha val="89803"/>
              </a:srgbClr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17"/>
            <p:cNvSpPr txBox="1"/>
            <p:nvPr/>
          </p:nvSpPr>
          <p:spPr>
            <a:xfrm>
              <a:off x="834759" y="3174202"/>
              <a:ext cx="7060059" cy="6994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3775" tIns="10150" rIns="10150" bIns="10150" anchor="ctr" anchorCtr="0">
              <a:noAutofit/>
            </a:bodyPr>
            <a:lstStyle/>
            <a:p>
              <a:pPr marL="0" marR="0" lvl="1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When warranted, cases result in a formal investigation conducted by an Advisory Committee appointed by the appropriate dean. These cases can result in either findings or non-findings of research misconduct.</a:t>
              </a:r>
              <a:endPara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8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None/>
            </a:pPr>
            <a:r>
              <a:rPr lang="en-US" i="1">
                <a:latin typeface="Arial"/>
                <a:ea typeface="Arial"/>
                <a:cs typeface="Arial"/>
                <a:sym typeface="Arial"/>
              </a:rPr>
              <a:t>Research Misconduct Findings occur when…</a:t>
            </a:r>
            <a:endParaRPr/>
          </a:p>
        </p:txBody>
      </p:sp>
      <p:sp>
        <p:nvSpPr>
          <p:cNvPr id="137" name="Google Shape;137;p18"/>
          <p:cNvSpPr txBox="1"/>
          <p:nvPr/>
        </p:nvSpPr>
        <p:spPr>
          <a:xfrm>
            <a:off x="671758" y="6301355"/>
            <a:ext cx="7229368" cy="330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MRAM | Research Integrity &amp; Misconduct</a:t>
            </a:r>
            <a:endParaRPr/>
          </a:p>
        </p:txBody>
      </p:sp>
      <p:grpSp>
        <p:nvGrpSpPr>
          <p:cNvPr id="138" name="Google Shape;138;p18"/>
          <p:cNvGrpSpPr/>
          <p:nvPr/>
        </p:nvGrpSpPr>
        <p:grpSpPr>
          <a:xfrm>
            <a:off x="668896" y="1513490"/>
            <a:ext cx="7445053" cy="4718267"/>
            <a:chOff x="-319076" y="0"/>
            <a:chExt cx="7445053" cy="4718267"/>
          </a:xfrm>
        </p:grpSpPr>
        <p:sp>
          <p:nvSpPr>
            <p:cNvPr id="139" name="Google Shape;139;p18"/>
            <p:cNvSpPr/>
            <p:nvPr/>
          </p:nvSpPr>
          <p:spPr>
            <a:xfrm>
              <a:off x="-319076" y="0"/>
              <a:ext cx="4718267" cy="4718267"/>
            </a:xfrm>
            <a:prstGeom prst="triangle">
              <a:avLst>
                <a:gd name="adj" fmla="val 50000"/>
              </a:avLst>
            </a:prstGeom>
            <a:gradFill>
              <a:gsLst>
                <a:gs pos="0">
                  <a:srgbClr val="31007F"/>
                </a:gs>
                <a:gs pos="100000">
                  <a:srgbClr val="B4A9D7"/>
                </a:gs>
              </a:gsLst>
              <a:lin ang="16200000" scaled="0"/>
            </a:gra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18"/>
            <p:cNvSpPr/>
            <p:nvPr/>
          </p:nvSpPr>
          <p:spPr>
            <a:xfrm>
              <a:off x="21011" y="474263"/>
              <a:ext cx="7104966" cy="885882"/>
            </a:xfrm>
            <a:prstGeom prst="roundRect">
              <a:avLst>
                <a:gd name="adj" fmla="val 16667"/>
              </a:avLst>
            </a:prstGeom>
            <a:solidFill>
              <a:srgbClr val="E8D3A1">
                <a:alpha val="89803"/>
              </a:srgbClr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18"/>
            <p:cNvSpPr txBox="1"/>
            <p:nvPr/>
          </p:nvSpPr>
          <p:spPr>
            <a:xfrm>
              <a:off x="64256" y="517508"/>
              <a:ext cx="7018476" cy="79939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That fabrication, falsification and/or plagiarism in proposing, performing, or reviewing research, or in reporting research results has occurred.</a:t>
              </a:r>
              <a:endPara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" name="Google Shape;142;p18"/>
            <p:cNvSpPr/>
            <p:nvPr/>
          </p:nvSpPr>
          <p:spPr>
            <a:xfrm>
              <a:off x="21011" y="1471773"/>
              <a:ext cx="7104966" cy="792088"/>
            </a:xfrm>
            <a:prstGeom prst="roundRect">
              <a:avLst>
                <a:gd name="adj" fmla="val 16667"/>
              </a:avLst>
            </a:prstGeom>
            <a:solidFill>
              <a:srgbClr val="E8D3A1">
                <a:alpha val="89803"/>
              </a:srgbClr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18"/>
            <p:cNvSpPr txBox="1"/>
            <p:nvPr/>
          </p:nvSpPr>
          <p:spPr>
            <a:xfrm>
              <a:off x="59678" y="1510440"/>
              <a:ext cx="7027632" cy="7147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A significant departure from accepted practices of the relevant research community has occurred.</a:t>
              </a:r>
              <a:endPara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" name="Google Shape;144;p18"/>
            <p:cNvSpPr/>
            <p:nvPr/>
          </p:nvSpPr>
          <p:spPr>
            <a:xfrm>
              <a:off x="21011" y="2375489"/>
              <a:ext cx="7104966" cy="828782"/>
            </a:xfrm>
            <a:prstGeom prst="roundRect">
              <a:avLst>
                <a:gd name="adj" fmla="val 16667"/>
              </a:avLst>
            </a:prstGeom>
            <a:solidFill>
              <a:srgbClr val="E8D3A1">
                <a:alpha val="89803"/>
              </a:srgbClr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18"/>
            <p:cNvSpPr txBox="1"/>
            <p:nvPr/>
          </p:nvSpPr>
          <p:spPr>
            <a:xfrm>
              <a:off x="61469" y="2415947"/>
              <a:ext cx="7024050" cy="7478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The misconduct was committed intentionally, knowingly, or recklessly.</a:t>
              </a:r>
              <a:endPara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" name="Google Shape;146;p18"/>
            <p:cNvSpPr/>
            <p:nvPr/>
          </p:nvSpPr>
          <p:spPr>
            <a:xfrm>
              <a:off x="21011" y="3315899"/>
              <a:ext cx="7104966" cy="816477"/>
            </a:xfrm>
            <a:prstGeom prst="roundRect">
              <a:avLst>
                <a:gd name="adj" fmla="val 16667"/>
              </a:avLst>
            </a:prstGeom>
            <a:solidFill>
              <a:srgbClr val="E8D3A1">
                <a:alpha val="89803"/>
              </a:srgbClr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18"/>
            <p:cNvSpPr txBox="1"/>
            <p:nvPr/>
          </p:nvSpPr>
          <p:spPr>
            <a:xfrm>
              <a:off x="60868" y="3355756"/>
              <a:ext cx="7025252" cy="73676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The allegation is proven by a preponderance of the evidence.</a:t>
              </a:r>
              <a:endPara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8" name="Google Shape;148;p18"/>
          <p:cNvSpPr txBox="1"/>
          <p:nvPr/>
        </p:nvSpPr>
        <p:spPr>
          <a:xfrm>
            <a:off x="3552496" y="1602093"/>
            <a:ext cx="624124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1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An Advisory Committee and dean conclude: </a:t>
            </a:r>
            <a:endParaRPr sz="1800" b="0" i="1" u="none" strike="noStrike" cap="none">
              <a:solidFill>
                <a:schemeClr val="accent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Google Shape;153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86500" y="4383717"/>
            <a:ext cx="1086435" cy="5154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94426" y="3542661"/>
            <a:ext cx="1002130" cy="4058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1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785365" y="3048871"/>
            <a:ext cx="1098990" cy="573502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19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None/>
            </a:pPr>
            <a:r>
              <a:rPr lang="en-US" i="1">
                <a:latin typeface="Arial"/>
                <a:ea typeface="Arial"/>
                <a:cs typeface="Arial"/>
                <a:sym typeface="Arial"/>
              </a:rPr>
              <a:t>When a finding occurs ORMP…</a:t>
            </a:r>
            <a:endParaRPr/>
          </a:p>
        </p:txBody>
      </p:sp>
      <p:sp>
        <p:nvSpPr>
          <p:cNvPr id="157" name="Google Shape;157;p19"/>
          <p:cNvSpPr txBox="1">
            <a:spLocks noGrp="1"/>
          </p:cNvSpPr>
          <p:nvPr>
            <p:ph type="body" idx="2"/>
          </p:nvPr>
        </p:nvSpPr>
        <p:spPr>
          <a:xfrm>
            <a:off x="659306" y="1508125"/>
            <a:ext cx="6014764" cy="4015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Merriweather Sans"/>
              <a:buChar char="&gt;"/>
            </a:pPr>
            <a:r>
              <a:rPr lang="en-US" sz="2000" b="0">
                <a:latin typeface="Arial"/>
                <a:ea typeface="Arial"/>
                <a:cs typeface="Arial"/>
                <a:sym typeface="Arial"/>
              </a:rPr>
              <a:t>Notifies the appropriate regulatory authority, which can conduct its own review. For example: </a:t>
            </a:r>
            <a:endParaRPr/>
          </a:p>
          <a:p>
            <a:pPr marL="742950" lvl="1" indent="-285750" algn="l" rtl="0"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Char char="–"/>
            </a:pPr>
            <a:r>
              <a:rPr lang="en-US" sz="1800" b="0">
                <a:latin typeface="Arial"/>
                <a:ea typeface="Arial"/>
                <a:cs typeface="Arial"/>
                <a:sym typeface="Arial"/>
              </a:rPr>
              <a:t>Office of Research Integrity, HHS, which oversees research integrity activities on behalf of 10 federal offices and agencies, including:</a:t>
            </a:r>
            <a:endParaRPr/>
          </a:p>
          <a:p>
            <a:pPr marL="1600200" lvl="3" indent="-228600" algn="l" rtl="0">
              <a:spcBef>
                <a:spcPts val="280"/>
              </a:spcBef>
              <a:spcAft>
                <a:spcPts val="0"/>
              </a:spcAft>
              <a:buClr>
                <a:srgbClr val="4B2E83"/>
              </a:buClr>
              <a:buSzPts val="1400"/>
              <a:buChar char="–"/>
            </a:pPr>
            <a:r>
              <a:rPr lang="en-US" sz="1400" b="0">
                <a:latin typeface="Arial"/>
                <a:ea typeface="Arial"/>
                <a:cs typeface="Arial"/>
                <a:sym typeface="Arial"/>
              </a:rPr>
              <a:t>National Institutes of Health</a:t>
            </a:r>
            <a:endParaRPr/>
          </a:p>
          <a:p>
            <a:pPr marL="1600200" lvl="3" indent="-228600" algn="l" rtl="0">
              <a:spcBef>
                <a:spcPts val="280"/>
              </a:spcBef>
              <a:spcAft>
                <a:spcPts val="0"/>
              </a:spcAft>
              <a:buClr>
                <a:srgbClr val="4B2E83"/>
              </a:buClr>
              <a:buSzPts val="1400"/>
              <a:buChar char="–"/>
            </a:pPr>
            <a:r>
              <a:rPr lang="en-US" sz="1400" b="0">
                <a:latin typeface="Arial"/>
                <a:ea typeface="Arial"/>
                <a:cs typeface="Arial"/>
                <a:sym typeface="Arial"/>
              </a:rPr>
              <a:t>The Food and drug Administration</a:t>
            </a:r>
            <a:endParaRPr/>
          </a:p>
          <a:p>
            <a:pPr marL="1600200" lvl="3" indent="-228600" algn="l" rtl="0">
              <a:spcBef>
                <a:spcPts val="280"/>
              </a:spcBef>
              <a:spcAft>
                <a:spcPts val="0"/>
              </a:spcAft>
              <a:buClr>
                <a:srgbClr val="4B2E83"/>
              </a:buClr>
              <a:buSzPts val="1400"/>
              <a:buChar char="–"/>
            </a:pPr>
            <a:r>
              <a:rPr lang="en-US" sz="1400" b="0">
                <a:latin typeface="Arial"/>
                <a:ea typeface="Arial"/>
                <a:cs typeface="Arial"/>
                <a:sym typeface="Arial"/>
              </a:rPr>
              <a:t>The Centers for Disease Control and Prevention</a:t>
            </a:r>
            <a:endParaRPr/>
          </a:p>
          <a:p>
            <a:pPr marL="1600200" lvl="3" indent="-228600" algn="l" rtl="0">
              <a:spcBef>
                <a:spcPts val="280"/>
              </a:spcBef>
              <a:spcAft>
                <a:spcPts val="0"/>
              </a:spcAft>
              <a:buClr>
                <a:srgbClr val="4B2E83"/>
              </a:buClr>
              <a:buSzPts val="1400"/>
              <a:buChar char="–"/>
            </a:pPr>
            <a:r>
              <a:rPr lang="en-US" sz="1400" b="0">
                <a:latin typeface="Arial"/>
                <a:ea typeface="Arial"/>
                <a:cs typeface="Arial"/>
                <a:sym typeface="Arial"/>
              </a:rPr>
              <a:t>The Agency for Healthcare Research and Quality</a:t>
            </a:r>
            <a:endParaRPr/>
          </a:p>
          <a:p>
            <a:pPr marL="1600200" lvl="3" indent="-228600" algn="l" rtl="0">
              <a:spcBef>
                <a:spcPts val="280"/>
              </a:spcBef>
              <a:spcAft>
                <a:spcPts val="0"/>
              </a:spcAft>
              <a:buClr>
                <a:srgbClr val="4B2E83"/>
              </a:buClr>
              <a:buSzPts val="1400"/>
              <a:buChar char="–"/>
            </a:pPr>
            <a:r>
              <a:rPr lang="en-US" sz="1400" b="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6"/>
              </a:rPr>
              <a:t>6 others </a:t>
            </a:r>
            <a:endParaRPr sz="1400" b="0" u="sng">
              <a:latin typeface="Arial"/>
              <a:ea typeface="Arial"/>
              <a:cs typeface="Arial"/>
              <a:sym typeface="Arial"/>
            </a:endParaRPr>
          </a:p>
          <a:p>
            <a:pPr marL="742950" lvl="1" indent="-285750" algn="l" rtl="0"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Char char="–"/>
            </a:pPr>
            <a:r>
              <a:rPr lang="en-US" sz="1800" b="0">
                <a:latin typeface="Arial"/>
                <a:ea typeface="Arial"/>
                <a:cs typeface="Arial"/>
                <a:sym typeface="Arial"/>
              </a:rPr>
              <a:t>Office of Inspector General, National Science Foundation</a:t>
            </a:r>
            <a:endParaRPr/>
          </a:p>
          <a:p>
            <a:pPr marL="342900" lvl="0" indent="-34290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Merriweather Sans"/>
              <a:buChar char="&gt;"/>
            </a:pPr>
            <a:r>
              <a:rPr lang="en-US" sz="2000" b="0">
                <a:latin typeface="Arial"/>
                <a:ea typeface="Arial"/>
                <a:cs typeface="Arial"/>
                <a:sym typeface="Arial"/>
              </a:rPr>
              <a:t>Works with the Office of Sponsored Programs (OSP) to notify a private sponsor when required and/or prudent. </a:t>
            </a:r>
            <a:endParaRPr/>
          </a:p>
          <a:p>
            <a:pPr marL="342900" lvl="0" indent="-1905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endParaRPr b="0">
              <a:latin typeface="Arial"/>
              <a:ea typeface="Arial"/>
              <a:cs typeface="Arial"/>
              <a:sym typeface="Arial"/>
            </a:endParaRPr>
          </a:p>
          <a:p>
            <a:pPr marL="457200" lvl="1" indent="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p19"/>
          <p:cNvSpPr txBox="1"/>
          <p:nvPr/>
        </p:nvSpPr>
        <p:spPr>
          <a:xfrm>
            <a:off x="671758" y="6301355"/>
            <a:ext cx="7229368" cy="330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MRAM | Research Integrity &amp; Misconduct</a:t>
            </a:r>
            <a:endParaRPr/>
          </a:p>
        </p:txBody>
      </p:sp>
      <p:pic>
        <p:nvPicPr>
          <p:cNvPr id="159" name="Google Shape;159;p19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723338" y="1813863"/>
            <a:ext cx="1393795" cy="4751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19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378943" y="894772"/>
            <a:ext cx="1685128" cy="10820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19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7605649" y="2166702"/>
            <a:ext cx="1458422" cy="5735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19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6663826" y="2583325"/>
            <a:ext cx="1079281" cy="7760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19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7640327" y="3884692"/>
            <a:ext cx="1387200" cy="5154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19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7901126" y="4615975"/>
            <a:ext cx="832463" cy="7777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UW Brand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D8D9DA"/>
      </a:hlink>
      <a:folHlink>
        <a:srgbClr val="99999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ustom Design">
  <a:themeElements>
    <a:clrScheme name="Custom 5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B2B2B2"/>
      </a:accent4>
      <a:accent5>
        <a:srgbClr val="26005C"/>
      </a:accent5>
      <a:accent6>
        <a:srgbClr val="917B4C"/>
      </a:accent6>
      <a:hlink>
        <a:srgbClr val="26005C"/>
      </a:hlink>
      <a:folHlink>
        <a:srgbClr val="33006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1029</Words>
  <Application>Microsoft Office PowerPoint</Application>
  <PresentationFormat>On-screen Show (4:3)</PresentationFormat>
  <Paragraphs>132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Open Sans</vt:lpstr>
      <vt:lpstr>Arial</vt:lpstr>
      <vt:lpstr>Noto Sans Symbols</vt:lpstr>
      <vt:lpstr>Encode Sans Black</vt:lpstr>
      <vt:lpstr>Calibri</vt:lpstr>
      <vt:lpstr>Merriweather Sans</vt:lpstr>
      <vt:lpstr>Open Sans Light</vt:lpstr>
      <vt:lpstr>Custom Design</vt:lpstr>
      <vt:lpstr>1_Custom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Susan S. Wilbanks</dc:creator>
  <cp:lastModifiedBy>Susan S. Wilbanks</cp:lastModifiedBy>
  <cp:revision>1</cp:revision>
  <dcterms:modified xsi:type="dcterms:W3CDTF">2020-07-10T23:06:37Z</dcterms:modified>
</cp:coreProperties>
</file>