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Open Sans Light" panose="020B0604020202020204" charset="0"/>
      <p:regular r:id="rId22"/>
      <p:bold r:id="rId23"/>
      <p:italic r:id="rId24"/>
      <p:boldItalic r:id="rId25"/>
    </p:embeddedFont>
    <p:embeddedFont>
      <p:font typeface="Open Sans" panose="020B0604020202020204" charset="0"/>
      <p:regular r:id="rId26"/>
      <p:bold r:id="rId27"/>
      <p:italic r:id="rId28"/>
      <p:boldItalic r:id="rId29"/>
    </p:embeddedFont>
    <p:embeddedFont>
      <p:font typeface="Encode Sans Black" panose="020B0604020202020204" charset="0"/>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2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bd3657336_0_77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g8bd3657336_0_7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31a3b2236_5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31a3b2236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Federal agencies must document that they are allowing this flexibility in order for awardees to use it.</a:t>
            </a:r>
            <a:endParaRPr/>
          </a:p>
          <a:p>
            <a:pPr marL="0" lvl="0" indent="0" algn="l" rtl="0">
              <a:spcBef>
                <a:spcPts val="0"/>
              </a:spcBef>
              <a:spcAft>
                <a:spcPts val="0"/>
              </a:spcAft>
              <a:buNone/>
            </a:pPr>
            <a:r>
              <a:rPr lang="en-US"/>
              <a:t>Departments need to review individual federal agency regulations to determine if they have been allowed to continue use of the salary and other cost flexibility and how certain conditions are imposed.</a:t>
            </a:r>
            <a:endParaRPr/>
          </a:p>
          <a:p>
            <a:pPr marL="0" lvl="0" indent="0" algn="l" rtl="0">
              <a:spcBef>
                <a:spcPts val="0"/>
              </a:spcBef>
              <a:spcAft>
                <a:spcPts val="0"/>
              </a:spcAft>
              <a:buNone/>
            </a:pPr>
            <a:r>
              <a:rPr lang="en-US"/>
              <a:t>This is a complex and evolving situation. Updated information, as it becomes available, can be found on the PAFC COVID-19 web page.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5" name="Google Shape;175;g831a3b2236_5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bb7e7ee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bb7e7ee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8bb7e7eea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322dd4b40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322dd4b4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8322dd4b40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bb7e7eea7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bb7e7eea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8bb7e7eea7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322dd4b40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322dd4b4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8322dd4b40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bd3657336_0_78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g8bd3657336_0_7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bd3657336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g8bd3657336_0_7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bd3657336_0_7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g8bd3657336_0_7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bd3657336_0_79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8bd3657336_0_7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bd3657336_0_80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8bd3657336_0_8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bd3657336_0_8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8bd3657336_0_8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bd3657336_0_8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8bd3657336_0_8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31a3b2236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68" name="Google Shape;168;g831a3b2236_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 name="Google Shape;13;p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4" name="Google Shape;14;p2" descr="Bar_RtAngle_7502_RGB.png"/>
          <p:cNvPicPr preferRelativeResize="0"/>
          <p:nvPr/>
        </p:nvPicPr>
        <p:blipFill rotWithShape="1">
          <a:blip r:embed="rId4">
            <a:alphaModFix/>
          </a:blip>
          <a:srcRect/>
          <a:stretch/>
        </p:blipFill>
        <p:spPr>
          <a:xfrm>
            <a:off x="813587" y="4006085"/>
            <a:ext cx="2264487" cy="1127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2"/>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7" name="Google Shape;67;p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13"/>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3" name="Google Shape;73;p13"/>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 name="Google Shape;74;p13"/>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5" name="Google Shape;75;p13"/>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6" name="Google Shape;76;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6"/>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91" name="Google Shape;91;p16"/>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92" name="Google Shape;92;p1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17"/>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8" name="Google Shape;98;p17"/>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99" name="Google Shape;99;p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18"/>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 name="Google Shape;105;p1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19"/>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p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1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9" name="Google Shape;19;p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5" name="Google Shape;25;p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p5"/>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0" name="Google Shape;30;p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6"/>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33" name="Google Shape;33;p6"/>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 name="Google Shape;34;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7" name="Google Shape;37;p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Google Shape;3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9"/>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 name="Google Shape;47;p9"/>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8" name="Google Shape;48;p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4" name="Google Shape;54;p10"/>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 name="Google Shape;55;p1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p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 name="Google Shape;41;p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whitehouse.gov/omb/information-for-agencies/memorand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whitehouse.gov/wp-content/uploads/2020/03/M-20-11.pdf" TargetMode="External"/><Relationship Id="rId5" Type="http://schemas.openxmlformats.org/officeDocument/2006/relationships/hyperlink" Target="https://www.whitehouse.gov/wp-content/uploads/2020/04/M-20-20.pdf" TargetMode="External"/><Relationship Id="rId4" Type="http://schemas.openxmlformats.org/officeDocument/2006/relationships/hyperlink" Target="https://www.whitehouse.gov/wp-content/uploads/2020/03/M-20-17.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cogr.edu/institutional-and-agency-responses-covid-19-and-additional-resources" TargetMode="External"/><Relationship Id="rId7" Type="http://schemas.openxmlformats.org/officeDocument/2006/relationships/hyperlink" Target="mailto:gcafco@uw.edu"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finance.uw.edu/pafc/Salary_Expenses_COVID" TargetMode="External"/><Relationship Id="rId5" Type="http://schemas.openxmlformats.org/officeDocument/2006/relationships/hyperlink" Target="https://finance.uw.edu/pafc/covid19-information-sponsored-awards#FAQ_flex_timing" TargetMode="External"/><Relationship Id="rId4" Type="http://schemas.openxmlformats.org/officeDocument/2006/relationships/hyperlink" Target="https://finance.uw.edu/pafc/covid19-information-sponsored-award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400"/>
              <a:buFont typeface="Calibri"/>
              <a:buNone/>
            </a:pPr>
            <a:r>
              <a:rPr lang="en-US" sz="5400"/>
              <a:t>COVID:</a:t>
            </a:r>
            <a:br>
              <a:rPr lang="en-US" sz="5400"/>
            </a:br>
            <a:r>
              <a:rPr lang="en-US" sz="5400"/>
              <a:t>Federal Regulation</a:t>
            </a:r>
            <a:br>
              <a:rPr lang="en-US" sz="5400"/>
            </a:br>
            <a:r>
              <a:rPr lang="en-US" sz="5400"/>
              <a:t>Update</a:t>
            </a:r>
            <a:endParaRPr/>
          </a:p>
        </p:txBody>
      </p:sp>
      <p:sp>
        <p:nvSpPr>
          <p:cNvPr id="119" name="Google Shape;119;p20"/>
          <p:cNvSpPr txBox="1">
            <a:spLocks noGrp="1"/>
          </p:cNvSpPr>
          <p:nvPr>
            <p:ph type="subTitle" idx="1"/>
          </p:nvPr>
        </p:nvSpPr>
        <p:spPr>
          <a:xfrm>
            <a:off x="1143001" y="3558778"/>
            <a:ext cx="3993900" cy="1706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890"/>
              <a:buNone/>
            </a:pPr>
            <a:r>
              <a:rPr lang="en-US" sz="1890"/>
              <a:t>MRAM July 2020 </a:t>
            </a:r>
            <a:endParaRPr/>
          </a:p>
          <a:p>
            <a:pPr marL="0" lvl="0" indent="0" algn="l" rtl="0">
              <a:lnSpc>
                <a:spcPct val="70000"/>
              </a:lnSpc>
              <a:spcBef>
                <a:spcPts val="1000"/>
              </a:spcBef>
              <a:spcAft>
                <a:spcPts val="0"/>
              </a:spcAft>
              <a:buClr>
                <a:schemeClr val="dk1"/>
              </a:buClr>
              <a:buSzPts val="1890"/>
              <a:buNone/>
            </a:pPr>
            <a:endParaRPr sz="1890"/>
          </a:p>
          <a:p>
            <a:pPr marL="0" lvl="0" indent="0" algn="l" rtl="0">
              <a:lnSpc>
                <a:spcPct val="70000"/>
              </a:lnSpc>
              <a:spcBef>
                <a:spcPts val="1000"/>
              </a:spcBef>
              <a:spcAft>
                <a:spcPts val="0"/>
              </a:spcAft>
              <a:buClr>
                <a:schemeClr val="dk1"/>
              </a:buClr>
              <a:buSzPts val="1890"/>
              <a:buNone/>
            </a:pPr>
            <a:r>
              <a:rPr lang="en-US" sz="1890"/>
              <a:t>Andra Sawyer</a:t>
            </a:r>
            <a:endParaRPr/>
          </a:p>
          <a:p>
            <a:pPr marL="0" lvl="0" indent="0" algn="l" rtl="0">
              <a:lnSpc>
                <a:spcPct val="70000"/>
              </a:lnSpc>
              <a:spcBef>
                <a:spcPts val="1000"/>
              </a:spcBef>
              <a:spcAft>
                <a:spcPts val="0"/>
              </a:spcAft>
              <a:buClr>
                <a:schemeClr val="dk1"/>
              </a:buClr>
              <a:buSzPts val="1890"/>
              <a:buNone/>
            </a:pPr>
            <a:r>
              <a:rPr lang="en-US" sz="1890"/>
              <a:t>Post Award Fiscal Compliance </a:t>
            </a:r>
            <a:endParaRPr/>
          </a:p>
          <a:p>
            <a:pPr marL="0" lvl="0" indent="0" algn="l" rtl="0">
              <a:lnSpc>
                <a:spcPct val="70000"/>
              </a:lnSpc>
              <a:spcBef>
                <a:spcPts val="1000"/>
              </a:spcBef>
              <a:spcAft>
                <a:spcPts val="0"/>
              </a:spcAft>
              <a:buClr>
                <a:schemeClr val="dk1"/>
              </a:buClr>
              <a:buSzPts val="1890"/>
              <a:buNone/>
            </a:pPr>
            <a:r>
              <a:rPr lang="en-US" sz="1890"/>
              <a:t>gcafco@uw.edu</a:t>
            </a:r>
            <a:endParaRPr/>
          </a:p>
          <a:p>
            <a:pPr marL="0" lvl="0" indent="0" algn="l" rtl="0">
              <a:lnSpc>
                <a:spcPct val="70000"/>
              </a:lnSpc>
              <a:spcBef>
                <a:spcPts val="1000"/>
              </a:spcBef>
              <a:spcAft>
                <a:spcPts val="0"/>
              </a:spcAft>
              <a:buClr>
                <a:schemeClr val="dk1"/>
              </a:buClr>
              <a:buSzPts val="1680"/>
              <a:buNone/>
            </a:pPr>
            <a:endParaRPr sz="1679"/>
          </a:p>
        </p:txBody>
      </p:sp>
      <p:pic>
        <p:nvPicPr>
          <p:cNvPr id="120" name="Google Shape;120;p20"/>
          <p:cNvPicPr preferRelativeResize="0"/>
          <p:nvPr/>
        </p:nvPicPr>
        <p:blipFill rotWithShape="1">
          <a:blip r:embed="rId3">
            <a:alphaModFix/>
          </a:blip>
          <a:srcRect/>
          <a:stretch/>
        </p:blipFill>
        <p:spPr>
          <a:xfrm>
            <a:off x="4952085" y="2861196"/>
            <a:ext cx="3361872" cy="31928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Federal Office of Management and Budget (OMB) memo M-20-26</a:t>
            </a:r>
            <a:endParaRPr/>
          </a:p>
        </p:txBody>
      </p:sp>
      <p:sp>
        <p:nvSpPr>
          <p:cNvPr id="178" name="Google Shape;178;p29"/>
          <p:cNvSpPr txBox="1">
            <a:spLocks noGrp="1"/>
          </p:cNvSpPr>
          <p:nvPr>
            <p:ph type="body" idx="2"/>
          </p:nvPr>
        </p:nvSpPr>
        <p:spPr>
          <a:xfrm>
            <a:off x="659300" y="1355725"/>
            <a:ext cx="8196300" cy="43860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This memo (</a:t>
            </a:r>
            <a:r>
              <a:rPr lang="en-US" u="sng">
                <a:solidFill>
                  <a:schemeClr val="dk1"/>
                </a:solidFill>
                <a:hlinkClick r:id="rId3"/>
              </a:rPr>
              <a:t>M 20-26</a:t>
            </a:r>
            <a:r>
              <a:rPr lang="en-US">
                <a:solidFill>
                  <a:schemeClr val="dk1"/>
                </a:solidFill>
              </a:rPr>
              <a:t> ) </a:t>
            </a:r>
            <a:r>
              <a:rPr lang="en-US"/>
              <a:t>to federal agencies:</a:t>
            </a:r>
            <a:endParaRPr/>
          </a:p>
          <a:p>
            <a:pPr marL="457200" marR="0" lvl="0" indent="-374650" algn="l" rtl="0">
              <a:lnSpc>
                <a:spcPct val="115000"/>
              </a:lnSpc>
              <a:spcBef>
                <a:spcPts val="1200"/>
              </a:spcBef>
              <a:spcAft>
                <a:spcPts val="0"/>
              </a:spcAft>
              <a:buSzPts val="2300"/>
              <a:buChar char="&gt;"/>
            </a:pPr>
            <a:r>
              <a:rPr lang="en-US" sz="2300">
                <a:solidFill>
                  <a:schemeClr val="dk2"/>
                </a:solidFill>
              </a:rPr>
              <a:t>Rescinded flexibilities for research impacted by COVID-19 in memos </a:t>
            </a:r>
            <a:r>
              <a:rPr lang="en-US" sz="2300" u="sng">
                <a:solidFill>
                  <a:schemeClr val="dk2"/>
                </a:solidFill>
                <a:hlinkClick r:id="rId4"/>
              </a:rPr>
              <a:t>M-20-17</a:t>
            </a:r>
            <a:r>
              <a:rPr lang="en-US" sz="2300">
                <a:solidFill>
                  <a:schemeClr val="dk2"/>
                </a:solidFill>
              </a:rPr>
              <a:t> and </a:t>
            </a:r>
            <a:r>
              <a:rPr lang="en-US" sz="2300" u="sng">
                <a:solidFill>
                  <a:schemeClr val="dk2"/>
                </a:solidFill>
                <a:hlinkClick r:id="rId5"/>
              </a:rPr>
              <a:t>M-20-20</a:t>
            </a:r>
            <a:r>
              <a:rPr lang="en-US" sz="2300">
                <a:solidFill>
                  <a:schemeClr val="dk2"/>
                </a:solidFill>
              </a:rPr>
              <a:t>.</a:t>
            </a:r>
            <a:endParaRPr sz="2300">
              <a:solidFill>
                <a:schemeClr val="dk2"/>
              </a:solidFill>
            </a:endParaRPr>
          </a:p>
          <a:p>
            <a:pPr marL="914400" marR="0" lvl="1" indent="-374650" algn="l" rtl="0">
              <a:lnSpc>
                <a:spcPct val="115000"/>
              </a:lnSpc>
              <a:spcBef>
                <a:spcPts val="0"/>
              </a:spcBef>
              <a:spcAft>
                <a:spcPts val="0"/>
              </a:spcAft>
              <a:buSzPts val="2300"/>
              <a:buChar char="–"/>
            </a:pPr>
            <a:r>
              <a:rPr lang="en-US" sz="2300">
                <a:solidFill>
                  <a:schemeClr val="dk2"/>
                </a:solidFill>
              </a:rPr>
              <a:t>those memos have expired &amp; flexibilities provided are only valid March 16 – June 16 2020.</a:t>
            </a:r>
            <a:endParaRPr sz="2300">
              <a:solidFill>
                <a:schemeClr val="dk2"/>
              </a:solidFill>
            </a:endParaRPr>
          </a:p>
          <a:p>
            <a:pPr marL="457200" marR="0" lvl="0" indent="-374650" algn="l" rtl="0">
              <a:lnSpc>
                <a:spcPct val="115000"/>
              </a:lnSpc>
              <a:spcBef>
                <a:spcPts val="0"/>
              </a:spcBef>
              <a:spcAft>
                <a:spcPts val="0"/>
              </a:spcAft>
              <a:buSzPts val="2300"/>
              <a:buChar char="&gt;"/>
            </a:pPr>
            <a:r>
              <a:rPr lang="en-US" sz="2300" u="sng">
                <a:solidFill>
                  <a:schemeClr val="dk2"/>
                </a:solidFill>
                <a:hlinkClick r:id="rId6"/>
              </a:rPr>
              <a:t>M-20-11</a:t>
            </a:r>
            <a:r>
              <a:rPr lang="en-US" sz="2300">
                <a:solidFill>
                  <a:schemeClr val="dk2"/>
                </a:solidFill>
              </a:rPr>
              <a:t> expires 7.26.2020</a:t>
            </a:r>
            <a:endParaRPr sz="2300">
              <a:solidFill>
                <a:schemeClr val="dk2"/>
              </a:solidFill>
            </a:endParaRPr>
          </a:p>
          <a:p>
            <a:pPr marL="914400" marR="0" lvl="1" indent="-374650" algn="l" rtl="0">
              <a:lnSpc>
                <a:spcPct val="115000"/>
              </a:lnSpc>
              <a:spcBef>
                <a:spcPts val="0"/>
              </a:spcBef>
              <a:spcAft>
                <a:spcPts val="0"/>
              </a:spcAft>
              <a:buSzPts val="2300"/>
              <a:buChar char="–"/>
            </a:pPr>
            <a:r>
              <a:rPr lang="en-US" sz="2300">
                <a:solidFill>
                  <a:schemeClr val="dk2"/>
                </a:solidFill>
              </a:rPr>
              <a:t>Impacts awards made directly for emergency support in response to COVID-19 </a:t>
            </a:r>
            <a:endParaRPr sz="2300">
              <a:solidFill>
                <a:schemeClr val="dk2"/>
              </a:solidFill>
            </a:endParaRPr>
          </a:p>
          <a:p>
            <a:pPr marL="0" marR="0" lvl="0" indent="0" algn="l" rtl="0">
              <a:lnSpc>
                <a:spcPct val="115000"/>
              </a:lnSpc>
              <a:spcBef>
                <a:spcPts val="480"/>
              </a:spcBef>
              <a:spcAft>
                <a:spcPts val="0"/>
              </a:spcAft>
              <a:buNone/>
            </a:pPr>
            <a:endParaRPr sz="2300">
              <a:solidFill>
                <a:schemeClr val="dk2"/>
              </a:solidFill>
            </a:endParaRPr>
          </a:p>
          <a:p>
            <a:pPr marL="0" marR="0" lvl="0" indent="0" algn="l" rtl="0">
              <a:lnSpc>
                <a:spcPct val="115000"/>
              </a:lnSpc>
              <a:spcBef>
                <a:spcPts val="480"/>
              </a:spcBef>
              <a:spcAft>
                <a:spcPts val="0"/>
              </a:spcAft>
              <a:buNone/>
            </a:pPr>
            <a:r>
              <a:rPr lang="en-US" sz="2300">
                <a:solidFill>
                  <a:schemeClr val="dk2"/>
                </a:solidFill>
              </a:rPr>
              <a:t>Extended flexibilities were covered by Post-Award Fiscal Compliance, PAFC.</a:t>
            </a:r>
            <a:endParaRPr sz="2300">
              <a:solidFill>
                <a:schemeClr val="dk2"/>
              </a:solidFill>
            </a:endParaRPr>
          </a:p>
          <a:p>
            <a:pPr marL="0" lvl="0" indent="0" algn="l" rtl="0">
              <a:spcBef>
                <a:spcPts val="480"/>
              </a:spcBef>
              <a:spcAft>
                <a:spcPts val="0"/>
              </a:spcAft>
              <a:buNone/>
            </a:pP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M-20-17 Rescission, Effective 6/16</a:t>
            </a:r>
            <a:endParaRPr/>
          </a:p>
        </p:txBody>
      </p:sp>
      <p:sp>
        <p:nvSpPr>
          <p:cNvPr id="185" name="Google Shape;185;p30"/>
          <p:cNvSpPr txBox="1">
            <a:spLocks noGrp="1"/>
          </p:cNvSpPr>
          <p:nvPr>
            <p:ph type="body" idx="2"/>
          </p:nvPr>
        </p:nvSpPr>
        <p:spPr>
          <a:xfrm>
            <a:off x="659300" y="1469450"/>
            <a:ext cx="8196300" cy="38748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480"/>
              </a:spcBef>
              <a:spcAft>
                <a:spcPts val="0"/>
              </a:spcAft>
              <a:buSzPts val="2400"/>
              <a:buFont typeface="Open Sans"/>
              <a:buChar char="&gt;"/>
            </a:pPr>
            <a:r>
              <a:rPr lang="en-US"/>
              <a:t>Flexibility with application deadlines: Agencies continue to have independent authority to extend deadlines for other non-C19 reasons (see the FOA).</a:t>
            </a:r>
            <a:endParaRPr/>
          </a:p>
          <a:p>
            <a:pPr marL="457200" marR="0" lvl="0" indent="0" algn="l" rtl="0">
              <a:lnSpc>
                <a:spcPct val="115000"/>
              </a:lnSpc>
              <a:spcBef>
                <a:spcPts val="480"/>
              </a:spcBef>
              <a:spcAft>
                <a:spcPts val="0"/>
              </a:spcAft>
              <a:buNone/>
            </a:pPr>
            <a:endParaRPr/>
          </a:p>
          <a:p>
            <a:pPr marL="457200" marR="0" lvl="0" indent="-381000" algn="l" rtl="0">
              <a:lnSpc>
                <a:spcPct val="115000"/>
              </a:lnSpc>
              <a:spcBef>
                <a:spcPts val="480"/>
              </a:spcBef>
              <a:spcAft>
                <a:spcPts val="0"/>
              </a:spcAft>
              <a:buSzPts val="2400"/>
              <a:buFont typeface="Open Sans"/>
              <a:buChar char="&gt;"/>
            </a:pPr>
            <a:r>
              <a:rPr lang="en-US"/>
              <a:t>Publish emergency Notice of Funding Opportunities for less than required sixty (60) days: UG requires agencies to provide sixty days. Shorter time frame no longer allowed.</a:t>
            </a:r>
            <a:endParaRPr/>
          </a:p>
          <a:p>
            <a:pPr marL="457200" marR="0" lvl="0" indent="0" algn="l" rtl="0">
              <a:lnSpc>
                <a:spcPct val="115000"/>
              </a:lnSpc>
              <a:spcBef>
                <a:spcPts val="480"/>
              </a:spcBef>
              <a:spcAft>
                <a:spcPts val="0"/>
              </a:spcAft>
              <a:buNone/>
            </a:pPr>
            <a:endParaRPr sz="2300"/>
          </a:p>
          <a:p>
            <a:pPr marL="457200" lvl="0" indent="0" algn="l" rtl="0">
              <a:spcBef>
                <a:spcPts val="480"/>
              </a:spcBef>
              <a:spcAft>
                <a:spcPts val="0"/>
              </a:spcAft>
              <a:buNone/>
            </a:pP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M-20-17 Rescission: Reporting, Closeout, and No-Cost Extensions, Prior Approvals </a:t>
            </a:r>
            <a:endParaRPr/>
          </a:p>
        </p:txBody>
      </p:sp>
      <p:sp>
        <p:nvSpPr>
          <p:cNvPr id="192" name="Google Shape;192;p31"/>
          <p:cNvSpPr txBox="1">
            <a:spLocks noGrp="1"/>
          </p:cNvSpPr>
          <p:nvPr>
            <p:ph type="body" idx="2"/>
          </p:nvPr>
        </p:nvSpPr>
        <p:spPr>
          <a:xfrm>
            <a:off x="558800" y="1736725"/>
            <a:ext cx="8296800" cy="40155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480"/>
              </a:spcBef>
              <a:spcAft>
                <a:spcPts val="0"/>
              </a:spcAft>
              <a:buSzPts val="2400"/>
              <a:buChar char="&gt;"/>
            </a:pPr>
            <a:r>
              <a:rPr lang="en-US" sz="2300"/>
              <a:t>Reporting, Closeout, and No-Cost Extensions: Agencies no longer allowed to extend due to C19. If you were already granted an extension, it is still in effect.</a:t>
            </a:r>
            <a:endParaRPr sz="2300"/>
          </a:p>
          <a:p>
            <a:pPr marL="457200" lvl="0" indent="0" algn="l" rtl="0">
              <a:spcBef>
                <a:spcPts val="480"/>
              </a:spcBef>
              <a:spcAft>
                <a:spcPts val="0"/>
              </a:spcAft>
              <a:buNone/>
            </a:pPr>
            <a:endParaRPr/>
          </a:p>
          <a:p>
            <a:pPr marL="457200" lvl="0" indent="-381000" algn="l" rtl="0">
              <a:spcBef>
                <a:spcPts val="480"/>
              </a:spcBef>
              <a:spcAft>
                <a:spcPts val="0"/>
              </a:spcAft>
              <a:buSzPts val="2400"/>
              <a:buChar char="&gt;"/>
            </a:pPr>
            <a:r>
              <a:rPr lang="en-US"/>
              <a:t>Prior approval waiver requirement: Agencies who allowed now resuming regular requirements.</a:t>
            </a:r>
            <a:endParaRPr/>
          </a:p>
          <a:p>
            <a:pPr marL="0" lvl="0" indent="0" algn="l" rtl="0">
              <a:lnSpc>
                <a:spcPct val="115000"/>
              </a:lnSpc>
              <a:spcBef>
                <a:spcPts val="480"/>
              </a:spcBef>
              <a:spcAft>
                <a:spcPts val="0"/>
              </a:spcAft>
              <a:buNone/>
            </a:pPr>
            <a:endParaRPr/>
          </a:p>
          <a:p>
            <a:pPr marL="457200" lvl="0" indent="0" algn="l" rtl="0">
              <a:lnSpc>
                <a:spcPct val="115000"/>
              </a:lnSpc>
              <a:spcBef>
                <a:spcPts val="48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M-20-20 Rescission - PPE Donations</a:t>
            </a:r>
            <a:endParaRPr/>
          </a:p>
        </p:txBody>
      </p:sp>
      <p:sp>
        <p:nvSpPr>
          <p:cNvPr id="199" name="Google Shape;199;p32"/>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SzPts val="2400"/>
              <a:buChar char="&gt;"/>
            </a:pPr>
            <a:r>
              <a:rPr lang="en-US"/>
              <a:t>Agencies no longer able to allow, as a broad flexibility, donation of PPE or other medical supplies, equipment or resources from award to C19 response.</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US"/>
              <a:t>If you wish to donate PPE on an award, please request permission from the Grant officer. </a:t>
            </a:r>
            <a:endParaRPr/>
          </a:p>
          <a:p>
            <a:pPr marL="914400" marR="0" lvl="1" indent="-355600" algn="l" rtl="0">
              <a:lnSpc>
                <a:spcPct val="100000"/>
              </a:lnSpc>
              <a:spcBef>
                <a:spcPts val="0"/>
              </a:spcBef>
              <a:spcAft>
                <a:spcPts val="0"/>
              </a:spcAft>
              <a:buSzPts val="2000"/>
              <a:buChar char="–"/>
            </a:pPr>
            <a:r>
              <a:rPr lang="en-US"/>
              <a:t>See steps under “Award Changes” and explain need.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Questions? </a:t>
            </a:r>
            <a:endParaRPr/>
          </a:p>
        </p:txBody>
      </p:sp>
      <p:sp>
        <p:nvSpPr>
          <p:cNvPr id="206" name="Google Shape;206;p33"/>
          <p:cNvSpPr txBox="1">
            <a:spLocks noGrp="1"/>
          </p:cNvSpPr>
          <p:nvPr>
            <p:ph type="body" idx="2"/>
          </p:nvPr>
        </p:nvSpPr>
        <p:spPr>
          <a:xfrm>
            <a:off x="671000" y="1431925"/>
            <a:ext cx="8184600" cy="4015500"/>
          </a:xfrm>
          <a:prstGeom prst="rect">
            <a:avLst/>
          </a:prstGeom>
        </p:spPr>
        <p:txBody>
          <a:bodyPr spcFirstLastPara="1" wrap="square" lIns="91425" tIns="91425" rIns="91425" bIns="91425" anchor="t" anchorCtr="0">
            <a:noAutofit/>
          </a:bodyPr>
          <a:lstStyle/>
          <a:p>
            <a:pPr marL="0" lvl="0" indent="0" algn="l" rtl="0">
              <a:lnSpc>
                <a:spcPct val="100000"/>
              </a:lnSpc>
              <a:spcBef>
                <a:spcPts val="480"/>
              </a:spcBef>
              <a:spcAft>
                <a:spcPts val="0"/>
              </a:spcAft>
              <a:buNone/>
            </a:pPr>
            <a:endParaRPr sz="2000"/>
          </a:p>
          <a:p>
            <a:pPr marL="0" lvl="0" indent="0" algn="l" rtl="0">
              <a:lnSpc>
                <a:spcPct val="100000"/>
              </a:lnSpc>
              <a:spcBef>
                <a:spcPts val="480"/>
              </a:spcBef>
              <a:spcAft>
                <a:spcPts val="0"/>
              </a:spcAft>
              <a:buNone/>
            </a:pPr>
            <a:endParaRPr sz="2000"/>
          </a:p>
          <a:p>
            <a:pPr marL="0" lvl="0" indent="0" algn="l" rtl="0">
              <a:lnSpc>
                <a:spcPct val="100000"/>
              </a:lnSpc>
              <a:spcBef>
                <a:spcPts val="480"/>
              </a:spcBef>
              <a:spcAft>
                <a:spcPts val="0"/>
              </a:spcAft>
              <a:buNone/>
            </a:pPr>
            <a:endParaRPr sz="2000"/>
          </a:p>
          <a:p>
            <a:pPr marL="0" lvl="0" indent="0" algn="l" rtl="0">
              <a:lnSpc>
                <a:spcPct val="100000"/>
              </a:lnSpc>
              <a:spcBef>
                <a:spcPts val="480"/>
              </a:spcBef>
              <a:spcAft>
                <a:spcPts val="0"/>
              </a:spcAft>
              <a:buNone/>
            </a:pPr>
            <a:endParaRPr sz="2000"/>
          </a:p>
          <a:p>
            <a:pPr marL="0" lvl="0" indent="0" algn="l" rtl="0">
              <a:lnSpc>
                <a:spcPct val="100000"/>
              </a:lnSpc>
              <a:spcBef>
                <a:spcPts val="48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Reminder: How Federal Notifications Work</a:t>
            </a:r>
            <a:endParaRPr/>
          </a:p>
        </p:txBody>
      </p:sp>
      <p:sp>
        <p:nvSpPr>
          <p:cNvPr id="126" name="Google Shape;126;p21"/>
          <p:cNvSpPr txBox="1">
            <a:spLocks noGrp="1"/>
          </p:cNvSpPr>
          <p:nvPr>
            <p:ph type="body" idx="1"/>
          </p:nvPr>
        </p:nvSpPr>
        <p:spPr>
          <a:xfrm>
            <a:off x="628649" y="2226469"/>
            <a:ext cx="7957200" cy="32634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590"/>
              <a:buChar char="•"/>
            </a:pPr>
            <a:r>
              <a:rPr lang="en-US" sz="2590"/>
              <a:t>Office of Management and Budget (OMB) issues notifications (guidance) to federal agencies</a:t>
            </a:r>
            <a:endParaRPr/>
          </a:p>
          <a:p>
            <a:pPr marL="228600" lvl="0" indent="-64135" algn="l" rtl="0">
              <a:lnSpc>
                <a:spcPct val="80000"/>
              </a:lnSpc>
              <a:spcBef>
                <a:spcPts val="1000"/>
              </a:spcBef>
              <a:spcAft>
                <a:spcPts val="0"/>
              </a:spcAft>
              <a:buClr>
                <a:schemeClr val="dk1"/>
              </a:buClr>
              <a:buSzPts val="2590"/>
              <a:buNone/>
            </a:pPr>
            <a:endParaRPr sz="2590"/>
          </a:p>
          <a:p>
            <a:pPr marL="228600" lvl="0" indent="-228600" algn="l" rtl="0">
              <a:lnSpc>
                <a:spcPct val="80000"/>
              </a:lnSpc>
              <a:spcBef>
                <a:spcPts val="1000"/>
              </a:spcBef>
              <a:spcAft>
                <a:spcPts val="0"/>
              </a:spcAft>
              <a:buClr>
                <a:schemeClr val="dk1"/>
              </a:buClr>
              <a:buSzPts val="2590"/>
              <a:buChar char="•"/>
            </a:pPr>
            <a:r>
              <a:rPr lang="en-US" sz="2590"/>
              <a:t>Federal agencies determine if they want to allow their recipients (the UW) to follow the guidance </a:t>
            </a:r>
            <a:endParaRPr/>
          </a:p>
          <a:p>
            <a:pPr marL="228600" lvl="0" indent="-64135" algn="l" rtl="0">
              <a:lnSpc>
                <a:spcPct val="80000"/>
              </a:lnSpc>
              <a:spcBef>
                <a:spcPts val="1000"/>
              </a:spcBef>
              <a:spcAft>
                <a:spcPts val="0"/>
              </a:spcAft>
              <a:buClr>
                <a:schemeClr val="dk1"/>
              </a:buClr>
              <a:buSzPts val="2590"/>
              <a:buNone/>
            </a:pPr>
            <a:endParaRPr sz="2590"/>
          </a:p>
          <a:p>
            <a:pPr marL="228600" lvl="0" indent="-228600" algn="l" rtl="0">
              <a:lnSpc>
                <a:spcPct val="80000"/>
              </a:lnSpc>
              <a:spcBef>
                <a:spcPts val="1000"/>
              </a:spcBef>
              <a:spcAft>
                <a:spcPts val="0"/>
              </a:spcAft>
              <a:buClr>
                <a:schemeClr val="dk1"/>
              </a:buClr>
              <a:buSzPts val="2590"/>
              <a:buChar char="•"/>
            </a:pPr>
            <a:r>
              <a:rPr lang="en-US" sz="2590"/>
              <a:t>Federal agencies can always be more restrictive, or add additional requirements, to the OMB guidance</a:t>
            </a:r>
            <a:endParaRPr/>
          </a:p>
          <a:p>
            <a:pPr marL="228600" lvl="0" indent="-64135" algn="l" rtl="0">
              <a:lnSpc>
                <a:spcPct val="80000"/>
              </a:lnSpc>
              <a:spcBef>
                <a:spcPts val="1000"/>
              </a:spcBef>
              <a:spcAft>
                <a:spcPts val="0"/>
              </a:spcAft>
              <a:buClr>
                <a:schemeClr val="dk1"/>
              </a:buClr>
              <a:buSzPts val="2590"/>
              <a:buNone/>
            </a:pPr>
            <a:endParaRPr sz="259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OMB Notifications on COVID</a:t>
            </a:r>
            <a:endParaRPr/>
          </a:p>
        </p:txBody>
      </p:sp>
      <p:pic>
        <p:nvPicPr>
          <p:cNvPr id="132" name="Google Shape;132;p22"/>
          <p:cNvPicPr preferRelativeResize="0">
            <a:picLocks noGrp="1"/>
          </p:cNvPicPr>
          <p:nvPr>
            <p:ph type="body" idx="1"/>
          </p:nvPr>
        </p:nvPicPr>
        <p:blipFill rotWithShape="1">
          <a:blip r:embed="rId3">
            <a:alphaModFix/>
          </a:blip>
          <a:srcRect/>
          <a:stretch/>
        </p:blipFill>
        <p:spPr>
          <a:xfrm>
            <a:off x="505168" y="2282314"/>
            <a:ext cx="2976600" cy="3057600"/>
          </a:xfrm>
          <a:prstGeom prst="rect">
            <a:avLst/>
          </a:prstGeom>
          <a:noFill/>
          <a:ln>
            <a:noFill/>
          </a:ln>
        </p:spPr>
      </p:pic>
      <p:sp>
        <p:nvSpPr>
          <p:cNvPr id="133" name="Google Shape;133;p22"/>
          <p:cNvSpPr txBox="1">
            <a:spLocks noGrp="1"/>
          </p:cNvSpPr>
          <p:nvPr>
            <p:ph type="body" idx="2"/>
          </p:nvPr>
        </p:nvSpPr>
        <p:spPr>
          <a:xfrm>
            <a:off x="3581400" y="2226469"/>
            <a:ext cx="4933800" cy="32634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1750"/>
              <a:buChar char="•"/>
            </a:pPr>
            <a:r>
              <a:rPr lang="en-US" sz="1750"/>
              <a:t>March 19: OMB 20-17 provided for </a:t>
            </a:r>
            <a:r>
              <a:rPr lang="en-US" sz="1750" b="1"/>
              <a:t>flexibilities</a:t>
            </a:r>
            <a:r>
              <a:rPr lang="en-US" sz="1750"/>
              <a:t> for Awards impacted by COVID</a:t>
            </a:r>
            <a:endParaRPr/>
          </a:p>
          <a:p>
            <a:pPr marL="685800" lvl="1" indent="-228600" algn="l" rtl="0">
              <a:lnSpc>
                <a:spcPct val="70000"/>
              </a:lnSpc>
              <a:spcBef>
                <a:spcPts val="500"/>
              </a:spcBef>
              <a:spcAft>
                <a:spcPts val="0"/>
              </a:spcAft>
              <a:buClr>
                <a:schemeClr val="dk1"/>
              </a:buClr>
              <a:buSzPts val="1500"/>
              <a:buChar char="•"/>
            </a:pPr>
            <a:r>
              <a:rPr lang="en-US" sz="1500" b="1"/>
              <a:t>Most federal agencies</a:t>
            </a:r>
            <a:r>
              <a:rPr lang="en-US" sz="1500"/>
              <a:t> allowed for these flexibilities</a:t>
            </a:r>
            <a:endParaRPr/>
          </a:p>
          <a:p>
            <a:pPr marL="342900" lvl="1" indent="0" algn="l" rtl="0">
              <a:lnSpc>
                <a:spcPct val="70000"/>
              </a:lnSpc>
              <a:spcBef>
                <a:spcPts val="500"/>
              </a:spcBef>
              <a:spcAft>
                <a:spcPts val="0"/>
              </a:spcAft>
              <a:buClr>
                <a:schemeClr val="dk1"/>
              </a:buClr>
              <a:buSzPts val="1500"/>
              <a:buNone/>
            </a:pPr>
            <a:endParaRPr sz="1500"/>
          </a:p>
          <a:p>
            <a:pPr marL="228600" lvl="0" indent="-228600" algn="l" rtl="0">
              <a:lnSpc>
                <a:spcPct val="70000"/>
              </a:lnSpc>
              <a:spcBef>
                <a:spcPts val="1000"/>
              </a:spcBef>
              <a:spcAft>
                <a:spcPts val="0"/>
              </a:spcAft>
              <a:buClr>
                <a:schemeClr val="dk1"/>
              </a:buClr>
              <a:buSzPts val="1750"/>
              <a:buChar char="•"/>
            </a:pPr>
            <a:r>
              <a:rPr lang="en-US" sz="1750"/>
              <a:t>April 9: OMB 20-20 allowed for repurposing of funds to support COVID research</a:t>
            </a:r>
            <a:endParaRPr/>
          </a:p>
          <a:p>
            <a:pPr marL="0" lvl="0" indent="0" algn="l" rtl="0">
              <a:lnSpc>
                <a:spcPct val="70000"/>
              </a:lnSpc>
              <a:spcBef>
                <a:spcPts val="1000"/>
              </a:spcBef>
              <a:spcAft>
                <a:spcPts val="0"/>
              </a:spcAft>
              <a:buClr>
                <a:schemeClr val="dk1"/>
              </a:buClr>
              <a:buSzPts val="1750"/>
              <a:buNone/>
            </a:pPr>
            <a:endParaRPr sz="1750"/>
          </a:p>
          <a:p>
            <a:pPr marL="228600" lvl="0" indent="-228600" algn="l" rtl="0">
              <a:lnSpc>
                <a:spcPct val="70000"/>
              </a:lnSpc>
              <a:spcBef>
                <a:spcPts val="1000"/>
              </a:spcBef>
              <a:spcAft>
                <a:spcPts val="0"/>
              </a:spcAft>
              <a:buClr>
                <a:schemeClr val="dk1"/>
              </a:buClr>
              <a:buSzPts val="1750"/>
              <a:buChar char="•"/>
            </a:pPr>
            <a:r>
              <a:rPr lang="en-US" sz="1750"/>
              <a:t>June 18 : OMB 20-26 did two things:</a:t>
            </a:r>
            <a:endParaRPr/>
          </a:p>
          <a:p>
            <a:pPr marL="685800" lvl="1" indent="-228600" algn="l" rtl="0">
              <a:lnSpc>
                <a:spcPct val="70000"/>
              </a:lnSpc>
              <a:spcBef>
                <a:spcPts val="500"/>
              </a:spcBef>
              <a:spcAft>
                <a:spcPts val="0"/>
              </a:spcAft>
              <a:buClr>
                <a:schemeClr val="dk1"/>
              </a:buClr>
              <a:buSzPts val="1500"/>
              <a:buChar char="•"/>
            </a:pPr>
            <a:r>
              <a:rPr lang="en-US" sz="1500"/>
              <a:t>Rescinded the flexibilities &amp; repurposing effective June 17</a:t>
            </a:r>
            <a:endParaRPr/>
          </a:p>
          <a:p>
            <a:pPr marL="685800" lvl="1" indent="-228600" algn="l" rtl="0">
              <a:lnSpc>
                <a:spcPct val="70000"/>
              </a:lnSpc>
              <a:spcBef>
                <a:spcPts val="500"/>
              </a:spcBef>
              <a:spcAft>
                <a:spcPts val="0"/>
              </a:spcAft>
              <a:buClr>
                <a:schemeClr val="dk1"/>
              </a:buClr>
              <a:buSzPts val="1500"/>
              <a:buChar char="•"/>
            </a:pPr>
            <a:r>
              <a:rPr lang="en-US" sz="1500"/>
              <a:t>Allowed for the continuation of the </a:t>
            </a:r>
            <a:r>
              <a:rPr lang="en-US" sz="1500" b="1"/>
              <a:t>salary flexibilities </a:t>
            </a:r>
            <a:r>
              <a:rPr lang="en-US" sz="1500"/>
              <a:t>and costs necessary to resume research but with </a:t>
            </a:r>
            <a:r>
              <a:rPr lang="en-US" sz="1500" b="1"/>
              <a:t>additional requirements…. </a:t>
            </a:r>
            <a:endParaRPr sz="1500"/>
          </a:p>
          <a:p>
            <a:pPr marL="228600" lvl="0" indent="-117475" algn="l" rtl="0">
              <a:lnSpc>
                <a:spcPct val="70000"/>
              </a:lnSpc>
              <a:spcBef>
                <a:spcPts val="1000"/>
              </a:spcBef>
              <a:spcAft>
                <a:spcPts val="0"/>
              </a:spcAft>
              <a:buClr>
                <a:schemeClr val="dk1"/>
              </a:buClr>
              <a:buSzPts val="1750"/>
              <a:buNone/>
            </a:pPr>
            <a:endParaRPr sz="17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So What does that Mean?</a:t>
            </a:r>
            <a:endParaRPr/>
          </a:p>
        </p:txBody>
      </p:sp>
      <p:sp>
        <p:nvSpPr>
          <p:cNvPr id="139" name="Google Shape;139;p2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US"/>
              <a:t>Flexibilities only available March 16 – June 16 2020</a:t>
            </a:r>
            <a:endParaRPr/>
          </a:p>
          <a:p>
            <a:pPr marL="685800" lvl="1" indent="-228600" algn="l" rtl="0">
              <a:lnSpc>
                <a:spcPct val="80000"/>
              </a:lnSpc>
              <a:spcBef>
                <a:spcPts val="500"/>
              </a:spcBef>
              <a:spcAft>
                <a:spcPts val="0"/>
              </a:spcAft>
              <a:buClr>
                <a:schemeClr val="dk1"/>
              </a:buClr>
              <a:buSzPts val="2400"/>
              <a:buChar char="•"/>
            </a:pPr>
            <a:r>
              <a:rPr lang="en-US"/>
              <a:t>Timing makes this tricky, see </a:t>
            </a:r>
            <a:r>
              <a:rPr lang="en-US" b="1"/>
              <a:t>PAFC’s FAQs</a:t>
            </a:r>
            <a:endParaRPr/>
          </a:p>
          <a:p>
            <a:pPr marL="342900" lvl="1" indent="0" algn="l" rtl="0">
              <a:lnSpc>
                <a:spcPct val="80000"/>
              </a:lnSpc>
              <a:spcBef>
                <a:spcPts val="500"/>
              </a:spcBef>
              <a:spcAft>
                <a:spcPts val="0"/>
              </a:spcAft>
              <a:buClr>
                <a:schemeClr val="dk1"/>
              </a:buClr>
              <a:buSzPts val="2400"/>
              <a:buNone/>
            </a:pPr>
            <a:endParaRPr b="1"/>
          </a:p>
          <a:p>
            <a:pPr marL="228600" lvl="0" indent="-228600" algn="l" rtl="0">
              <a:lnSpc>
                <a:spcPct val="80000"/>
              </a:lnSpc>
              <a:spcBef>
                <a:spcPts val="1000"/>
              </a:spcBef>
              <a:spcAft>
                <a:spcPts val="0"/>
              </a:spcAft>
              <a:buClr>
                <a:schemeClr val="dk1"/>
              </a:buClr>
              <a:buSzPts val="2800"/>
              <a:buChar char="•"/>
            </a:pPr>
            <a:r>
              <a:rPr lang="en-US" b="1"/>
              <a:t>Salary Flexibilities </a:t>
            </a:r>
            <a:r>
              <a:rPr lang="en-US"/>
              <a:t>means some latitude with charging effort to an Award when the research is impacted by COVID</a:t>
            </a:r>
            <a:endParaRPr b="1"/>
          </a:p>
          <a:p>
            <a:pPr marL="685800" lvl="1" indent="-76200" algn="l" rtl="0">
              <a:lnSpc>
                <a:spcPct val="80000"/>
              </a:lnSpc>
              <a:spcBef>
                <a:spcPts val="500"/>
              </a:spcBef>
              <a:spcAft>
                <a:spcPts val="0"/>
              </a:spcAft>
              <a:buClr>
                <a:schemeClr val="dk1"/>
              </a:buClr>
              <a:buSzPts val="2400"/>
              <a:buNone/>
            </a:pPr>
            <a:endParaRPr/>
          </a:p>
          <a:p>
            <a:pPr marL="171450" lvl="1" indent="-171450" algn="l" rtl="0">
              <a:lnSpc>
                <a:spcPct val="80000"/>
              </a:lnSpc>
              <a:spcBef>
                <a:spcPts val="750"/>
              </a:spcBef>
              <a:spcAft>
                <a:spcPts val="0"/>
              </a:spcAft>
              <a:buClr>
                <a:schemeClr val="dk1"/>
              </a:buClr>
              <a:buSzPts val="2100"/>
              <a:buChar char="•"/>
            </a:pPr>
            <a:r>
              <a:rPr lang="en-US" sz="2100"/>
              <a:t>Flexibilities on salaries and costs to resume research are </a:t>
            </a:r>
            <a:r>
              <a:rPr lang="en-US" sz="2100" u="sng"/>
              <a:t>only</a:t>
            </a:r>
            <a:r>
              <a:rPr lang="en-US" sz="2100"/>
              <a:t> available after June 16 if:</a:t>
            </a:r>
            <a:endParaRPr/>
          </a:p>
          <a:p>
            <a:pPr marL="1028700" lvl="2" indent="-342900" algn="l" rtl="0">
              <a:lnSpc>
                <a:spcPct val="80000"/>
              </a:lnSpc>
              <a:spcBef>
                <a:spcPts val="500"/>
              </a:spcBef>
              <a:spcAft>
                <a:spcPts val="0"/>
              </a:spcAft>
              <a:buClr>
                <a:schemeClr val="dk1"/>
              </a:buClr>
              <a:buSzPts val="2000"/>
              <a:buFont typeface="Calibri"/>
              <a:buAutoNum type="arabicPeriod"/>
            </a:pPr>
            <a:r>
              <a:rPr lang="en-US"/>
              <a:t>The federal sponsor has adopted OMB 20-26 &amp; so far it has only been NSF &amp; NIH; AND</a:t>
            </a:r>
            <a:endParaRPr/>
          </a:p>
          <a:p>
            <a:pPr marL="1028700" lvl="2" indent="-342900" algn="l" rtl="0">
              <a:lnSpc>
                <a:spcPct val="80000"/>
              </a:lnSpc>
              <a:spcBef>
                <a:spcPts val="500"/>
              </a:spcBef>
              <a:spcAft>
                <a:spcPts val="0"/>
              </a:spcAft>
              <a:buClr>
                <a:schemeClr val="dk1"/>
              </a:buClr>
              <a:buSzPts val="2000"/>
              <a:buFont typeface="Calibri"/>
              <a:buAutoNum type="arabicPeriod"/>
            </a:pPr>
            <a:r>
              <a:rPr lang="en-US" b="1"/>
              <a:t>New requirements </a:t>
            </a:r>
            <a:r>
              <a:rPr lang="en-US"/>
              <a:t>are met…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So About those </a:t>
            </a:r>
            <a:r>
              <a:rPr lang="en-US" b="1"/>
              <a:t>New Requirements</a:t>
            </a:r>
            <a:r>
              <a:rPr lang="en-US"/>
              <a:t>..</a:t>
            </a:r>
            <a:endParaRPr/>
          </a:p>
        </p:txBody>
      </p:sp>
      <p:sp>
        <p:nvSpPr>
          <p:cNvPr id="145" name="Google Shape;145;p24"/>
          <p:cNvSpPr txBox="1">
            <a:spLocks noGrp="1"/>
          </p:cNvSpPr>
          <p:nvPr>
            <p:ph type="body" idx="1"/>
          </p:nvPr>
        </p:nvSpPr>
        <p:spPr>
          <a:xfrm>
            <a:off x="628650" y="3156697"/>
            <a:ext cx="7472400" cy="23334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380"/>
              <a:buChar char="•"/>
            </a:pPr>
            <a:r>
              <a:rPr lang="en-US" sz="2380"/>
              <a:t>“Utilize offsets (e.g., reduction in training and travel)”</a:t>
            </a:r>
            <a:endParaRPr/>
          </a:p>
          <a:p>
            <a:pPr marL="228600" lvl="0" indent="-228600" algn="l" rtl="0">
              <a:lnSpc>
                <a:spcPct val="70000"/>
              </a:lnSpc>
              <a:spcBef>
                <a:spcPts val="1000"/>
              </a:spcBef>
              <a:spcAft>
                <a:spcPts val="0"/>
              </a:spcAft>
              <a:buClr>
                <a:schemeClr val="dk1"/>
              </a:buClr>
              <a:buSzPts val="2380"/>
              <a:buChar char="•"/>
            </a:pPr>
            <a:r>
              <a:rPr lang="en-US" sz="2380"/>
              <a:t>“Substantiate the charging of any salaries and other costs related to the interruption”</a:t>
            </a:r>
            <a:endParaRPr/>
          </a:p>
          <a:p>
            <a:pPr marL="228600" lvl="0" indent="-228600" algn="l" rtl="0">
              <a:lnSpc>
                <a:spcPct val="70000"/>
              </a:lnSpc>
              <a:spcBef>
                <a:spcPts val="1000"/>
              </a:spcBef>
              <a:spcAft>
                <a:spcPts val="0"/>
              </a:spcAft>
              <a:buClr>
                <a:schemeClr val="dk1"/>
              </a:buClr>
              <a:buSzPts val="2380"/>
              <a:buChar char="•"/>
            </a:pPr>
            <a:r>
              <a:rPr lang="en-US" sz="2380"/>
              <a:t>“Exhaust other available funding sources to sustain workforce”</a:t>
            </a:r>
            <a:endParaRPr/>
          </a:p>
          <a:p>
            <a:pPr marL="228600" lvl="0" indent="-228600" algn="l" rtl="0">
              <a:lnSpc>
                <a:spcPct val="70000"/>
              </a:lnSpc>
              <a:spcBef>
                <a:spcPts val="1000"/>
              </a:spcBef>
              <a:spcAft>
                <a:spcPts val="0"/>
              </a:spcAft>
              <a:buClr>
                <a:schemeClr val="dk1"/>
              </a:buClr>
              <a:buSzPts val="2380"/>
              <a:buChar char="•"/>
            </a:pPr>
            <a:r>
              <a:rPr lang="en-US" sz="2380"/>
              <a:t>“Implement necessary steps to save overall operational costs”</a:t>
            </a:r>
            <a:endParaRPr/>
          </a:p>
          <a:p>
            <a:pPr marL="228600" lvl="0" indent="-77470" algn="l" rtl="0">
              <a:lnSpc>
                <a:spcPct val="70000"/>
              </a:lnSpc>
              <a:spcBef>
                <a:spcPts val="1000"/>
              </a:spcBef>
              <a:spcAft>
                <a:spcPts val="0"/>
              </a:spcAft>
              <a:buClr>
                <a:schemeClr val="dk1"/>
              </a:buClr>
              <a:buSzPts val="2380"/>
              <a:buNone/>
            </a:pPr>
            <a:endParaRPr sz="2380"/>
          </a:p>
        </p:txBody>
      </p:sp>
      <p:sp>
        <p:nvSpPr>
          <p:cNvPr id="146" name="Google Shape;146;p24"/>
          <p:cNvSpPr txBox="1"/>
          <p:nvPr/>
        </p:nvSpPr>
        <p:spPr>
          <a:xfrm>
            <a:off x="705971" y="2020420"/>
            <a:ext cx="8090100" cy="10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b="0" i="0" u="none" strike="noStrike" cap="none">
                <a:solidFill>
                  <a:schemeClr val="dk1"/>
                </a:solidFill>
                <a:latin typeface="Calibri"/>
                <a:ea typeface="Calibri"/>
                <a:cs typeface="Calibri"/>
                <a:sym typeface="Calibri"/>
              </a:rPr>
              <a:t>If your Award is impacted by COVID and if your Sponsor allows for the flexibilities under OMB 20-26, you must do and maintain records of the following:</a:t>
            </a:r>
            <a:endParaRPr/>
          </a:p>
        </p:txBody>
      </p:sp>
      <p:pic>
        <p:nvPicPr>
          <p:cNvPr id="147" name="Google Shape;147;p24"/>
          <p:cNvPicPr preferRelativeResize="0"/>
          <p:nvPr/>
        </p:nvPicPr>
        <p:blipFill rotWithShape="1">
          <a:blip r:embed="rId3">
            <a:alphaModFix/>
          </a:blip>
          <a:srcRect/>
          <a:stretch/>
        </p:blipFill>
        <p:spPr>
          <a:xfrm>
            <a:off x="7945833" y="4879851"/>
            <a:ext cx="828718" cy="8144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Suggested Next Steps if Federal Award is Impacted by COVID</a:t>
            </a:r>
            <a:endParaRPr/>
          </a:p>
        </p:txBody>
      </p:sp>
      <p:sp>
        <p:nvSpPr>
          <p:cNvPr id="153" name="Google Shape;153;p2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7030A0"/>
              </a:buClr>
              <a:buSzPts val="2700"/>
              <a:buChar char="•"/>
            </a:pPr>
            <a:r>
              <a:rPr lang="en-US" sz="2700" b="1">
                <a:solidFill>
                  <a:srgbClr val="7030A0"/>
                </a:solidFill>
              </a:rPr>
              <a:t>TALK TO YOUR SPONSOR</a:t>
            </a:r>
            <a:endParaRPr/>
          </a:p>
          <a:p>
            <a:pPr marL="228600" lvl="0" indent="-228600" algn="l" rtl="0">
              <a:lnSpc>
                <a:spcPct val="90000"/>
              </a:lnSpc>
              <a:spcBef>
                <a:spcPts val="1000"/>
              </a:spcBef>
              <a:spcAft>
                <a:spcPts val="0"/>
              </a:spcAft>
              <a:buClr>
                <a:schemeClr val="dk1"/>
              </a:buClr>
              <a:buSzPts val="2700"/>
              <a:buChar char="•"/>
            </a:pPr>
            <a:r>
              <a:rPr lang="en-US" sz="2700"/>
              <a:t>Review administrative flexibilities and ensure they are within the March 19 – June 16 window </a:t>
            </a:r>
            <a:endParaRPr/>
          </a:p>
          <a:p>
            <a:pPr marL="228600" lvl="0" indent="-228600" algn="l" rtl="0">
              <a:lnSpc>
                <a:spcPct val="90000"/>
              </a:lnSpc>
              <a:spcBef>
                <a:spcPts val="1000"/>
              </a:spcBef>
              <a:spcAft>
                <a:spcPts val="0"/>
              </a:spcAft>
              <a:buClr>
                <a:schemeClr val="dk1"/>
              </a:buClr>
              <a:buSzPts val="2700"/>
              <a:buChar char="•"/>
            </a:pPr>
            <a:r>
              <a:rPr lang="en-US" sz="2700"/>
              <a:t>Review federal agency requirements to see if implemented OMB 20-26 (hint: look for updates after June 18)</a:t>
            </a:r>
            <a:endParaRPr/>
          </a:p>
          <a:p>
            <a:pPr marL="228600" lvl="0" indent="-228600" algn="l" rtl="0">
              <a:lnSpc>
                <a:spcPct val="90000"/>
              </a:lnSpc>
              <a:spcBef>
                <a:spcPts val="1000"/>
              </a:spcBef>
              <a:spcAft>
                <a:spcPts val="0"/>
              </a:spcAft>
              <a:buClr>
                <a:srgbClr val="7030A0"/>
              </a:buClr>
              <a:buSzPts val="2700"/>
              <a:buChar char="•"/>
            </a:pPr>
            <a:r>
              <a:rPr lang="en-US" sz="2700" b="1">
                <a:solidFill>
                  <a:srgbClr val="7030A0"/>
                </a:solidFill>
              </a:rPr>
              <a:t>TALK TO YOUR SPONSOR</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Best and Worst Case Scenarios of Awards Impacted by COVID</a:t>
            </a:r>
            <a:endParaRPr/>
          </a:p>
        </p:txBody>
      </p:sp>
      <p:sp>
        <p:nvSpPr>
          <p:cNvPr id="159" name="Google Shape;159;p2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a:t>Worst Case Scenario: </a:t>
            </a:r>
            <a:r>
              <a:rPr lang="en-US" sz="2400"/>
              <a:t>Award funds are expended, Award objectives have not been met, and Sponsor is surprised. Sponsor then has every right to review for requirements outlined in OMB 20-26.</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b="1"/>
              <a:t>Best Case Scenario: </a:t>
            </a:r>
            <a:r>
              <a:rPr lang="en-US" sz="2400"/>
              <a:t>documented communication with Sponsor, any necessary Award approvals or modifications are in place.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Resources</a:t>
            </a:r>
            <a:endParaRPr/>
          </a:p>
        </p:txBody>
      </p:sp>
      <p:sp>
        <p:nvSpPr>
          <p:cNvPr id="165" name="Google Shape;165;p27"/>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1960"/>
              <a:buChar char="•"/>
            </a:pPr>
            <a:r>
              <a:rPr lang="en-US" sz="1960"/>
              <a:t>COGR webpage with listing of OMB notifications and </a:t>
            </a:r>
            <a:r>
              <a:rPr lang="en-US" sz="1960" b="1"/>
              <a:t>federal agency responses</a:t>
            </a:r>
            <a:r>
              <a:rPr lang="en-US" sz="1960"/>
              <a:t>:</a:t>
            </a:r>
            <a:endParaRPr/>
          </a:p>
          <a:p>
            <a:pPr marL="0" lvl="0" indent="0" algn="l" rtl="0">
              <a:lnSpc>
                <a:spcPct val="70000"/>
              </a:lnSpc>
              <a:spcBef>
                <a:spcPts val="1000"/>
              </a:spcBef>
              <a:spcAft>
                <a:spcPts val="0"/>
              </a:spcAft>
              <a:buClr>
                <a:schemeClr val="dk1"/>
              </a:buClr>
              <a:buSzPts val="1960"/>
              <a:buNone/>
            </a:pPr>
            <a:r>
              <a:rPr lang="en-US" sz="1960" u="sng">
                <a:solidFill>
                  <a:schemeClr val="hlink"/>
                </a:solidFill>
                <a:hlinkClick r:id="rId3"/>
              </a:rPr>
              <a:t>https://www.cogr.edu/institutional-and-agency-responses-covid-19-and-additional-resources</a:t>
            </a:r>
            <a:endParaRPr sz="1960"/>
          </a:p>
          <a:p>
            <a:pPr marL="228600" lvl="0" indent="-228600" algn="l" rtl="0">
              <a:lnSpc>
                <a:spcPct val="70000"/>
              </a:lnSpc>
              <a:spcBef>
                <a:spcPts val="1000"/>
              </a:spcBef>
              <a:spcAft>
                <a:spcPts val="0"/>
              </a:spcAft>
              <a:buClr>
                <a:schemeClr val="dk1"/>
              </a:buClr>
              <a:buSzPts val="1960"/>
              <a:buChar char="•"/>
            </a:pPr>
            <a:r>
              <a:rPr lang="en-US" sz="1960"/>
              <a:t>PAFC main COVID webpage with </a:t>
            </a:r>
            <a:r>
              <a:rPr lang="en-US" sz="1960" b="1"/>
              <a:t>new requirements</a:t>
            </a:r>
            <a:r>
              <a:rPr lang="en-US" sz="1960"/>
              <a:t>:</a:t>
            </a:r>
            <a:endParaRPr/>
          </a:p>
          <a:p>
            <a:pPr marL="0" lvl="0" indent="0" algn="l" rtl="0">
              <a:lnSpc>
                <a:spcPct val="70000"/>
              </a:lnSpc>
              <a:spcBef>
                <a:spcPts val="1000"/>
              </a:spcBef>
              <a:spcAft>
                <a:spcPts val="0"/>
              </a:spcAft>
              <a:buClr>
                <a:schemeClr val="dk1"/>
              </a:buClr>
              <a:buSzPts val="1960"/>
              <a:buNone/>
            </a:pPr>
            <a:r>
              <a:rPr lang="en-US" sz="1960" u="sng">
                <a:solidFill>
                  <a:schemeClr val="hlink"/>
                </a:solidFill>
                <a:hlinkClick r:id="rId4"/>
              </a:rPr>
              <a:t>https://finance.uw.edu/pafc/covid19-information-sponsored-awards</a:t>
            </a:r>
            <a:endParaRPr sz="1960"/>
          </a:p>
          <a:p>
            <a:pPr marL="228600" lvl="0" indent="-228600" algn="l" rtl="0">
              <a:lnSpc>
                <a:spcPct val="70000"/>
              </a:lnSpc>
              <a:spcBef>
                <a:spcPts val="1000"/>
              </a:spcBef>
              <a:spcAft>
                <a:spcPts val="0"/>
              </a:spcAft>
              <a:buClr>
                <a:schemeClr val="dk1"/>
              </a:buClr>
              <a:buSzPts val="1960"/>
              <a:buChar char="•"/>
            </a:pPr>
            <a:r>
              <a:rPr lang="en-US" sz="1960" b="1"/>
              <a:t>Flexibility Timing FAQs</a:t>
            </a:r>
            <a:endParaRPr/>
          </a:p>
          <a:p>
            <a:pPr marL="0" lvl="0" indent="0" algn="l" rtl="0">
              <a:lnSpc>
                <a:spcPct val="70000"/>
              </a:lnSpc>
              <a:spcBef>
                <a:spcPts val="1000"/>
              </a:spcBef>
              <a:spcAft>
                <a:spcPts val="0"/>
              </a:spcAft>
              <a:buClr>
                <a:schemeClr val="dk1"/>
              </a:buClr>
              <a:buSzPts val="1960"/>
              <a:buNone/>
            </a:pPr>
            <a:r>
              <a:rPr lang="en-US" sz="1960" u="sng">
                <a:solidFill>
                  <a:schemeClr val="hlink"/>
                </a:solidFill>
                <a:hlinkClick r:id="rId5"/>
              </a:rPr>
              <a:t>https://finance.uw.edu/pafc/covid19-information-sponsored-awards#FAQ_flex_timing</a:t>
            </a:r>
            <a:endParaRPr sz="1960"/>
          </a:p>
          <a:p>
            <a:pPr marL="228600" lvl="0" indent="-228600" algn="l" rtl="0">
              <a:lnSpc>
                <a:spcPct val="70000"/>
              </a:lnSpc>
              <a:spcBef>
                <a:spcPts val="1000"/>
              </a:spcBef>
              <a:spcAft>
                <a:spcPts val="0"/>
              </a:spcAft>
              <a:buClr>
                <a:schemeClr val="dk1"/>
              </a:buClr>
              <a:buSzPts val="1960"/>
              <a:buChar char="•"/>
            </a:pPr>
            <a:r>
              <a:rPr lang="en-US" sz="1960" b="1"/>
              <a:t>Salary Flexibility</a:t>
            </a:r>
            <a:endParaRPr/>
          </a:p>
          <a:p>
            <a:pPr marL="0" lvl="0" indent="0" algn="l" rtl="0">
              <a:lnSpc>
                <a:spcPct val="70000"/>
              </a:lnSpc>
              <a:spcBef>
                <a:spcPts val="1000"/>
              </a:spcBef>
              <a:spcAft>
                <a:spcPts val="0"/>
              </a:spcAft>
              <a:buClr>
                <a:schemeClr val="dk1"/>
              </a:buClr>
              <a:buSzPts val="1960"/>
              <a:buNone/>
            </a:pPr>
            <a:r>
              <a:rPr lang="en-US" sz="1960" u="sng">
                <a:solidFill>
                  <a:schemeClr val="hlink"/>
                </a:solidFill>
                <a:hlinkClick r:id="rId6"/>
              </a:rPr>
              <a:t>https://finance.uw.edu/pafc/Salary_Expenses_COVID</a:t>
            </a:r>
            <a:endParaRPr sz="1960"/>
          </a:p>
          <a:p>
            <a:pPr marL="0" lvl="0" indent="0" algn="l" rtl="0">
              <a:lnSpc>
                <a:spcPct val="70000"/>
              </a:lnSpc>
              <a:spcBef>
                <a:spcPts val="1000"/>
              </a:spcBef>
              <a:spcAft>
                <a:spcPts val="0"/>
              </a:spcAft>
              <a:buClr>
                <a:schemeClr val="dk1"/>
              </a:buClr>
              <a:buSzPts val="1960"/>
              <a:buNone/>
            </a:pPr>
            <a:endParaRPr sz="1960"/>
          </a:p>
          <a:p>
            <a:pPr marL="228600" lvl="0" indent="-228600" algn="l" rtl="0">
              <a:lnSpc>
                <a:spcPct val="70000"/>
              </a:lnSpc>
              <a:spcBef>
                <a:spcPts val="1000"/>
              </a:spcBef>
              <a:spcAft>
                <a:spcPts val="0"/>
              </a:spcAft>
              <a:buClr>
                <a:schemeClr val="dk1"/>
              </a:buClr>
              <a:buSzPts val="1960"/>
              <a:buChar char="•"/>
            </a:pPr>
            <a:r>
              <a:rPr lang="en-US" sz="1960" b="1"/>
              <a:t>Help! </a:t>
            </a:r>
            <a:r>
              <a:rPr lang="en-US" sz="1960"/>
              <a:t>Post Award Fiscal Compliance (Andra Sawyer &amp; Matt Gardner)</a:t>
            </a:r>
            <a:endParaRPr/>
          </a:p>
          <a:p>
            <a:pPr marL="0" lvl="0" indent="0" algn="l" rtl="0">
              <a:lnSpc>
                <a:spcPct val="70000"/>
              </a:lnSpc>
              <a:spcBef>
                <a:spcPts val="1000"/>
              </a:spcBef>
              <a:spcAft>
                <a:spcPts val="0"/>
              </a:spcAft>
              <a:buClr>
                <a:schemeClr val="dk1"/>
              </a:buClr>
              <a:buSzPts val="1960"/>
              <a:buNone/>
            </a:pPr>
            <a:r>
              <a:rPr lang="en-US" sz="1960" u="sng">
                <a:solidFill>
                  <a:schemeClr val="hlink"/>
                </a:solidFill>
                <a:hlinkClick r:id="rId7"/>
              </a:rPr>
              <a:t>gcafco@uw.edu</a:t>
            </a:r>
            <a:endParaRPr sz="1960"/>
          </a:p>
          <a:p>
            <a:pPr marL="0" lvl="0" indent="0" algn="l" rtl="0">
              <a:lnSpc>
                <a:spcPct val="70000"/>
              </a:lnSpc>
              <a:spcBef>
                <a:spcPts val="1000"/>
              </a:spcBef>
              <a:spcAft>
                <a:spcPts val="0"/>
              </a:spcAft>
              <a:buClr>
                <a:schemeClr val="dk1"/>
              </a:buClr>
              <a:buSzPts val="1960"/>
              <a:buNone/>
            </a:pPr>
            <a:endParaRPr sz="196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US" sz="4200"/>
              <a:t>Expiration of Covid-19 Flexibilities on Sponsored Awards</a:t>
            </a:r>
            <a:endParaRPr sz="4200"/>
          </a:p>
        </p:txBody>
      </p:sp>
      <p:sp>
        <p:nvSpPr>
          <p:cNvPr id="171" name="Google Shape;171;p28"/>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July 2020 </a:t>
            </a:r>
            <a:r>
              <a:rPr lang="en-US"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Carol Rhodes </a:t>
            </a:r>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Office of Sponsored Programs </a:t>
            </a:r>
            <a:endParaRPr/>
          </a:p>
        </p:txBody>
      </p:sp>
    </p:spTree>
  </p:cSld>
  <p:clrMapOvr>
    <a:masterClrMapping/>
  </p:clrMapOvr>
</p:sld>
</file>

<file path=ppt/theme/theme1.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On-screen Show (4:3)</PresentationFormat>
  <Paragraphs>94</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Open Sans Light</vt:lpstr>
      <vt:lpstr>Open Sans</vt:lpstr>
      <vt:lpstr>Encode Sans Black</vt:lpstr>
      <vt:lpstr>Merriweather Sans</vt:lpstr>
      <vt:lpstr>2_Custom Design</vt:lpstr>
      <vt:lpstr>Office Theme</vt:lpstr>
      <vt:lpstr>COVID: Federal Regulation Update</vt:lpstr>
      <vt:lpstr>Reminder: How Federal Notifications Work</vt:lpstr>
      <vt:lpstr>OMB Notifications on COVID</vt:lpstr>
      <vt:lpstr>So What does that Mean?</vt:lpstr>
      <vt:lpstr>So About those New Requirements..</vt:lpstr>
      <vt:lpstr>Suggested Next Steps if Federal Award is Impacted by COVID</vt:lpstr>
      <vt:lpstr>Best and Worst Case Scenarios of Awards Impacted by COVID</vt:lpstr>
      <vt:lpstr>Resources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Federal Regulation Update</dc:title>
  <dc:creator>Susan S. Wilbanks</dc:creator>
  <cp:lastModifiedBy>Susan S. Wilbanks</cp:lastModifiedBy>
  <cp:revision>1</cp:revision>
  <dcterms:modified xsi:type="dcterms:W3CDTF">2020-07-10T23:07:29Z</dcterms:modified>
</cp:coreProperties>
</file>