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embeddedFontLst>
    <p:embeddedFont>
      <p:font typeface="Open Sans Light" panose="020B0604020202020204" charset="0"/>
      <p:regular r:id="rId9"/>
      <p:bold r:id="rId10"/>
      <p:italic r:id="rId11"/>
      <p:boldItalic r:id="rId12"/>
    </p:embeddedFont>
    <p:embeddedFont>
      <p:font typeface="Open Sans" panose="020B060402020202020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Encode Sans Black" panose="020B0604020202020204" charset="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2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q.osd.mil/cmmc/faq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831a3b2236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g831a3b2236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831a3b2236_5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831a3b2236_5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Cybersecurity Maturity Model Certification (CMMC) is the first step in a program to establish basic cybersecurity and enhance protections for Controlled Unclassified Information (CUI) in DoD-funded research.</a:t>
            </a:r>
            <a:endParaRPr/>
          </a:p>
        </p:txBody>
      </p:sp>
      <p:sp>
        <p:nvSpPr>
          <p:cNvPr id="48" name="Google Shape;48;g831a3b2236_5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8b34cdd0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8b34cdd0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g8b34cdd08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8322dd4b4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8322dd4b4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CISO working on general estimate resources&gt;&gt;&gt;stay tuned for general estimate resources from CISO being published soon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DFARs clause expected in contracts&gt; requires the certification </a:t>
            </a:r>
            <a:endParaRPr/>
          </a:p>
        </p:txBody>
      </p:sp>
      <p:sp>
        <p:nvSpPr>
          <p:cNvPr id="62" name="Google Shape;62;g8322dd4b40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8b34cdd08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8b34cdd08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rgbClr val="1155CC"/>
                </a:solidFill>
                <a:hlinkClick r:id="rId3"/>
              </a:rPr>
              <a:t>https://www.acq.osd.mil/cmmc/faq.html</a:t>
            </a:r>
            <a:endParaRPr/>
          </a:p>
        </p:txBody>
      </p:sp>
      <p:sp>
        <p:nvSpPr>
          <p:cNvPr id="69" name="Google Shape;69;g8b34cdd089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8322dd4b4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8322dd4b4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8322dd4b40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7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" name="Google Shape;18;p3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Google Shape;29;p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q.osd.mil/cmmc/faq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mcab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uw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faq/dod-cmmc-faq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myresearch-lifecycle/setup/compliance-requirements-non-financial/information-privacy-and-security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mmcab.org/" TargetMode="External"/><Relationship Id="rId5" Type="http://schemas.openxmlformats.org/officeDocument/2006/relationships/hyperlink" Target="mailto:helpo@uw.edu" TargetMode="External"/><Relationship Id="rId4" Type="http://schemas.openxmlformats.org/officeDocument/2006/relationships/hyperlink" Target="mailto:help@uw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-US" sz="4200"/>
              <a:t>Department of Defense: Cybersecurity Maturity Model Certification (CMMC) Requirement</a:t>
            </a:r>
            <a:endParaRPr sz="4200"/>
          </a:p>
        </p:txBody>
      </p:sp>
      <p:sp>
        <p:nvSpPr>
          <p:cNvPr id="44" name="Google Shape;44;p8"/>
          <p:cNvSpPr txBox="1"/>
          <p:nvPr/>
        </p:nvSpPr>
        <p:spPr>
          <a:xfrm>
            <a:off x="692029" y="4736699"/>
            <a:ext cx="6656700" cy="1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July 2020 </a:t>
            </a: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Carol Rhodes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Cybersecurity Maturity Model Certification What is it? </a:t>
            </a:r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659300" y="1508125"/>
            <a:ext cx="8196300" cy="43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/>
              <a:t>Controlled Unclassified Information (CUI) is information the Government creates or possesses, or that an entity creates or possesses for or on behalf of the Government, that a law, regulation, or Government-wide policy requires or permits an agency to handle using safeguarding or dissemination controls.</a:t>
            </a:r>
            <a:endParaRPr sz="200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00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/>
              <a:t>As of Nov 1, 2020, DoD is requiring Cybersecurity Maturity Model Certification to reflect adequate protection of CUI.</a:t>
            </a:r>
            <a:endParaRPr sz="200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00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/>
              <a:t>The CMMC will encompass multiple maturity levels that range from “Basic Cybersecurity Hygiene” to “Advanced/Progressive”. The intent is to incorporate CMMC into Defense Federal Acquisition Regulation Supplement (DFARS) and use it as a requirement for contract award.</a:t>
            </a:r>
            <a:endParaRPr sz="20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hlink"/>
                </a:solidFill>
                <a:highlight>
                  <a:schemeClr val="lt2"/>
                </a:highlight>
                <a:hlinkClick r:id="rId3"/>
              </a:rPr>
              <a:t>DoD Cybersecurity Maturity Model Certification FAQs</a:t>
            </a:r>
            <a:endParaRPr sz="2000">
              <a:solidFill>
                <a:srgbClr val="555555"/>
              </a:solidFill>
              <a:highlight>
                <a:schemeClr val="lt2"/>
              </a:highlight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/>
              <a:t>What does this mean for responding to a DOD Request for Proposal (RFP) or Information (RFI)?</a:t>
            </a:r>
            <a:endParaRPr sz="2800"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2"/>
          </p:nvPr>
        </p:nvSpPr>
        <p:spPr>
          <a:xfrm>
            <a:off x="659305" y="1279525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Adequate cybersecurity measures in place at the Level imposed by DoD in the Request for Proposal (RFP) or Request for Information (RFI)</a:t>
            </a:r>
            <a:endParaRPr/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Implementation of these measures must be certified by an </a:t>
            </a:r>
            <a:r>
              <a:rPr lang="en-US" u="sng">
                <a:solidFill>
                  <a:schemeClr val="accent5"/>
                </a:solidFill>
                <a:hlinkClick r:id="rId3"/>
              </a:rPr>
              <a:t>accredited third-party</a:t>
            </a:r>
            <a:r>
              <a:rPr lang="en-US"/>
              <a:t> (external to UW) in order for UW to accept contract terms.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How Do I Achieve this?</a:t>
            </a:r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2"/>
          </p:nvPr>
        </p:nvSpPr>
        <p:spPr>
          <a:xfrm>
            <a:off x="558800" y="1584325"/>
            <a:ext cx="82968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If you have or plan to respond to a DoD RRFI or RFP: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Open Sans"/>
              <a:buChar char="&gt;"/>
            </a:pPr>
            <a:r>
              <a:rPr lang="en-US" b="1"/>
              <a:t>Understand</a:t>
            </a:r>
            <a:r>
              <a:rPr lang="en-US"/>
              <a:t>: You will need help from your unit’s IT manager along with the help of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UW-IT/CISO</a:t>
            </a:r>
            <a:r>
              <a:rPr lang="en-US"/>
              <a:t>.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&gt;"/>
            </a:pPr>
            <a:r>
              <a:rPr lang="en-US" b="1"/>
              <a:t>Cost</a:t>
            </a:r>
            <a:r>
              <a:rPr lang="en-US"/>
              <a:t>: Include costs to implement CMMC as a direct cost in your proposal budget along with substantiation of costs</a:t>
            </a:r>
            <a:r>
              <a:rPr lang="en-US" sz="2600"/>
              <a:t>.</a:t>
            </a:r>
            <a:endParaRPr sz="2600"/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Font typeface="Open Sans"/>
              <a:buChar char="&gt;"/>
            </a:pPr>
            <a:r>
              <a:rPr lang="en-US" b="1"/>
              <a:t>Implement</a:t>
            </a:r>
            <a:r>
              <a:rPr lang="en-US"/>
              <a:t>: You will need to have requirements in place AND third-party certification for UW to accept terms of a resulting contract.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Questions </a:t>
            </a:r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2"/>
          </p:nvPr>
        </p:nvSpPr>
        <p:spPr>
          <a:xfrm>
            <a:off x="659305" y="1431925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19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100"/>
              <a:buFont typeface="Open Sans"/>
              <a:buChar char="&gt;"/>
            </a:pPr>
            <a:r>
              <a:rPr lang="en-US" sz="2100"/>
              <a:t>Where do I find out more about CMMC?</a:t>
            </a:r>
            <a:endParaRPr sz="2100"/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"/>
              <a:buChar char="&gt;"/>
            </a:pPr>
            <a:r>
              <a:rPr lang="en-US" sz="2100"/>
              <a:t>Who can help me to understand whether UW Provided IT resources meet the standards imposed by the DoD CMMC Level?</a:t>
            </a:r>
            <a:endParaRPr sz="2100"/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"/>
              <a:buChar char="&gt;"/>
            </a:pPr>
            <a:r>
              <a:rPr lang="en-US" sz="2100"/>
              <a:t>Can a UW group certify my Cybersecurity Measures?</a:t>
            </a:r>
            <a:endParaRPr sz="2100"/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"/>
              <a:buChar char="&gt;"/>
            </a:pPr>
            <a:r>
              <a:rPr lang="en-US" sz="2100"/>
              <a:t>Can the UW submit my proposal even if I don’t have the Level needed in place?</a:t>
            </a:r>
            <a:endParaRPr sz="2100"/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"/>
              <a:buChar char="&gt;"/>
            </a:pPr>
            <a:r>
              <a:rPr lang="en-US" sz="2100"/>
              <a:t>Can the UW accept a DoD contract if I haven’t had </a:t>
            </a:r>
            <a:endParaRPr sz="2100"/>
          </a:p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100"/>
              <a:t>my system certified?</a:t>
            </a:r>
            <a:endParaRPr sz="210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/>
              <a:t>Update 7.10.2020, DoD CMMC FAQs: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https://www.washington.edu/research/faq/dod-cmmc-faqs/</a:t>
            </a:r>
            <a:endParaRPr sz="27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Resource List</a:t>
            </a:r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2"/>
          </p:nvPr>
        </p:nvSpPr>
        <p:spPr>
          <a:xfrm>
            <a:off x="671000" y="1431925"/>
            <a:ext cx="81846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000"/>
              <a:buFont typeface="Open Sans"/>
              <a:buChar char="&gt;"/>
            </a:pPr>
            <a:r>
              <a:rPr lang="en-US"/>
              <a:t>UW General Information: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Information, Privacy, and Security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3556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000"/>
              <a:buFont typeface="Open Sans"/>
              <a:buChar char="&gt;"/>
            </a:pPr>
            <a:r>
              <a:rPr lang="en-US"/>
              <a:t>System Gap Analysis (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help@uw.edu</a:t>
            </a:r>
            <a:r>
              <a:rPr lang="en-US"/>
              <a:t>)</a:t>
            </a:r>
            <a:endParaRPr/>
          </a:p>
          <a:p>
            <a:pPr marL="457200" marR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3556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000"/>
              <a:buFont typeface="Open Sans"/>
              <a:buChar char="&gt;"/>
            </a:pPr>
            <a:r>
              <a:rPr lang="en-US"/>
              <a:t>General Estimate of Costs for Levels 1-3 (</a:t>
            </a:r>
            <a:r>
              <a:rPr lang="en-US" u="sng">
                <a:solidFill>
                  <a:schemeClr val="hlink"/>
                </a:solidFill>
                <a:hlinkClick r:id="rId5"/>
              </a:rPr>
              <a:t>help@uw.edu</a:t>
            </a:r>
            <a:r>
              <a:rPr lang="en-US"/>
              <a:t>)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3556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000"/>
              <a:buFont typeface="Open Sans"/>
              <a:buChar char="&gt;"/>
            </a:pPr>
            <a:r>
              <a:rPr lang="en-US" u="sng">
                <a:solidFill>
                  <a:schemeClr val="hlink"/>
                </a:solidFill>
                <a:hlinkClick r:id="rId6"/>
              </a:rPr>
              <a:t>List of Accredited Third-party Certifiers</a:t>
            </a:r>
            <a:r>
              <a:rPr lang="en-US"/>
              <a:t> 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487</Words>
  <Application>Microsoft Office PowerPoint</Application>
  <PresentationFormat>On-screen Show (4:3)</PresentationFormat>
  <Paragraphs>54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Open Sans Light</vt:lpstr>
      <vt:lpstr>Open Sans</vt:lpstr>
      <vt:lpstr>Arial</vt:lpstr>
      <vt:lpstr>Calibri</vt:lpstr>
      <vt:lpstr>Encode Sans Black</vt:lpstr>
      <vt:lpstr>Merriweather Sans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2020-07-10T23:08:10Z</dcterms:modified>
</cp:coreProperties>
</file>