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9144000" cy="6858000" type="screen4x3"/>
  <p:notesSz cx="6858000" cy="9144000"/>
  <p:embeddedFontLst>
    <p:embeddedFont>
      <p:font typeface="Calibri" panose="020F0502020204030204" pitchFamily="34" charset="0"/>
      <p:regular r:id="rId4"/>
      <p:bold r:id="rId5"/>
      <p:italic r:id="rId6"/>
      <p:boldItalic r:id="rId7"/>
    </p:embeddedFont>
    <p:embeddedFont>
      <p:font typeface="Encode Sans" panose="020B0604020202020204" charset="0"/>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24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hr.uw.edu/pod/courses-and-workshops/faculty-grants-management/" TargetMode="External"/><Relationship Id="rId5" Type="http://schemas.openxmlformats.org/officeDocument/2006/relationships/image" Target="../media/image2.png"/><Relationship Id="rId4" Type="http://schemas.openxmlformats.org/officeDocument/2006/relationships/hyperlink" Target="https://www.washington.edu/research/required-training/faculty-grants-manag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l="-509" t="27352" r="508" b="44053"/>
          <a:stretch/>
        </p:blipFill>
        <p:spPr>
          <a:xfrm>
            <a:off x="-46751" y="5587163"/>
            <a:ext cx="9190751" cy="1290934"/>
          </a:xfrm>
          <a:prstGeom prst="rect">
            <a:avLst/>
          </a:prstGeom>
          <a:noFill/>
          <a:ln>
            <a:noFill/>
          </a:ln>
        </p:spPr>
      </p:pic>
      <p:sp>
        <p:nvSpPr>
          <p:cNvPr id="90" name="Google Shape;90;p13"/>
          <p:cNvSpPr/>
          <p:nvPr/>
        </p:nvSpPr>
        <p:spPr>
          <a:xfrm>
            <a:off x="7119436" y="1083677"/>
            <a:ext cx="2024563" cy="4503486"/>
          </a:xfrm>
          <a:prstGeom prst="rect">
            <a:avLst/>
          </a:prstGeom>
          <a:solidFill>
            <a:srgbClr val="DDD9C3"/>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3"/>
          <p:cNvSpPr/>
          <p:nvPr/>
        </p:nvSpPr>
        <p:spPr>
          <a:xfrm>
            <a:off x="0" y="1066800"/>
            <a:ext cx="7119438" cy="5852160"/>
          </a:xfrm>
          <a:prstGeom prst="rect">
            <a:avLst/>
          </a:prstGeom>
          <a:solidFill>
            <a:srgbClr val="595959"/>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3"/>
          <p:cNvSpPr/>
          <p:nvPr/>
        </p:nvSpPr>
        <p:spPr>
          <a:xfrm>
            <a:off x="0" y="0"/>
            <a:ext cx="9153525" cy="1083677"/>
          </a:xfrm>
          <a:prstGeom prst="rect">
            <a:avLst/>
          </a:prstGeom>
          <a:solidFill>
            <a:srgbClr val="917B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3"/>
          <p:cNvSpPr txBox="1"/>
          <p:nvPr/>
        </p:nvSpPr>
        <p:spPr>
          <a:xfrm>
            <a:off x="191140" y="1241046"/>
            <a:ext cx="6840175" cy="73866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0" i="0" u="none" strike="noStrike" cap="none">
                <a:solidFill>
                  <a:schemeClr val="lt1"/>
                </a:solidFill>
                <a:latin typeface="Calibri"/>
                <a:ea typeface="Calibri"/>
                <a:cs typeface="Calibri"/>
                <a:sym typeface="Calibri"/>
              </a:rPr>
              <a:t>Changes coming to Faculty Grants Management Required Training for Investigators</a:t>
            </a:r>
            <a:endParaRPr sz="4400" b="1">
              <a:solidFill>
                <a:schemeClr val="lt1"/>
              </a:solidFill>
              <a:latin typeface="Encode Sans"/>
              <a:ea typeface="Encode Sans"/>
              <a:cs typeface="Encode Sans"/>
              <a:sym typeface="Encode Sans"/>
            </a:endParaRPr>
          </a:p>
        </p:txBody>
      </p:sp>
      <p:sp>
        <p:nvSpPr>
          <p:cNvPr id="94" name="Google Shape;94;p13"/>
          <p:cNvSpPr txBox="1"/>
          <p:nvPr/>
        </p:nvSpPr>
        <p:spPr>
          <a:xfrm>
            <a:off x="1334908" y="2990188"/>
            <a:ext cx="5439918" cy="307777"/>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endParaRPr sz="1400">
              <a:solidFill>
                <a:srgbClr val="5F497A"/>
              </a:solidFill>
              <a:latin typeface="Calibri"/>
              <a:ea typeface="Calibri"/>
              <a:cs typeface="Calibri"/>
              <a:sym typeface="Calibri"/>
            </a:endParaRPr>
          </a:p>
        </p:txBody>
      </p:sp>
      <p:sp>
        <p:nvSpPr>
          <p:cNvPr id="95" name="Google Shape;95;p13"/>
          <p:cNvSpPr txBox="1"/>
          <p:nvPr/>
        </p:nvSpPr>
        <p:spPr>
          <a:xfrm>
            <a:off x="7288040" y="3036331"/>
            <a:ext cx="1779760" cy="1384995"/>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1800" b="1">
                <a:solidFill>
                  <a:srgbClr val="3F3F3F"/>
                </a:solidFill>
                <a:latin typeface="Calibri"/>
                <a:ea typeface="Calibri"/>
                <a:cs typeface="Calibri"/>
                <a:sym typeface="Calibri"/>
              </a:rPr>
              <a:t>GMI Required Training page: </a:t>
            </a:r>
            <a:r>
              <a:rPr lang="en-US" sz="1200" u="sng">
                <a:solidFill>
                  <a:schemeClr val="dk1"/>
                </a:solidFill>
                <a:latin typeface="Calibri"/>
                <a:ea typeface="Calibri"/>
                <a:cs typeface="Calibri"/>
                <a:sym typeface="Calibri"/>
                <a:hlinkClick r:id="rId4"/>
              </a:rPr>
              <a:t>https://www.washington.edu/research/required-training/faculty-grants-management/</a:t>
            </a:r>
            <a:endParaRPr sz="1200">
              <a:solidFill>
                <a:schemeClr val="dk1"/>
              </a:solidFill>
              <a:latin typeface="Calibri"/>
              <a:ea typeface="Calibri"/>
              <a:cs typeface="Calibri"/>
              <a:sym typeface="Calibri"/>
            </a:endParaRPr>
          </a:p>
        </p:txBody>
      </p:sp>
      <p:sp>
        <p:nvSpPr>
          <p:cNvPr id="96" name="Google Shape;96;p13"/>
          <p:cNvSpPr txBox="1"/>
          <p:nvPr/>
        </p:nvSpPr>
        <p:spPr>
          <a:xfrm>
            <a:off x="152400" y="3555529"/>
            <a:ext cx="737616" cy="307777"/>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endParaRPr sz="1400" b="1" u="none">
              <a:solidFill>
                <a:srgbClr val="595959"/>
              </a:solidFill>
              <a:latin typeface="Calibri"/>
              <a:ea typeface="Calibri"/>
              <a:cs typeface="Calibri"/>
              <a:sym typeface="Calibri"/>
            </a:endParaRPr>
          </a:p>
        </p:txBody>
      </p:sp>
      <p:pic>
        <p:nvPicPr>
          <p:cNvPr id="97" name="Google Shape;97;p13" descr="C:\Users\hient2\Desktop\Untitled-1.png"/>
          <p:cNvPicPr preferRelativeResize="0"/>
          <p:nvPr/>
        </p:nvPicPr>
        <p:blipFill rotWithShape="1">
          <a:blip r:embed="rId5">
            <a:alphaModFix/>
          </a:blip>
          <a:srcRect/>
          <a:stretch/>
        </p:blipFill>
        <p:spPr>
          <a:xfrm>
            <a:off x="6553200" y="152400"/>
            <a:ext cx="2768927" cy="1006186"/>
          </a:xfrm>
          <a:prstGeom prst="rect">
            <a:avLst/>
          </a:prstGeom>
          <a:noFill/>
          <a:ln>
            <a:noFill/>
          </a:ln>
        </p:spPr>
      </p:pic>
      <p:sp>
        <p:nvSpPr>
          <p:cNvPr id="98" name="Google Shape;98;p13"/>
          <p:cNvSpPr txBox="1"/>
          <p:nvPr/>
        </p:nvSpPr>
        <p:spPr>
          <a:xfrm>
            <a:off x="7174720" y="1227004"/>
            <a:ext cx="205740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3F3F3F"/>
                </a:solidFill>
                <a:latin typeface="Calibri"/>
                <a:ea typeface="Calibri"/>
                <a:cs typeface="Calibri"/>
                <a:sym typeface="Calibri"/>
              </a:rPr>
              <a:t>POD Registration:</a:t>
            </a:r>
            <a:endParaRPr sz="1800" b="1">
              <a:solidFill>
                <a:srgbClr val="3F3F3F"/>
              </a:solidFill>
              <a:latin typeface="Calibri"/>
              <a:ea typeface="Calibri"/>
              <a:cs typeface="Calibri"/>
              <a:sym typeface="Calibri"/>
            </a:endParaRPr>
          </a:p>
          <a:p>
            <a:pPr marL="0" marR="0" lvl="0" indent="0" algn="l" rtl="0">
              <a:spcBef>
                <a:spcPts val="0"/>
              </a:spcBef>
              <a:spcAft>
                <a:spcPts val="0"/>
              </a:spcAft>
              <a:buNone/>
            </a:pPr>
            <a:r>
              <a:rPr lang="en-US" sz="1200" u="sng">
                <a:solidFill>
                  <a:schemeClr val="dk1"/>
                </a:solidFill>
                <a:latin typeface="Calibri"/>
                <a:ea typeface="Calibri"/>
                <a:cs typeface="Calibri"/>
                <a:sym typeface="Calibri"/>
                <a:hlinkClick r:id="rId6"/>
              </a:rPr>
              <a:t>https://hr.uw.edu/pod/courses-and-workshops/faculty-grants-management/</a:t>
            </a:r>
            <a:endParaRPr sz="1200" u="sng">
              <a:solidFill>
                <a:schemeClr val="lt1"/>
              </a:solidFill>
              <a:latin typeface="Calibri"/>
              <a:ea typeface="Calibri"/>
              <a:cs typeface="Calibri"/>
              <a:sym typeface="Calibri"/>
            </a:endParaRPr>
          </a:p>
        </p:txBody>
      </p:sp>
      <p:pic>
        <p:nvPicPr>
          <p:cNvPr id="99" name="Google Shape;99;p13"/>
          <p:cNvPicPr preferRelativeResize="0"/>
          <p:nvPr/>
        </p:nvPicPr>
        <p:blipFill rotWithShape="1">
          <a:blip r:embed="rId7">
            <a:alphaModFix/>
          </a:blip>
          <a:srcRect/>
          <a:stretch/>
        </p:blipFill>
        <p:spPr>
          <a:xfrm>
            <a:off x="7426834" y="5811940"/>
            <a:ext cx="1358020" cy="914400"/>
          </a:xfrm>
          <a:prstGeom prst="rect">
            <a:avLst/>
          </a:prstGeom>
          <a:noFill/>
          <a:ln>
            <a:noFill/>
          </a:ln>
        </p:spPr>
      </p:pic>
      <p:sp>
        <p:nvSpPr>
          <p:cNvPr id="100" name="Google Shape;100;p13"/>
          <p:cNvSpPr txBox="1"/>
          <p:nvPr/>
        </p:nvSpPr>
        <p:spPr>
          <a:xfrm>
            <a:off x="17663" y="378104"/>
            <a:ext cx="6886205" cy="646331"/>
          </a:xfrm>
          <a:prstGeom prst="rect">
            <a:avLst/>
          </a:prstGeom>
          <a:noFill/>
          <a:ln>
            <a:noFill/>
          </a:ln>
        </p:spPr>
        <p:txBody>
          <a:bodyPr spcFirstLastPara="1" wrap="square" lIns="91425" tIns="45700" rIns="91425" bIns="45700" anchor="t" anchorCtr="0">
            <a:noAutofit/>
          </a:bodyPr>
          <a:lstStyle/>
          <a:p>
            <a:pPr marL="182880" marR="0" lvl="0" indent="0" algn="l" rtl="0">
              <a:spcBef>
                <a:spcPts val="0"/>
              </a:spcBef>
              <a:spcAft>
                <a:spcPts val="0"/>
              </a:spcAft>
              <a:buNone/>
            </a:pPr>
            <a:r>
              <a:rPr lang="en-US" sz="3600" b="1">
                <a:solidFill>
                  <a:schemeClr val="lt1"/>
                </a:solidFill>
                <a:latin typeface="Calibri"/>
                <a:ea typeface="Calibri"/>
                <a:cs typeface="Calibri"/>
                <a:sym typeface="Calibri"/>
              </a:rPr>
              <a:t>Updates</a:t>
            </a:r>
            <a:endParaRPr sz="3600" b="1">
              <a:solidFill>
                <a:schemeClr val="lt1"/>
              </a:solidFill>
              <a:latin typeface="Calibri"/>
              <a:ea typeface="Calibri"/>
              <a:cs typeface="Calibri"/>
              <a:sym typeface="Calibri"/>
            </a:endParaRPr>
          </a:p>
        </p:txBody>
      </p:sp>
      <p:sp>
        <p:nvSpPr>
          <p:cNvPr id="101" name="Google Shape;101;p13"/>
          <p:cNvSpPr txBox="1"/>
          <p:nvPr/>
        </p:nvSpPr>
        <p:spPr>
          <a:xfrm>
            <a:off x="228600" y="2150477"/>
            <a:ext cx="6172200"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0" u="none">
                <a:solidFill>
                  <a:schemeClr val="lt1"/>
                </a:solidFill>
                <a:latin typeface="Calibri"/>
                <a:ea typeface="Calibri"/>
                <a:cs typeface="Calibri"/>
                <a:sym typeface="Calibri"/>
              </a:rPr>
              <a:t>Two changes effective July 1, 2020 </a:t>
            </a:r>
            <a:endParaRPr sz="2400" b="0" u="none">
              <a:solidFill>
                <a:schemeClr val="lt1"/>
              </a:solidFill>
              <a:latin typeface="Calibri"/>
              <a:ea typeface="Calibri"/>
              <a:cs typeface="Calibri"/>
              <a:sym typeface="Calibri"/>
            </a:endParaRPr>
          </a:p>
        </p:txBody>
      </p:sp>
      <p:sp>
        <p:nvSpPr>
          <p:cNvPr id="102" name="Google Shape;102;p13"/>
          <p:cNvSpPr txBox="1"/>
          <p:nvPr/>
        </p:nvSpPr>
        <p:spPr>
          <a:xfrm>
            <a:off x="255858" y="2636664"/>
            <a:ext cx="6117683" cy="92333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changing the name of the session to “Grants Management for Investigators” to reflect the fact that not all investigators are faculty</a:t>
            </a:r>
            <a:endParaRPr sz="1800">
              <a:solidFill>
                <a:schemeClr val="lt1"/>
              </a:solidFill>
              <a:latin typeface="Calibri"/>
              <a:ea typeface="Calibri"/>
              <a:cs typeface="Calibri"/>
              <a:sym typeface="Calibri"/>
            </a:endParaRPr>
          </a:p>
        </p:txBody>
      </p:sp>
      <p:sp>
        <p:nvSpPr>
          <p:cNvPr id="103" name="Google Shape;103;p13"/>
          <p:cNvSpPr txBox="1"/>
          <p:nvPr/>
        </p:nvSpPr>
        <p:spPr>
          <a:xfrm>
            <a:off x="338401" y="3863306"/>
            <a:ext cx="6436425" cy="120032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investigators now required to take this training the time of their first proposal in SAGE (previously required at time of award). This allows us to give first time investigators this crucial information earlier in their research career at the UW. </a:t>
            </a:r>
            <a:endParaRPr sz="1800">
              <a:solidFill>
                <a:schemeClr val="lt1"/>
              </a:solidFill>
              <a:latin typeface="Calibri"/>
              <a:ea typeface="Calibri"/>
              <a:cs typeface="Calibri"/>
              <a:sym typeface="Calibri"/>
            </a:endParaRPr>
          </a:p>
        </p:txBody>
      </p:sp>
      <p:sp>
        <p:nvSpPr>
          <p:cNvPr id="104" name="Google Shape;104;p13"/>
          <p:cNvSpPr txBox="1"/>
          <p:nvPr/>
        </p:nvSpPr>
        <p:spPr>
          <a:xfrm>
            <a:off x="338401" y="5433536"/>
            <a:ext cx="6436425" cy="73866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0" u="none">
                <a:solidFill>
                  <a:schemeClr val="lt1"/>
                </a:solidFill>
                <a:latin typeface="Calibri"/>
                <a:ea typeface="Calibri"/>
                <a:cs typeface="Calibri"/>
                <a:sym typeface="Calibri"/>
              </a:rPr>
              <a:t>The next session will be a live Zoom session on October 21st (register through POD)</a:t>
            </a:r>
            <a:endParaRPr/>
          </a:p>
        </p:txBody>
      </p:sp>
    </p:spTree>
  </p:cSld>
  <p:clrMapOvr>
    <a:masterClrMapping/>
  </p:clrMapOvr>
</p:sld>
</file>

<file path=ppt/theme/theme1.xml><?xml version="1.0" encoding="utf-8"?>
<a:theme xmlns:a="http://schemas.openxmlformats.org/drawingml/2006/main" name="Office Theme">
  <a:themeElements>
    <a:clrScheme name="GO AWAY BLUE LINK">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DADE7"/>
      </a:hlink>
      <a:folHlink>
        <a:srgbClr val="6DAD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Words>
  <Application>Microsoft Office PowerPoint</Application>
  <PresentationFormat>On-screen Show (4:3)</PresentationFormat>
  <Paragraphs>10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Encode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S. Wilbanks</cp:lastModifiedBy>
  <cp:revision>1</cp:revision>
  <dcterms:modified xsi:type="dcterms:W3CDTF">2020-07-10T23:10:46Z</dcterms:modified>
</cp:coreProperties>
</file>