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3" r:id="rId5"/>
    <p:sldMasterId id="2147483734" r:id="rId6"/>
    <p:sldMasterId id="2147483735" r:id="rId7"/>
    <p:sldMasterId id="2147483736" r:id="rId8"/>
    <p:sldMasterId id="2147483737" r:id="rId9"/>
    <p:sldMasterId id="2147483738" r:id="rId10"/>
    <p:sldMasterId id="2147483739" r:id="rId11"/>
    <p:sldMasterId id="2147483740" r:id="rId12"/>
    <p:sldMasterId id="2147483741"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Lst>
  <p:sldSz cy="6858000" cx="9144000"/>
  <p:notesSz cx="6858000" cy="9144000"/>
  <p:embeddedFontLst>
    <p:embeddedFont>
      <p:font typeface="Encode Sans"/>
      <p:regular r:id="rId72"/>
      <p:bold r:id="rId73"/>
    </p:embeddedFont>
    <p:embeddedFont>
      <p:font typeface="Arial Black"/>
      <p:regular r:id="rId74"/>
    </p:embeddedFont>
    <p:embeddedFont>
      <p:font typeface="Open Sans Light"/>
      <p:regular r:id="rId75"/>
      <p:bold r:id="rId76"/>
      <p:italic r:id="rId77"/>
      <p:boldItalic r:id="rId78"/>
    </p:embeddedFont>
    <p:embeddedFont>
      <p:font typeface="Century Gothic"/>
      <p:regular r:id="rId79"/>
      <p:bold r:id="rId80"/>
      <p:italic r:id="rId81"/>
      <p:boldItalic r:id="rId82"/>
    </p:embeddedFont>
    <p:embeddedFont>
      <p:font typeface="Open Sans"/>
      <p:regular r:id="rId83"/>
      <p:bold r:id="rId84"/>
      <p:italic r:id="rId85"/>
      <p:boldItalic r:id="rId86"/>
    </p:embeddedFont>
    <p:embeddedFont>
      <p:font typeface="Encode Sans Condensed Thin"/>
      <p:bold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500F88-10A6-4236-9448-4540912AE167}">
  <a:tblStyle styleId="{FB500F88-10A6-4236-9448-4540912AE16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84" Type="http://schemas.openxmlformats.org/officeDocument/2006/relationships/font" Target="fonts/OpenSans-bold.fntdata"/><Relationship Id="rId83" Type="http://schemas.openxmlformats.org/officeDocument/2006/relationships/font" Target="fonts/OpenSans-regular.fntdata"/><Relationship Id="rId42" Type="http://schemas.openxmlformats.org/officeDocument/2006/relationships/slide" Target="slides/slide28.xml"/><Relationship Id="rId86" Type="http://schemas.openxmlformats.org/officeDocument/2006/relationships/font" Target="fonts/OpenSans-boldItalic.fntdata"/><Relationship Id="rId41" Type="http://schemas.openxmlformats.org/officeDocument/2006/relationships/slide" Target="slides/slide27.xml"/><Relationship Id="rId85" Type="http://schemas.openxmlformats.org/officeDocument/2006/relationships/font" Target="fonts/OpenSans-italic.fntdata"/><Relationship Id="rId44" Type="http://schemas.openxmlformats.org/officeDocument/2006/relationships/slide" Target="slides/slide30.xml"/><Relationship Id="rId43" Type="http://schemas.openxmlformats.org/officeDocument/2006/relationships/slide" Target="slides/slide29.xml"/><Relationship Id="rId87" Type="http://schemas.openxmlformats.org/officeDocument/2006/relationships/font" Target="fonts/EncodeSansCondensedThin-bold.fntdata"/><Relationship Id="rId46" Type="http://schemas.openxmlformats.org/officeDocument/2006/relationships/slide" Target="slides/slide32.xml"/><Relationship Id="rId45" Type="http://schemas.openxmlformats.org/officeDocument/2006/relationships/slide" Target="slides/slide31.xml"/><Relationship Id="rId80" Type="http://schemas.openxmlformats.org/officeDocument/2006/relationships/font" Target="fonts/CenturyGothic-bold.fntdata"/><Relationship Id="rId82" Type="http://schemas.openxmlformats.org/officeDocument/2006/relationships/font" Target="fonts/CenturyGothic-boldItalic.fntdata"/><Relationship Id="rId81"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EncodeSans-bold.fntdata"/><Relationship Id="rId72" Type="http://schemas.openxmlformats.org/officeDocument/2006/relationships/font" Target="fonts/EncodeSans-regular.fntdata"/><Relationship Id="rId31" Type="http://schemas.openxmlformats.org/officeDocument/2006/relationships/slide" Target="slides/slide17.xml"/><Relationship Id="rId75" Type="http://schemas.openxmlformats.org/officeDocument/2006/relationships/font" Target="fonts/OpenSansLight-regular.fntdata"/><Relationship Id="rId30" Type="http://schemas.openxmlformats.org/officeDocument/2006/relationships/slide" Target="slides/slide16.xml"/><Relationship Id="rId74" Type="http://schemas.openxmlformats.org/officeDocument/2006/relationships/font" Target="fonts/ArialBlack-regular.fntdata"/><Relationship Id="rId33" Type="http://schemas.openxmlformats.org/officeDocument/2006/relationships/slide" Target="slides/slide19.xml"/><Relationship Id="rId77" Type="http://schemas.openxmlformats.org/officeDocument/2006/relationships/font" Target="fonts/OpenSansLight-italic.fntdata"/><Relationship Id="rId32" Type="http://schemas.openxmlformats.org/officeDocument/2006/relationships/slide" Target="slides/slide18.xml"/><Relationship Id="rId76" Type="http://schemas.openxmlformats.org/officeDocument/2006/relationships/font" Target="fonts/OpenSansLight-bold.fntdata"/><Relationship Id="rId35" Type="http://schemas.openxmlformats.org/officeDocument/2006/relationships/slide" Target="slides/slide21.xml"/><Relationship Id="rId79" Type="http://schemas.openxmlformats.org/officeDocument/2006/relationships/font" Target="fonts/CenturyGothic-regular.fntdata"/><Relationship Id="rId34" Type="http://schemas.openxmlformats.org/officeDocument/2006/relationships/slide" Target="slides/slide20.xml"/><Relationship Id="rId78" Type="http://schemas.openxmlformats.org/officeDocument/2006/relationships/font" Target="fonts/OpenSansLight-boldItalic.fntdata"/><Relationship Id="rId71" Type="http://schemas.openxmlformats.org/officeDocument/2006/relationships/slide" Target="slides/slide57.xml"/><Relationship Id="rId70" Type="http://schemas.openxmlformats.org/officeDocument/2006/relationships/slide" Target="slides/slide56.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62" Type="http://schemas.openxmlformats.org/officeDocument/2006/relationships/slide" Target="slides/slide48.xml"/><Relationship Id="rId61" Type="http://schemas.openxmlformats.org/officeDocument/2006/relationships/slide" Target="slides/slide47.xml"/><Relationship Id="rId20" Type="http://schemas.openxmlformats.org/officeDocument/2006/relationships/slide" Target="slides/slide6.xml"/><Relationship Id="rId64" Type="http://schemas.openxmlformats.org/officeDocument/2006/relationships/slide" Target="slides/slide50.xml"/><Relationship Id="rId63" Type="http://schemas.openxmlformats.org/officeDocument/2006/relationships/slide" Target="slides/slide49.xml"/><Relationship Id="rId22" Type="http://schemas.openxmlformats.org/officeDocument/2006/relationships/slide" Target="slides/slide8.xml"/><Relationship Id="rId66" Type="http://schemas.openxmlformats.org/officeDocument/2006/relationships/slide" Target="slides/slide52.xml"/><Relationship Id="rId21" Type="http://schemas.openxmlformats.org/officeDocument/2006/relationships/slide" Target="slides/slide7.xml"/><Relationship Id="rId65" Type="http://schemas.openxmlformats.org/officeDocument/2006/relationships/slide" Target="slides/slide51.xml"/><Relationship Id="rId24" Type="http://schemas.openxmlformats.org/officeDocument/2006/relationships/slide" Target="slides/slide10.xml"/><Relationship Id="rId68" Type="http://schemas.openxmlformats.org/officeDocument/2006/relationships/slide" Target="slides/slide54.xml"/><Relationship Id="rId23" Type="http://schemas.openxmlformats.org/officeDocument/2006/relationships/slide" Target="slides/slide9.xml"/><Relationship Id="rId67" Type="http://schemas.openxmlformats.org/officeDocument/2006/relationships/slide" Target="slides/slide53.xml"/><Relationship Id="rId60" Type="http://schemas.openxmlformats.org/officeDocument/2006/relationships/slide" Target="slides/slide46.xml"/><Relationship Id="rId26" Type="http://schemas.openxmlformats.org/officeDocument/2006/relationships/slide" Target="slides/slide12.xml"/><Relationship Id="rId25" Type="http://schemas.openxmlformats.org/officeDocument/2006/relationships/slide" Target="slides/slide11.xml"/><Relationship Id="rId69" Type="http://schemas.openxmlformats.org/officeDocument/2006/relationships/slide" Target="slides/slide55.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7.xml"/><Relationship Id="rId55" Type="http://schemas.openxmlformats.org/officeDocument/2006/relationships/slide" Target="slides/slide41.xml"/><Relationship Id="rId10" Type="http://schemas.openxmlformats.org/officeDocument/2006/relationships/slideMaster" Target="slideMasters/slideMaster6.xml"/><Relationship Id="rId54" Type="http://schemas.openxmlformats.org/officeDocument/2006/relationships/slide" Target="slides/slide40.xml"/><Relationship Id="rId13" Type="http://schemas.openxmlformats.org/officeDocument/2006/relationships/slideMaster" Target="slideMasters/slideMaster9.xml"/><Relationship Id="rId57" Type="http://schemas.openxmlformats.org/officeDocument/2006/relationships/slide" Target="slides/slide43.xml"/><Relationship Id="rId12" Type="http://schemas.openxmlformats.org/officeDocument/2006/relationships/slideMaster" Target="slideMasters/slideMaster8.xml"/><Relationship Id="rId56" Type="http://schemas.openxmlformats.org/officeDocument/2006/relationships/slide" Target="slides/slide42.xml"/><Relationship Id="rId15" Type="http://schemas.openxmlformats.org/officeDocument/2006/relationships/slide" Target="slides/slide1.xml"/><Relationship Id="rId59" Type="http://schemas.openxmlformats.org/officeDocument/2006/relationships/slide" Target="slides/slide45.xml"/><Relationship Id="rId14" Type="http://schemas.openxmlformats.org/officeDocument/2006/relationships/notesMaster" Target="notesMasters/notesMaster1.xml"/><Relationship Id="rId58" Type="http://schemas.openxmlformats.org/officeDocument/2006/relationships/slide" Target="slides/slide44.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research/forms-and-templates/" TargetMode="External"/><Relationship Id="rId3" Type="http://schemas.openxmlformats.org/officeDocument/2006/relationships/hyperlink" Target="https://www.washington.edu/research/forms-and-template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95d380ef3a_0_8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95d380ef3a_0_8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540" name="Google Shape;540;g95d380ef3a_0_8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955191cafd_0_226: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955191cafd_0_226: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955191cafd_0_231: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955191cafd_0_231: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955191cafd_0_237: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955191cafd_0_237: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955191cafd_0_242: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955191cafd_0_242: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955191cafd_0_247: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955191cafd_0_247: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955191cafd_0_252: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955191cafd_0_252: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955191cafd_0_257: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955191cafd_0_257: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955191cafd_0_262: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955191cafd_0_262: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955191cafd_0_267: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955191cafd_0_267: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955191cafd_0_272: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955191cafd_0_272: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955191cafd_0_184: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955191cafd_0_184: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955191cafd_0_278: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955191cafd_0_278: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955191cafd_0_283: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955191cafd_0_283: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955191cafd_1_9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g955191cafd_1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955191cafd_1_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g955191cafd_1_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955191cafd_1_1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955191cafd_1_1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955191cafd_1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955191cafd_1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g955191cafd_1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955191cafd_1_1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955191cafd_1_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955191cafd_1_1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g955191cafd_1_1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955191cafd_1_1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955191cafd_1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DoEnergy</a:t>
            </a:r>
            <a:endParaRPr/>
          </a:p>
        </p:txBody>
      </p:sp>
      <p:sp>
        <p:nvSpPr>
          <p:cNvPr id="707" name="Google Shape;707;g955191cafd_1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955191cafd_0_6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14" name="Google Shape;714;g955191cafd_0_6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955191cafd_0_190: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955191cafd_0_190: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955191cafd_0_6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955191cafd_0_6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sz="1000">
                <a:solidFill>
                  <a:srgbClr val="4B2E83"/>
                </a:solidFill>
                <a:latin typeface="Open Sans"/>
                <a:ea typeface="Open Sans"/>
                <a:cs typeface="Open Sans"/>
                <a:sym typeface="Open Sans"/>
              </a:rPr>
              <a:t>https://www.washington.edu/research/myresearch-lifecycle/plan-and-propose/sponsor-requirements/federal/cpos/</a:t>
            </a:r>
            <a:endParaRPr sz="1000">
              <a:solidFill>
                <a:srgbClr val="4B2E83"/>
              </a:solidFill>
              <a:latin typeface="Open Sans"/>
              <a:ea typeface="Open Sans"/>
              <a:cs typeface="Open Sans"/>
              <a:sym typeface="Open Sans"/>
            </a:endParaRPr>
          </a:p>
          <a:p>
            <a:pPr indent="0" lvl="0" marL="0" rtl="0" algn="l">
              <a:spcBef>
                <a:spcPts val="480"/>
              </a:spcBef>
              <a:spcAft>
                <a:spcPts val="0"/>
              </a:spcAft>
              <a:buNone/>
            </a:pPr>
            <a:r>
              <a:rPr lang="en" sz="1000">
                <a:solidFill>
                  <a:srgbClr val="4B2E83"/>
                </a:solidFill>
                <a:latin typeface="Open Sans"/>
                <a:ea typeface="Open Sans"/>
                <a:cs typeface="Open Sans"/>
                <a:sym typeface="Open Sans"/>
              </a:rPr>
              <a:t>Note differences between NIH &amp; NSF requirements such as in-kind support, and appointments</a:t>
            </a:r>
            <a:endParaRPr sz="1000">
              <a:solidFill>
                <a:srgbClr val="4B2E83"/>
              </a:solidFill>
              <a:latin typeface="Open Sans"/>
              <a:ea typeface="Open Sans"/>
              <a:cs typeface="Open Sans"/>
              <a:sym typeface="Open Sans"/>
            </a:endParaRPr>
          </a:p>
          <a:p>
            <a:pPr indent="0" lvl="0" marL="0" rtl="0" algn="l">
              <a:spcBef>
                <a:spcPts val="480"/>
              </a:spcBef>
              <a:spcAft>
                <a:spcPts val="0"/>
              </a:spcAft>
              <a:buClr>
                <a:schemeClr val="dk1"/>
              </a:buClr>
              <a:buSzPts val="1100"/>
              <a:buFont typeface="Arial"/>
              <a:buNone/>
            </a:pPr>
            <a:r>
              <a:rPr lang="en" sz="1000">
                <a:solidFill>
                  <a:srgbClr val="4B2E83"/>
                </a:solidFill>
                <a:latin typeface="Open Sans"/>
                <a:ea typeface="Open Sans"/>
                <a:cs typeface="Open Sans"/>
                <a:sym typeface="Open Sans"/>
              </a:rPr>
              <a:t>NIH is making updates in October - including to their OS template</a:t>
            </a:r>
            <a:endParaRPr sz="100"/>
          </a:p>
        </p:txBody>
      </p:sp>
      <p:sp>
        <p:nvSpPr>
          <p:cNvPr id="721" name="Google Shape;721;g955191cafd_0_66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955191cafd_0_6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955191cafd_0_6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955191cafd_0_66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955191cafd_0_6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955191cafd_0_6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955191cafd_0_67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955191cafd_0_6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955191cafd_0_6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Human Fetal Tissue from elective abortions</a:t>
            </a:r>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HFT Sample IRB Consent Form:HSD will post an IRB-approved consent form that can be used for this purpose, by September 19th.</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Search for consent in</a:t>
            </a:r>
            <a:r>
              <a:rPr lang="en" sz="1100">
                <a:solidFill>
                  <a:srgbClr val="000000"/>
                </a:solidFill>
                <a:uFill>
                  <a:noFill/>
                </a:uFill>
                <a:latin typeface="Arial"/>
                <a:ea typeface="Arial"/>
                <a:cs typeface="Arial"/>
                <a:sym typeface="Arial"/>
                <a:hlinkClick r:id="rId2">
                  <a:extLst>
                    <a:ext uri="{A12FA001-AC4F-418D-AE19-62706E023703}">
                      <ahyp:hlinkClr val="tx"/>
                    </a:ext>
                  </a:extLst>
                </a:hlinkClick>
              </a:rPr>
              <a:t> </a:t>
            </a:r>
            <a:r>
              <a:rPr lang="en" sz="1100" u="sng">
                <a:solidFill>
                  <a:schemeClr val="hlink"/>
                </a:solidFill>
                <a:latin typeface="Arial"/>
                <a:ea typeface="Arial"/>
                <a:cs typeface="Arial"/>
                <a:sym typeface="Arial"/>
                <a:hlinkClick r:id="rId3"/>
              </a:rPr>
              <a:t>Forms and Templates</a:t>
            </a:r>
            <a:r>
              <a:rPr lang="en" sz="1100">
                <a:solidFill>
                  <a:srgbClr val="000000"/>
                </a:solidFill>
                <a:latin typeface="Arial"/>
                <a:ea typeface="Arial"/>
                <a:cs typeface="Arial"/>
                <a:sym typeface="Arial"/>
              </a:rPr>
              <a:t>. The new consent form will be called TEMPLATE: Consent Form, Fetal Tissue Research.</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HFT Compliance Assurance: letter signed by PI attesting to compliance w/specific consent-related requirements outlined in NIH policy.</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sz="1100"/>
          </a:p>
        </p:txBody>
      </p:sp>
      <p:sp>
        <p:nvSpPr>
          <p:cNvPr id="742" name="Google Shape;742;g955191cafd_0_68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955191cafd_0_6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48" name="Google Shape;748;g955191cafd_0_6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955191cafd_0_7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753" name="Google Shape;753;g955191cafd_0_7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955191cafd_0_7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955191cafd_0_7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a:t>
            </a:r>
            <a:endParaRPr/>
          </a:p>
        </p:txBody>
      </p:sp>
      <p:sp>
        <p:nvSpPr>
          <p:cNvPr id="760" name="Google Shape;760;g955191cafd_0_79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955191cafd_0_8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955191cafd_0_8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a:t>
            </a:r>
            <a:endParaRPr/>
          </a:p>
        </p:txBody>
      </p:sp>
      <p:sp>
        <p:nvSpPr>
          <p:cNvPr id="768" name="Google Shape;768;g955191cafd_0_80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955191cafd_0_8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74" name="Google Shape;774;g955191cafd_0_8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955191cafd_0_9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79" name="Google Shape;779;g955191cafd_0_9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955191cafd_0_195: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955191cafd_0_195: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955191cafd_0_9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955191cafd_0_9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786" name="Google Shape;786;g955191cafd_0_94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955191cafd_0_9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955191cafd_0_95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795" name="Google Shape;795;g955191cafd_0_95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955191cafd_0_9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955191cafd_0_9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04" name="Google Shape;804;g955191cafd_0_96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955191cafd_0_9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955191cafd_0_97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13" name="Google Shape;813;g955191cafd_0_97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955191cafd_0_9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955191cafd_0_9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22" name="Google Shape;822;g955191cafd_0_98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955191cafd_0_9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955191cafd_0_9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31" name="Google Shape;831;g955191cafd_0_98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955191cafd_0_9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955191cafd_0_99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40" name="Google Shape;840;g955191cafd_0_99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955191cafd_0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g955191cafd_0_1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955191cafd_0_1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g955191cafd_0_1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955191cafd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g955191cafd_0_1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955191cafd_0_200: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955191cafd_0_200: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955191cafd_0_1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g955191cafd_0_1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955191cafd_0_1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g955191cafd_0_1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955191cafd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g955191cafd_0_1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955191cafd_0_1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g955191cafd_0_1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955191cafd_0_1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g955191cafd_0_1412: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955191cafd_0_1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g955191cafd_0_1417: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955191cafd_0_1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g955191cafd_0_1423: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955191cafd_0_1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g955191cafd_0_1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g955191cafd_0_1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955191cafd_0_205: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955191cafd_0_205: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955191cafd_0_209: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955191cafd_0_209: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955191cafd_0_215: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955191cafd_0_215: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955191cafd_0_220: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955191cafd_0_220: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34.png"/><Relationship Id="rId5" Type="http://schemas.openxmlformats.org/officeDocument/2006/relationships/image" Target="../media/image7.png"/><Relationship Id="rId6"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1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34" name="Google Shape;134;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 name="Shape 137"/>
        <p:cNvGrpSpPr/>
        <p:nvPr/>
      </p:nvGrpSpPr>
      <p:grpSpPr>
        <a:xfrm>
          <a:off x="0" y="0"/>
          <a:ext cx="0" cy="0"/>
          <a:chOff x="0" y="0"/>
          <a:chExt cx="0" cy="0"/>
        </a:xfrm>
      </p:grpSpPr>
      <p:sp>
        <p:nvSpPr>
          <p:cNvPr id="138" name="Google Shape;13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0" name="Google Shape;140;p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29"/>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29"/>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50" name="Google Shape;150;p29"/>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51" name="Google Shape;151;p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30"/>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p30"/>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57" name="Google Shape;157;p3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3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0" name="Shape 160"/>
        <p:cNvGrpSpPr/>
        <p:nvPr/>
      </p:nvGrpSpPr>
      <p:grpSpPr>
        <a:xfrm>
          <a:off x="0" y="0"/>
          <a:ext cx="0" cy="0"/>
          <a:chOff x="0" y="0"/>
          <a:chExt cx="0" cy="0"/>
        </a:xfrm>
      </p:grpSpPr>
      <p:sp>
        <p:nvSpPr>
          <p:cNvPr id="161" name="Google Shape;16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3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63" name="Google Shape;163;p31"/>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64" name="Google Shape;164;p3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3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3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70" name="Google Shape;170;p3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71" name="Google Shape;171;p3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72" name="Google Shape;172;p3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73" name="Google Shape;173;p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 name="Google Shape;178;p3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9" name="Google Shape;179;p3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0" name="Google Shape;180;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p3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4" name="Google Shape;184;p3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85" name="Google Shape;185;p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6" name="Google Shape;186;p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7" name="Google Shape;187;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35"/>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1" name="Google Shape;191;p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2" name="Google Shape;192;p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6" name="Google Shape;196;p36"/>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7" name="Google Shape;197;p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8" name="Google Shape;198;p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p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01" name="Shape 201"/>
        <p:cNvGrpSpPr/>
        <p:nvPr/>
      </p:nvGrpSpPr>
      <p:grpSpPr>
        <a:xfrm>
          <a:off x="0" y="0"/>
          <a:ext cx="0" cy="0"/>
          <a:chOff x="0" y="0"/>
          <a:chExt cx="0" cy="0"/>
        </a:xfrm>
      </p:grpSpPr>
      <p:pic>
        <p:nvPicPr>
          <p:cNvPr descr="UW_W Logo_White.png" id="202" name="Google Shape;202;p38"/>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203" name="Google Shape;203;p38"/>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204" name="Google Shape;204;p38"/>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05" name="Google Shape;205;p38"/>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6" name="Shape 206"/>
        <p:cNvGrpSpPr/>
        <p:nvPr/>
      </p:nvGrpSpPr>
      <p:grpSpPr>
        <a:xfrm>
          <a:off x="0" y="0"/>
          <a:ext cx="0" cy="0"/>
          <a:chOff x="0" y="0"/>
          <a:chExt cx="0" cy="0"/>
        </a:xfrm>
      </p:grpSpPr>
      <p:sp>
        <p:nvSpPr>
          <p:cNvPr id="207" name="Google Shape;207;p39"/>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208" name="Google Shape;208;p39"/>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09" name="Google Shape;209;p39"/>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10" name="Google Shape;210;p39"/>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11" name="Shape 211"/>
        <p:cNvGrpSpPr/>
        <p:nvPr/>
      </p:nvGrpSpPr>
      <p:grpSpPr>
        <a:xfrm>
          <a:off x="0" y="0"/>
          <a:ext cx="0" cy="0"/>
          <a:chOff x="0" y="0"/>
          <a:chExt cx="0" cy="0"/>
        </a:xfrm>
      </p:grpSpPr>
      <p:sp>
        <p:nvSpPr>
          <p:cNvPr id="212" name="Google Shape;212;p40"/>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13" name="Google Shape;213;p40"/>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14" name="Google Shape;214;p40"/>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15" name="Google Shape;215;p40"/>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216" name="Google Shape;216;p40"/>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17" name="Shape 217"/>
        <p:cNvGrpSpPr/>
        <p:nvPr/>
      </p:nvGrpSpPr>
      <p:grpSpPr>
        <a:xfrm>
          <a:off x="0" y="0"/>
          <a:ext cx="0" cy="0"/>
          <a:chOff x="0" y="0"/>
          <a:chExt cx="0" cy="0"/>
        </a:xfrm>
      </p:grpSpPr>
      <p:pic>
        <p:nvPicPr>
          <p:cNvPr id="218" name="Google Shape;218;p41"/>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219" name="Google Shape;219;p41"/>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indent="-76200" lvl="1" marL="9906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762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25400" lvl="3" marL="1752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25400" lvl="4" marL="2209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25400" lvl="5" marL="2667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25400" lvl="6" marL="3124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25400" lvl="7" marL="3581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25400" lvl="8" marL="4038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20" name="Google Shape;220;p41"/>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21" name="Google Shape;221;p41"/>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2" name="Shape 222"/>
        <p:cNvGrpSpPr/>
        <p:nvPr/>
      </p:nvGrpSpPr>
      <p:grpSpPr>
        <a:xfrm>
          <a:off x="0" y="0"/>
          <a:ext cx="0" cy="0"/>
          <a:chOff x="0" y="0"/>
          <a:chExt cx="0" cy="0"/>
        </a:xfrm>
      </p:grpSpPr>
      <p:sp>
        <p:nvSpPr>
          <p:cNvPr id="223" name="Google Shape;223;p42"/>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224" name="Google Shape;224;p42"/>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225" name="Google Shape;225;p42"/>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26" name="Google Shape;226;p42"/>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227" name="Google Shape;227;p42"/>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9" name="Shape 229"/>
        <p:cNvGrpSpPr/>
        <p:nvPr/>
      </p:nvGrpSpPr>
      <p:grpSpPr>
        <a:xfrm>
          <a:off x="0" y="0"/>
          <a:ext cx="0" cy="0"/>
          <a:chOff x="0" y="0"/>
          <a:chExt cx="0" cy="0"/>
        </a:xfrm>
      </p:grpSpPr>
      <p:sp>
        <p:nvSpPr>
          <p:cNvPr id="230" name="Google Shape;230;p44"/>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31" name="Google Shape;231;p4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232" name="Google Shape;232;p44"/>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233" name="Google Shape;233;p44"/>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34" name="Shape 234"/>
        <p:cNvGrpSpPr/>
        <p:nvPr/>
      </p:nvGrpSpPr>
      <p:grpSpPr>
        <a:xfrm>
          <a:off x="0" y="0"/>
          <a:ext cx="0" cy="0"/>
          <a:chOff x="0" y="0"/>
          <a:chExt cx="0" cy="0"/>
        </a:xfrm>
      </p:grpSpPr>
      <p:sp>
        <p:nvSpPr>
          <p:cNvPr id="235" name="Google Shape;235;p45"/>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6" name="Google Shape;236;p45"/>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37" name="Google Shape;237;p4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238" name="Google Shape;238;p4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39" name="Shape 239"/>
        <p:cNvGrpSpPr/>
        <p:nvPr/>
      </p:nvGrpSpPr>
      <p:grpSpPr>
        <a:xfrm>
          <a:off x="0" y="0"/>
          <a:ext cx="0" cy="0"/>
          <a:chOff x="0" y="0"/>
          <a:chExt cx="0" cy="0"/>
        </a:xfrm>
      </p:grpSpPr>
      <p:sp>
        <p:nvSpPr>
          <p:cNvPr id="240" name="Google Shape;240;p4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1" name="Google Shape;241;p46"/>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2" name="Google Shape;242;p46"/>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43" name="Google Shape;243;p4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44" name="Google Shape;244;p4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45" name="Shape 245"/>
        <p:cNvGrpSpPr/>
        <p:nvPr/>
      </p:nvGrpSpPr>
      <p:grpSpPr>
        <a:xfrm>
          <a:off x="0" y="0"/>
          <a:ext cx="0" cy="0"/>
          <a:chOff x="0" y="0"/>
          <a:chExt cx="0" cy="0"/>
        </a:xfrm>
      </p:grpSpPr>
      <p:sp>
        <p:nvSpPr>
          <p:cNvPr id="246" name="Google Shape;246;p47"/>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7" name="Google Shape;247;p4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48" name="Google Shape;248;p4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249" name="Google Shape;249;p4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showMasterSp="0">
  <p:cSld name="Header + Content">
    <p:spTree>
      <p:nvGrpSpPr>
        <p:cNvPr id="254" name="Shape 254"/>
        <p:cNvGrpSpPr/>
        <p:nvPr/>
      </p:nvGrpSpPr>
      <p:grpSpPr>
        <a:xfrm>
          <a:off x="0" y="0"/>
          <a:ext cx="0" cy="0"/>
          <a:chOff x="0" y="0"/>
          <a:chExt cx="0" cy="0"/>
        </a:xfrm>
      </p:grpSpPr>
      <p:sp>
        <p:nvSpPr>
          <p:cNvPr id="255" name="Google Shape;255;p49"/>
          <p:cNvSpPr txBox="1"/>
          <p:nvPr>
            <p:ph idx="1" type="body"/>
          </p:nvPr>
        </p:nvSpPr>
        <p:spPr>
          <a:xfrm>
            <a:off x="659305" y="533400"/>
            <a:ext cx="8196300" cy="49047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accent1"/>
              </a:buClr>
              <a:buSzPts val="2400"/>
              <a:buFont typeface="Merriweather Sans"/>
              <a:buChar char="&gt;"/>
              <a:defRPr b="0" i="0" sz="2400">
                <a:solidFill>
                  <a:schemeClr val="accent1"/>
                </a:solidFill>
                <a:latin typeface="Calibri"/>
                <a:ea typeface="Calibri"/>
                <a:cs typeface="Calibri"/>
                <a:sym typeface="Calibri"/>
              </a:defRPr>
            </a:lvl1pPr>
            <a:lvl2pPr indent="-355600" lvl="1" marL="914400" rtl="0" algn="l">
              <a:spcBef>
                <a:spcPts val="400"/>
              </a:spcBef>
              <a:spcAft>
                <a:spcPts val="0"/>
              </a:spcAft>
              <a:buClr>
                <a:schemeClr val="accent1"/>
              </a:buClr>
              <a:buSzPts val="2000"/>
              <a:buChar char="–"/>
              <a:defRPr b="0" i="0" sz="2000">
                <a:solidFill>
                  <a:schemeClr val="accent1"/>
                </a:solidFill>
                <a:latin typeface="Calibri"/>
                <a:ea typeface="Calibri"/>
                <a:cs typeface="Calibri"/>
                <a:sym typeface="Calibri"/>
              </a:defRPr>
            </a:lvl2pPr>
            <a:lvl3pPr indent="-342900" lvl="2" marL="1371600" rtl="0" algn="l">
              <a:spcBef>
                <a:spcPts val="360"/>
              </a:spcBef>
              <a:spcAft>
                <a:spcPts val="0"/>
              </a:spcAft>
              <a:buClr>
                <a:schemeClr val="accent1"/>
              </a:buClr>
              <a:buSzPts val="1800"/>
              <a:buFont typeface="Merriweather Sans"/>
              <a:buChar char="&gt;"/>
              <a:defRPr b="0" i="0" sz="1800">
                <a:solidFill>
                  <a:schemeClr val="accent1"/>
                </a:solidFill>
                <a:latin typeface="Calibri"/>
                <a:ea typeface="Calibri"/>
                <a:cs typeface="Calibri"/>
                <a:sym typeface="Calibri"/>
              </a:defRPr>
            </a:lvl3pPr>
            <a:lvl4pPr indent="-330200" lvl="3" marL="1828800" rtl="0" algn="l">
              <a:spcBef>
                <a:spcPts val="320"/>
              </a:spcBef>
              <a:spcAft>
                <a:spcPts val="0"/>
              </a:spcAft>
              <a:buClr>
                <a:schemeClr val="accent1"/>
              </a:buClr>
              <a:buSzPts val="1600"/>
              <a:buChar char="–"/>
              <a:defRPr b="0" i="0" sz="1600">
                <a:solidFill>
                  <a:schemeClr val="accent1"/>
                </a:solidFill>
                <a:latin typeface="Calibri"/>
                <a:ea typeface="Calibri"/>
                <a:cs typeface="Calibri"/>
                <a:sym typeface="Calibri"/>
              </a:defRPr>
            </a:lvl4pPr>
            <a:lvl5pPr indent="-317500" lvl="4" marL="2286000" rtl="0" algn="l">
              <a:spcBef>
                <a:spcPts val="280"/>
              </a:spcBef>
              <a:spcAft>
                <a:spcPts val="0"/>
              </a:spcAft>
              <a:buClr>
                <a:schemeClr val="accent1"/>
              </a:buClr>
              <a:buSzPts val="1400"/>
              <a:buFont typeface="Merriweather Sans"/>
              <a:buChar char="&gt;"/>
              <a:defRPr b="0" i="0" sz="1400">
                <a:solidFill>
                  <a:schemeClr val="accent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W Logo_Purple_RGB.png" id="256" name="Google Shape;256;p49"/>
          <p:cNvPicPr preferRelativeResize="0"/>
          <p:nvPr/>
        </p:nvPicPr>
        <p:blipFill rotWithShape="1">
          <a:blip r:embed="rId2">
            <a:alphaModFix/>
          </a:blip>
          <a:srcRect b="0" l="0" r="0" t="0"/>
          <a:stretch/>
        </p:blipFill>
        <p:spPr>
          <a:xfrm>
            <a:off x="8172450" y="5959688"/>
            <a:ext cx="971550" cy="65417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2"/>
        </a:solidFill>
      </p:bgPr>
    </p:bg>
    <p:spTree>
      <p:nvGrpSpPr>
        <p:cNvPr id="257" name="Shape 257"/>
        <p:cNvGrpSpPr/>
        <p:nvPr/>
      </p:nvGrpSpPr>
      <p:grpSpPr>
        <a:xfrm>
          <a:off x="0" y="0"/>
          <a:ext cx="0" cy="0"/>
          <a:chOff x="0" y="0"/>
          <a:chExt cx="0" cy="0"/>
        </a:xfrm>
      </p:grpSpPr>
      <p:sp>
        <p:nvSpPr>
          <p:cNvPr id="258" name="Google Shape;258;p50"/>
          <p:cNvSpPr txBox="1"/>
          <p:nvPr>
            <p:ph type="title"/>
          </p:nvPr>
        </p:nvSpPr>
        <p:spPr>
          <a:xfrm>
            <a:off x="457200" y="274637"/>
            <a:ext cx="8229600" cy="868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9" name="Google Shape;259;p50"/>
          <p:cNvSpPr txBox="1"/>
          <p:nvPr>
            <p:ph idx="1" type="body"/>
          </p:nvPr>
        </p:nvSpPr>
        <p:spPr>
          <a:xfrm>
            <a:off x="457200" y="1326778"/>
            <a:ext cx="8229600" cy="47994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228600" lvl="1" marL="914400" rtl="0" algn="l">
              <a:spcBef>
                <a:spcPts val="560"/>
              </a:spcBef>
              <a:spcAft>
                <a:spcPts val="0"/>
              </a:spcAft>
              <a:buClr>
                <a:schemeClr val="dk1"/>
              </a:buClr>
              <a:buSzPts val="2800"/>
              <a:buNone/>
              <a:defRPr/>
            </a:lvl2pPr>
            <a:lvl3pPr indent="-228600" lvl="2" marL="1371600" rtl="0" algn="l">
              <a:spcBef>
                <a:spcPts val="480"/>
              </a:spcBef>
              <a:spcAft>
                <a:spcPts val="0"/>
              </a:spcAft>
              <a:buClr>
                <a:schemeClr val="dk1"/>
              </a:buClr>
              <a:buSzPts val="2400"/>
              <a:buNone/>
              <a:defRPr/>
            </a:lvl3pPr>
            <a:lvl4pPr indent="-228600" lvl="3" marL="1828800" rtl="0" algn="l">
              <a:spcBef>
                <a:spcPts val="400"/>
              </a:spcBef>
              <a:spcAft>
                <a:spcPts val="0"/>
              </a:spcAft>
              <a:buClr>
                <a:schemeClr val="dk1"/>
              </a:buClr>
              <a:buSzPts val="2000"/>
              <a:buNone/>
              <a:defRPr/>
            </a:lvl4pPr>
            <a:lvl5pPr indent="-228600" lvl="4" marL="2286000" rtl="0" algn="l">
              <a:spcBef>
                <a:spcPts val="400"/>
              </a:spcBef>
              <a:spcAft>
                <a:spcPts val="0"/>
              </a:spcAft>
              <a:buClr>
                <a:schemeClr val="dk1"/>
              </a:buClr>
              <a:buSzPts val="20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60" name="Google Shape;260;p50"/>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261" name="Google Shape;261;p5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62" name="Google Shape;262;p50"/>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3" name="Google Shape;263;p50"/>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u="none" cap="none" strike="noStrike">
                <a:solidFill>
                  <a:srgbClr val="2A2A2D"/>
                </a:solidFill>
                <a:latin typeface="Calibri"/>
                <a:ea typeface="Calibri"/>
                <a:cs typeface="Calibri"/>
                <a:sym typeface="Calibri"/>
              </a:defRPr>
            </a:lvl1pPr>
            <a:lvl2pPr indent="0" lvl="1" marL="0" rtl="0" algn="l">
              <a:spcBef>
                <a:spcPts val="0"/>
              </a:spcBef>
              <a:buNone/>
              <a:defRPr b="0" i="0" sz="1000" u="none" cap="none" strike="noStrike">
                <a:solidFill>
                  <a:srgbClr val="2A2A2D"/>
                </a:solidFill>
                <a:latin typeface="Calibri"/>
                <a:ea typeface="Calibri"/>
                <a:cs typeface="Calibri"/>
                <a:sym typeface="Calibri"/>
              </a:defRPr>
            </a:lvl2pPr>
            <a:lvl3pPr indent="0" lvl="2" marL="0" rtl="0" algn="l">
              <a:spcBef>
                <a:spcPts val="0"/>
              </a:spcBef>
              <a:buNone/>
              <a:defRPr b="0" i="0" sz="1000" u="none" cap="none" strike="noStrike">
                <a:solidFill>
                  <a:srgbClr val="2A2A2D"/>
                </a:solidFill>
                <a:latin typeface="Calibri"/>
                <a:ea typeface="Calibri"/>
                <a:cs typeface="Calibri"/>
                <a:sym typeface="Calibri"/>
              </a:defRPr>
            </a:lvl3pPr>
            <a:lvl4pPr indent="0" lvl="3" marL="0" rtl="0" algn="l">
              <a:spcBef>
                <a:spcPts val="0"/>
              </a:spcBef>
              <a:buNone/>
              <a:defRPr b="0" i="0" sz="1000" u="none" cap="none" strike="noStrike">
                <a:solidFill>
                  <a:srgbClr val="2A2A2D"/>
                </a:solidFill>
                <a:latin typeface="Calibri"/>
                <a:ea typeface="Calibri"/>
                <a:cs typeface="Calibri"/>
                <a:sym typeface="Calibri"/>
              </a:defRPr>
            </a:lvl4pPr>
            <a:lvl5pPr indent="0" lvl="4" marL="0" rtl="0" algn="l">
              <a:spcBef>
                <a:spcPts val="0"/>
              </a:spcBef>
              <a:buNone/>
              <a:defRPr b="0" i="0" sz="1000" u="none" cap="none" strike="noStrike">
                <a:solidFill>
                  <a:srgbClr val="2A2A2D"/>
                </a:solidFill>
                <a:latin typeface="Calibri"/>
                <a:ea typeface="Calibri"/>
                <a:cs typeface="Calibri"/>
                <a:sym typeface="Calibri"/>
              </a:defRPr>
            </a:lvl5pPr>
            <a:lvl6pPr indent="0" lvl="5" marL="0" rtl="0" algn="l">
              <a:spcBef>
                <a:spcPts val="0"/>
              </a:spcBef>
              <a:buNone/>
              <a:defRPr b="0" i="0" sz="1000" u="none" cap="none" strike="noStrike">
                <a:solidFill>
                  <a:srgbClr val="2A2A2D"/>
                </a:solidFill>
                <a:latin typeface="Calibri"/>
                <a:ea typeface="Calibri"/>
                <a:cs typeface="Calibri"/>
                <a:sym typeface="Calibri"/>
              </a:defRPr>
            </a:lvl6pPr>
            <a:lvl7pPr indent="0" lvl="6" marL="0" rtl="0" algn="l">
              <a:spcBef>
                <a:spcPts val="0"/>
              </a:spcBef>
              <a:buNone/>
              <a:defRPr b="0" i="0" sz="1000" u="none" cap="none" strike="noStrike">
                <a:solidFill>
                  <a:srgbClr val="2A2A2D"/>
                </a:solidFill>
                <a:latin typeface="Calibri"/>
                <a:ea typeface="Calibri"/>
                <a:cs typeface="Calibri"/>
                <a:sym typeface="Calibri"/>
              </a:defRPr>
            </a:lvl7pPr>
            <a:lvl8pPr indent="0" lvl="7" marL="0" rtl="0" algn="l">
              <a:spcBef>
                <a:spcPts val="0"/>
              </a:spcBef>
              <a:buNone/>
              <a:defRPr b="0" i="0" sz="1000" u="none" cap="none" strike="noStrike">
                <a:solidFill>
                  <a:srgbClr val="2A2A2D"/>
                </a:solidFill>
                <a:latin typeface="Calibri"/>
                <a:ea typeface="Calibri"/>
                <a:cs typeface="Calibri"/>
                <a:sym typeface="Calibri"/>
              </a:defRPr>
            </a:lvl8pPr>
            <a:lvl9pPr indent="0" lvl="8" marL="0" rtl="0" algn="l">
              <a:spcBef>
                <a:spcPts val="0"/>
              </a:spcBef>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264" name="Shape 264"/>
        <p:cNvGrpSpPr/>
        <p:nvPr/>
      </p:nvGrpSpPr>
      <p:grpSpPr>
        <a:xfrm>
          <a:off x="0" y="0"/>
          <a:ext cx="0" cy="0"/>
          <a:chOff x="0" y="0"/>
          <a:chExt cx="0" cy="0"/>
        </a:xfrm>
      </p:grpSpPr>
      <p:sp>
        <p:nvSpPr>
          <p:cNvPr id="265" name="Google Shape;265;p5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6" name="Google Shape;26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7" name="Google Shape;267;p51"/>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68" name="Google Shape;268;p51"/>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269" name="Google Shape;269;p51"/>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70" name="Google Shape;270;p51"/>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271" name="Google Shape;271;p51"/>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272" name="Google Shape;272;p5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73" name="Google Shape;273;p5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74" name="Google Shape;274;p51"/>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275" name="Shape 275"/>
        <p:cNvGrpSpPr/>
        <p:nvPr/>
      </p:nvGrpSpPr>
      <p:grpSpPr>
        <a:xfrm>
          <a:off x="0" y="0"/>
          <a:ext cx="0" cy="0"/>
          <a:chOff x="0" y="0"/>
          <a:chExt cx="0" cy="0"/>
        </a:xfrm>
      </p:grpSpPr>
      <p:sp>
        <p:nvSpPr>
          <p:cNvPr id="276" name="Google Shape;276;p52"/>
          <p:cNvSpPr/>
          <p:nvPr/>
        </p:nvSpPr>
        <p:spPr>
          <a:xfrm>
            <a:off x="6477000" y="219722"/>
            <a:ext cx="2438400" cy="6409677"/>
          </a:xfrm>
          <a:custGeom>
            <a:rect b="b" l="l" r="r" t="t"/>
            <a:pathLst>
              <a:path extrusionOk="0" h="6409677" w="2438400">
                <a:moveTo>
                  <a:pt x="1544714" y="0"/>
                </a:moveTo>
                <a:lnTo>
                  <a:pt x="2438400" y="8877"/>
                </a:lnTo>
                <a:lnTo>
                  <a:pt x="2438400" y="6409677"/>
                </a:lnTo>
                <a:lnTo>
                  <a:pt x="0" y="6409677"/>
                </a:lnTo>
                <a:lnTo>
                  <a:pt x="154471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7" name="Google Shape;277;p52"/>
          <p:cNvSpPr txBox="1"/>
          <p:nvPr>
            <p:ph type="title"/>
          </p:nvPr>
        </p:nvSpPr>
        <p:spPr>
          <a:xfrm>
            <a:off x="722313" y="3289300"/>
            <a:ext cx="5830800" cy="1362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4400"/>
              <a:buFont typeface="Arial Black"/>
              <a:buNone/>
              <a:defRPr b="1" sz="4400" cap="none">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8" name="Google Shape;278;p52"/>
          <p:cNvSpPr txBox="1"/>
          <p:nvPr>
            <p:ph idx="1" type="body"/>
          </p:nvPr>
        </p:nvSpPr>
        <p:spPr>
          <a:xfrm>
            <a:off x="722313" y="4660900"/>
            <a:ext cx="5297400" cy="6732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rgbClr val="4C4C51"/>
              </a:buClr>
              <a:buSzPts val="2400"/>
              <a:buNone/>
              <a:defRPr sz="2400">
                <a:solidFill>
                  <a:srgbClr val="4C4C51"/>
                </a:solidFill>
              </a:defRPr>
            </a:lvl1pPr>
            <a:lvl2pPr indent="-228600" lvl="1" marL="914400" rtl="0" algn="l">
              <a:spcBef>
                <a:spcPts val="360"/>
              </a:spcBef>
              <a:spcAft>
                <a:spcPts val="0"/>
              </a:spcAft>
              <a:buClr>
                <a:srgbClr val="898989"/>
              </a:buClr>
              <a:buSzPts val="1800"/>
              <a:buNone/>
              <a:defRPr sz="1800">
                <a:solidFill>
                  <a:srgbClr val="898989"/>
                </a:solidFill>
              </a:defRPr>
            </a:lvl2pPr>
            <a:lvl3pPr indent="-228600" lvl="2" marL="1371600" rtl="0" algn="l">
              <a:spcBef>
                <a:spcPts val="320"/>
              </a:spcBef>
              <a:spcAft>
                <a:spcPts val="0"/>
              </a:spcAft>
              <a:buClr>
                <a:srgbClr val="898989"/>
              </a:buClr>
              <a:buSzPts val="1600"/>
              <a:buNone/>
              <a:defRPr sz="1600">
                <a:solidFill>
                  <a:srgbClr val="898989"/>
                </a:solidFill>
              </a:defRPr>
            </a:lvl3pPr>
            <a:lvl4pPr indent="-228600" lvl="3" marL="1828800" rtl="0" algn="l">
              <a:spcBef>
                <a:spcPts val="280"/>
              </a:spcBef>
              <a:spcAft>
                <a:spcPts val="0"/>
              </a:spcAft>
              <a:buClr>
                <a:srgbClr val="898989"/>
              </a:buClr>
              <a:buSzPts val="1400"/>
              <a:buNone/>
              <a:defRPr sz="1400">
                <a:solidFill>
                  <a:srgbClr val="898989"/>
                </a:solidFill>
              </a:defRPr>
            </a:lvl4pPr>
            <a:lvl5pPr indent="-228600" lvl="4" marL="2286000" rtl="0" algn="l">
              <a:spcBef>
                <a:spcPts val="280"/>
              </a:spcBef>
              <a:spcAft>
                <a:spcPts val="0"/>
              </a:spcAft>
              <a:buClr>
                <a:srgbClr val="898989"/>
              </a:buClr>
              <a:buSzPts val="1400"/>
              <a:buNone/>
              <a:defRPr sz="1400">
                <a:solidFill>
                  <a:srgbClr val="898989"/>
                </a:solidFill>
              </a:defRPr>
            </a:lvl5pPr>
            <a:lvl6pPr indent="-228600" lvl="5" marL="2743200" rtl="0" algn="l">
              <a:spcBef>
                <a:spcPts val="280"/>
              </a:spcBef>
              <a:spcAft>
                <a:spcPts val="0"/>
              </a:spcAft>
              <a:buClr>
                <a:srgbClr val="898989"/>
              </a:buClr>
              <a:buSzPts val="1400"/>
              <a:buNone/>
              <a:defRPr sz="1400">
                <a:solidFill>
                  <a:srgbClr val="898989"/>
                </a:solidFill>
              </a:defRPr>
            </a:lvl6pPr>
            <a:lvl7pPr indent="-228600" lvl="6" marL="3200400" rtl="0" algn="l">
              <a:spcBef>
                <a:spcPts val="280"/>
              </a:spcBef>
              <a:spcAft>
                <a:spcPts val="0"/>
              </a:spcAft>
              <a:buClr>
                <a:srgbClr val="898989"/>
              </a:buClr>
              <a:buSzPts val="1400"/>
              <a:buNone/>
              <a:defRPr sz="1400">
                <a:solidFill>
                  <a:srgbClr val="898989"/>
                </a:solidFill>
              </a:defRPr>
            </a:lvl7pPr>
            <a:lvl8pPr indent="-228600" lvl="7" marL="3657600" rtl="0" algn="l">
              <a:spcBef>
                <a:spcPts val="280"/>
              </a:spcBef>
              <a:spcAft>
                <a:spcPts val="0"/>
              </a:spcAft>
              <a:buClr>
                <a:srgbClr val="898989"/>
              </a:buClr>
              <a:buSzPts val="1400"/>
              <a:buNone/>
              <a:defRPr sz="1400">
                <a:solidFill>
                  <a:srgbClr val="898989"/>
                </a:solidFill>
              </a:defRPr>
            </a:lvl8pPr>
            <a:lvl9pPr indent="-228600" lvl="8" marL="4114800" rtl="0" algn="l">
              <a:spcBef>
                <a:spcPts val="280"/>
              </a:spcBef>
              <a:spcAft>
                <a:spcPts val="0"/>
              </a:spcAft>
              <a:buClr>
                <a:srgbClr val="898989"/>
              </a:buClr>
              <a:buSzPts val="1400"/>
              <a:buNone/>
              <a:defRPr sz="1400">
                <a:solidFill>
                  <a:srgbClr val="898989"/>
                </a:solidFill>
              </a:defRPr>
            </a:lvl9pPr>
          </a:lstStyle>
          <a:p/>
        </p:txBody>
      </p:sp>
      <p:sp>
        <p:nvSpPr>
          <p:cNvPr id="279" name="Google Shape;279;p52"/>
          <p:cNvSpPr txBox="1"/>
          <p:nvPr>
            <p:ph idx="10" type="dt"/>
          </p:nvPr>
        </p:nvSpPr>
        <p:spPr>
          <a:xfrm>
            <a:off x="685800" y="5638800"/>
            <a:ext cx="2743200" cy="244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4C4C5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0" name="Google Shape;280;p52"/>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281" name="Google Shape;281;p52"/>
          <p:cNvPicPr preferRelativeResize="0"/>
          <p:nvPr/>
        </p:nvPicPr>
        <p:blipFill rotWithShape="1">
          <a:blip r:embed="rId2">
            <a:alphaModFix/>
          </a:blip>
          <a:srcRect b="0" l="0" r="0" t="0"/>
          <a:stretch/>
        </p:blipFill>
        <p:spPr>
          <a:xfrm>
            <a:off x="7391399" y="4951476"/>
            <a:ext cx="1600201" cy="1077469"/>
          </a:xfrm>
          <a:prstGeom prst="rect">
            <a:avLst/>
          </a:prstGeom>
          <a:noFill/>
          <a:ln>
            <a:noFill/>
          </a:ln>
        </p:spPr>
      </p:pic>
      <p:pic>
        <p:nvPicPr>
          <p:cNvPr id="282" name="Google Shape;282;p52"/>
          <p:cNvPicPr preferRelativeResize="0"/>
          <p:nvPr/>
        </p:nvPicPr>
        <p:blipFill rotWithShape="1">
          <a:blip r:embed="rId3">
            <a:alphaModFix/>
          </a:blip>
          <a:srcRect b="0" l="0" r="0" t="0"/>
          <a:stretch/>
        </p:blipFill>
        <p:spPr>
          <a:xfrm>
            <a:off x="364639" y="381000"/>
            <a:ext cx="2141737" cy="58588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283" name="Shape 283"/>
        <p:cNvGrpSpPr/>
        <p:nvPr/>
      </p:nvGrpSpPr>
      <p:grpSpPr>
        <a:xfrm>
          <a:off x="0" y="0"/>
          <a:ext cx="0" cy="0"/>
          <a:chOff x="0" y="0"/>
          <a:chExt cx="0" cy="0"/>
        </a:xfrm>
      </p:grpSpPr>
      <p:sp>
        <p:nvSpPr>
          <p:cNvPr id="284" name="Google Shape;284;p5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5" name="Google Shape;285;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5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287" name="Google Shape;287;p53"/>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288" name="Google Shape;288;p5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89" name="Google Shape;289;p53"/>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0" name="Google Shape;290;p53"/>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u="none" cap="none" strike="noStrike">
                <a:solidFill>
                  <a:srgbClr val="2A2A2D"/>
                </a:solidFill>
                <a:latin typeface="Calibri"/>
                <a:ea typeface="Calibri"/>
                <a:cs typeface="Calibri"/>
                <a:sym typeface="Calibri"/>
              </a:defRPr>
            </a:lvl1pPr>
            <a:lvl2pPr indent="0" lvl="1" marL="0" rtl="0" algn="l">
              <a:spcBef>
                <a:spcPts val="0"/>
              </a:spcBef>
              <a:buNone/>
              <a:defRPr b="0" i="0" sz="1000" u="none" cap="none" strike="noStrike">
                <a:solidFill>
                  <a:srgbClr val="2A2A2D"/>
                </a:solidFill>
                <a:latin typeface="Calibri"/>
                <a:ea typeface="Calibri"/>
                <a:cs typeface="Calibri"/>
                <a:sym typeface="Calibri"/>
              </a:defRPr>
            </a:lvl2pPr>
            <a:lvl3pPr indent="0" lvl="2" marL="0" rtl="0" algn="l">
              <a:spcBef>
                <a:spcPts val="0"/>
              </a:spcBef>
              <a:buNone/>
              <a:defRPr b="0" i="0" sz="1000" u="none" cap="none" strike="noStrike">
                <a:solidFill>
                  <a:srgbClr val="2A2A2D"/>
                </a:solidFill>
                <a:latin typeface="Calibri"/>
                <a:ea typeface="Calibri"/>
                <a:cs typeface="Calibri"/>
                <a:sym typeface="Calibri"/>
              </a:defRPr>
            </a:lvl3pPr>
            <a:lvl4pPr indent="0" lvl="3" marL="0" rtl="0" algn="l">
              <a:spcBef>
                <a:spcPts val="0"/>
              </a:spcBef>
              <a:buNone/>
              <a:defRPr b="0" i="0" sz="1000" u="none" cap="none" strike="noStrike">
                <a:solidFill>
                  <a:srgbClr val="2A2A2D"/>
                </a:solidFill>
                <a:latin typeface="Calibri"/>
                <a:ea typeface="Calibri"/>
                <a:cs typeface="Calibri"/>
                <a:sym typeface="Calibri"/>
              </a:defRPr>
            </a:lvl4pPr>
            <a:lvl5pPr indent="0" lvl="4" marL="0" rtl="0" algn="l">
              <a:spcBef>
                <a:spcPts val="0"/>
              </a:spcBef>
              <a:buNone/>
              <a:defRPr b="0" i="0" sz="1000" u="none" cap="none" strike="noStrike">
                <a:solidFill>
                  <a:srgbClr val="2A2A2D"/>
                </a:solidFill>
                <a:latin typeface="Calibri"/>
                <a:ea typeface="Calibri"/>
                <a:cs typeface="Calibri"/>
                <a:sym typeface="Calibri"/>
              </a:defRPr>
            </a:lvl5pPr>
            <a:lvl6pPr indent="0" lvl="5" marL="0" rtl="0" algn="l">
              <a:spcBef>
                <a:spcPts val="0"/>
              </a:spcBef>
              <a:buNone/>
              <a:defRPr b="0" i="0" sz="1000" u="none" cap="none" strike="noStrike">
                <a:solidFill>
                  <a:srgbClr val="2A2A2D"/>
                </a:solidFill>
                <a:latin typeface="Calibri"/>
                <a:ea typeface="Calibri"/>
                <a:cs typeface="Calibri"/>
                <a:sym typeface="Calibri"/>
              </a:defRPr>
            </a:lvl6pPr>
            <a:lvl7pPr indent="0" lvl="6" marL="0" rtl="0" algn="l">
              <a:spcBef>
                <a:spcPts val="0"/>
              </a:spcBef>
              <a:buNone/>
              <a:defRPr b="0" i="0" sz="1000" u="none" cap="none" strike="noStrike">
                <a:solidFill>
                  <a:srgbClr val="2A2A2D"/>
                </a:solidFill>
                <a:latin typeface="Calibri"/>
                <a:ea typeface="Calibri"/>
                <a:cs typeface="Calibri"/>
                <a:sym typeface="Calibri"/>
              </a:defRPr>
            </a:lvl7pPr>
            <a:lvl8pPr indent="0" lvl="7" marL="0" rtl="0" algn="l">
              <a:spcBef>
                <a:spcPts val="0"/>
              </a:spcBef>
              <a:buNone/>
              <a:defRPr b="0" i="0" sz="1000" u="none" cap="none" strike="noStrike">
                <a:solidFill>
                  <a:srgbClr val="2A2A2D"/>
                </a:solidFill>
                <a:latin typeface="Calibri"/>
                <a:ea typeface="Calibri"/>
                <a:cs typeface="Calibri"/>
                <a:sym typeface="Calibri"/>
              </a:defRPr>
            </a:lvl8pPr>
            <a:lvl9pPr indent="0" lvl="8" marL="0" rtl="0" algn="l">
              <a:spcBef>
                <a:spcPts val="0"/>
              </a:spcBef>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291" name="Shape 291"/>
        <p:cNvGrpSpPr/>
        <p:nvPr/>
      </p:nvGrpSpPr>
      <p:grpSpPr>
        <a:xfrm>
          <a:off x="0" y="0"/>
          <a:ext cx="0" cy="0"/>
          <a:chOff x="0" y="0"/>
          <a:chExt cx="0" cy="0"/>
        </a:xfrm>
      </p:grpSpPr>
      <p:sp>
        <p:nvSpPr>
          <p:cNvPr id="292" name="Google Shape;292;p54"/>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54"/>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295" name="Google Shape;295;p54"/>
          <p:cNvSpPr txBox="1"/>
          <p:nvPr>
            <p:ph idx="2" type="body"/>
          </p:nvPr>
        </p:nvSpPr>
        <p:spPr>
          <a:xfrm>
            <a:off x="457200" y="2174875"/>
            <a:ext cx="82296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296" name="Google Shape;296;p54"/>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297" name="Google Shape;297;p5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298" name="Google Shape;298;p5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99" name="Google Shape;299;p54"/>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300" name="Shape 300"/>
        <p:cNvGrpSpPr/>
        <p:nvPr/>
      </p:nvGrpSpPr>
      <p:grpSpPr>
        <a:xfrm>
          <a:off x="0" y="0"/>
          <a:ext cx="0" cy="0"/>
          <a:chOff x="0" y="0"/>
          <a:chExt cx="0" cy="0"/>
        </a:xfrm>
      </p:grpSpPr>
      <p:sp>
        <p:nvSpPr>
          <p:cNvPr id="301" name="Google Shape;301;p55"/>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2" name="Google Shape;302;p55"/>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3" name="Google Shape;303;p5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304" name="Google Shape;304;p5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05" name="Google Shape;305;p5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06" name="Google Shape;306;p55"/>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7" name="Google Shape;307;p55"/>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C4C4C4"/>
        </a:solidFill>
      </p:bgPr>
    </p:bg>
    <p:spTree>
      <p:nvGrpSpPr>
        <p:cNvPr id="308" name="Shape 308"/>
        <p:cNvGrpSpPr/>
        <p:nvPr/>
      </p:nvGrpSpPr>
      <p:grpSpPr>
        <a:xfrm>
          <a:off x="0" y="0"/>
          <a:ext cx="0" cy="0"/>
          <a:chOff x="0" y="0"/>
          <a:chExt cx="0" cy="0"/>
        </a:xfrm>
      </p:grpSpPr>
      <p:sp>
        <p:nvSpPr>
          <p:cNvPr id="309" name="Google Shape;309;p56"/>
          <p:cNvSpPr/>
          <p:nvPr/>
        </p:nvSpPr>
        <p:spPr>
          <a:xfrm>
            <a:off x="0" y="2438400"/>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0" name="Google Shape;310;p56"/>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Autofit/>
          </a:bodyPr>
          <a:lstStyle>
            <a:lvl1pPr lvl="0" rtl="0" algn="l">
              <a:spcBef>
                <a:spcPts val="560"/>
              </a:spcBef>
              <a:spcAft>
                <a:spcPts val="0"/>
              </a:spcAft>
              <a:buClr>
                <a:srgbClr val="2A2A2D"/>
              </a:buClr>
              <a:buSzPts val="2800"/>
              <a:buNone/>
              <a:defRPr sz="2800">
                <a:solidFill>
                  <a:srgbClr val="2A2A2D"/>
                </a:solidFill>
              </a:defRPr>
            </a:lvl1pPr>
            <a:lvl2pPr lvl="1" rtl="0" algn="ctr">
              <a:spcBef>
                <a:spcPts val="560"/>
              </a:spcBef>
              <a:spcAft>
                <a:spcPts val="0"/>
              </a:spcAft>
              <a:buClr>
                <a:srgbClr val="898989"/>
              </a:buClr>
              <a:buSzPts val="2800"/>
              <a:buNone/>
              <a:defRPr>
                <a:solidFill>
                  <a:srgbClr val="898989"/>
                </a:solidFill>
              </a:defRPr>
            </a:lvl2pPr>
            <a:lvl3pPr lvl="2" rtl="0" algn="ctr">
              <a:spcBef>
                <a:spcPts val="480"/>
              </a:spcBef>
              <a:spcAft>
                <a:spcPts val="0"/>
              </a:spcAft>
              <a:buClr>
                <a:srgbClr val="898989"/>
              </a:buClr>
              <a:buSzPts val="2400"/>
              <a:buNone/>
              <a:defRPr>
                <a:solidFill>
                  <a:srgbClr val="898989"/>
                </a:solidFill>
              </a:defRPr>
            </a:lvl3pPr>
            <a:lvl4pPr lvl="3" rtl="0" algn="ctr">
              <a:spcBef>
                <a:spcPts val="400"/>
              </a:spcBef>
              <a:spcAft>
                <a:spcPts val="0"/>
              </a:spcAft>
              <a:buClr>
                <a:srgbClr val="898989"/>
              </a:buClr>
              <a:buSzPts val="2000"/>
              <a:buNone/>
              <a:defRPr>
                <a:solidFill>
                  <a:srgbClr val="898989"/>
                </a:solidFill>
              </a:defRPr>
            </a:lvl4pPr>
            <a:lvl5pPr lvl="4" rtl="0" algn="ctr">
              <a:spcBef>
                <a:spcPts val="400"/>
              </a:spcBef>
              <a:spcAft>
                <a:spcPts val="0"/>
              </a:spcAft>
              <a:buClr>
                <a:srgbClr val="898989"/>
              </a:buClr>
              <a:buSzPts val="2000"/>
              <a:buNone/>
              <a:defRPr>
                <a:solidFill>
                  <a:srgbClr val="898989"/>
                </a:solidFill>
              </a:defRPr>
            </a:lvl5pPr>
            <a:lvl6pPr lvl="5" rtl="0" algn="ctr">
              <a:spcBef>
                <a:spcPts val="400"/>
              </a:spcBef>
              <a:spcAft>
                <a:spcPts val="0"/>
              </a:spcAft>
              <a:buClr>
                <a:srgbClr val="898989"/>
              </a:buClr>
              <a:buSzPts val="2000"/>
              <a:buNone/>
              <a:defRPr>
                <a:solidFill>
                  <a:srgbClr val="898989"/>
                </a:solidFill>
              </a:defRPr>
            </a:lvl6pPr>
            <a:lvl7pPr lvl="6" rtl="0" algn="ctr">
              <a:spcBef>
                <a:spcPts val="400"/>
              </a:spcBef>
              <a:spcAft>
                <a:spcPts val="0"/>
              </a:spcAft>
              <a:buClr>
                <a:srgbClr val="898989"/>
              </a:buClr>
              <a:buSzPts val="2000"/>
              <a:buNone/>
              <a:defRPr>
                <a:solidFill>
                  <a:srgbClr val="898989"/>
                </a:solidFill>
              </a:defRPr>
            </a:lvl7pPr>
            <a:lvl8pPr lvl="7" rtl="0" algn="ctr">
              <a:spcBef>
                <a:spcPts val="400"/>
              </a:spcBef>
              <a:spcAft>
                <a:spcPts val="0"/>
              </a:spcAft>
              <a:buClr>
                <a:srgbClr val="898989"/>
              </a:buClr>
              <a:buSzPts val="2000"/>
              <a:buNone/>
              <a:defRPr>
                <a:solidFill>
                  <a:srgbClr val="898989"/>
                </a:solidFill>
              </a:defRPr>
            </a:lvl8pPr>
            <a:lvl9pPr lvl="8" rtl="0" algn="ctr">
              <a:spcBef>
                <a:spcPts val="400"/>
              </a:spcBef>
              <a:spcAft>
                <a:spcPts val="0"/>
              </a:spcAft>
              <a:buClr>
                <a:srgbClr val="898989"/>
              </a:buClr>
              <a:buSzPts val="2000"/>
              <a:buNone/>
              <a:defRPr>
                <a:solidFill>
                  <a:srgbClr val="898989"/>
                </a:solidFill>
              </a:defRPr>
            </a:lvl9pPr>
          </a:lstStyle>
          <a:p/>
        </p:txBody>
      </p:sp>
      <p:sp>
        <p:nvSpPr>
          <p:cNvPr id="311" name="Google Shape;311;p5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12" name="Google Shape;312;p56"/>
          <p:cNvSpPr txBox="1"/>
          <p:nvPr>
            <p:ph type="title"/>
          </p:nvPr>
        </p:nvSpPr>
        <p:spPr>
          <a:xfrm>
            <a:off x="228600" y="2438400"/>
            <a:ext cx="7391400" cy="1524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313" name="Shape 313"/>
        <p:cNvGrpSpPr/>
        <p:nvPr/>
      </p:nvGrpSpPr>
      <p:grpSpPr>
        <a:xfrm>
          <a:off x="0" y="0"/>
          <a:ext cx="0" cy="0"/>
          <a:chOff x="0" y="0"/>
          <a:chExt cx="0" cy="0"/>
        </a:xfrm>
      </p:grpSpPr>
      <p:sp>
        <p:nvSpPr>
          <p:cNvPr id="314" name="Google Shape;314;p57"/>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5" name="Google Shape;315;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6" name="Google Shape;316;p57"/>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17" name="Google Shape;317;p57"/>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318" name="Google Shape;318;p57"/>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19" name="Google Shape;319;p5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20" name="Google Shape;320;p57"/>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21" name="Google Shape;321;p57"/>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322" name="Shape 322"/>
        <p:cNvGrpSpPr/>
        <p:nvPr/>
      </p:nvGrpSpPr>
      <p:grpSpPr>
        <a:xfrm>
          <a:off x="0" y="0"/>
          <a:ext cx="0" cy="0"/>
          <a:chOff x="0" y="0"/>
          <a:chExt cx="0" cy="0"/>
        </a:xfrm>
      </p:grpSpPr>
      <p:sp>
        <p:nvSpPr>
          <p:cNvPr id="323" name="Google Shape;323;p5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4" name="Google Shape;324;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5" name="Google Shape;325;p58"/>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26" name="Google Shape;326;p58"/>
          <p:cNvSpPr txBox="1"/>
          <p:nvPr>
            <p:ph idx="2" type="body"/>
          </p:nvPr>
        </p:nvSpPr>
        <p:spPr>
          <a:xfrm>
            <a:off x="457200" y="3733801"/>
            <a:ext cx="8229600" cy="2392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327" name="Google Shape;327;p58"/>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28" name="Google Shape;328;p5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29" name="Google Shape;329;p5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30" name="Google Shape;330;p58"/>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331" name="Shape 331"/>
        <p:cNvGrpSpPr/>
        <p:nvPr/>
      </p:nvGrpSpPr>
      <p:grpSpPr>
        <a:xfrm>
          <a:off x="0" y="0"/>
          <a:ext cx="0" cy="0"/>
          <a:chOff x="0" y="0"/>
          <a:chExt cx="0" cy="0"/>
        </a:xfrm>
      </p:grpSpPr>
      <p:sp>
        <p:nvSpPr>
          <p:cNvPr id="332" name="Google Shape;332;p59"/>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3" name="Google Shape;333;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p59"/>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35" name="Google Shape;335;p59"/>
          <p:cNvSpPr txBox="1"/>
          <p:nvPr>
            <p:ph idx="2" type="body"/>
          </p:nvPr>
        </p:nvSpPr>
        <p:spPr>
          <a:xfrm>
            <a:off x="457200" y="2209790"/>
            <a:ext cx="8229600" cy="16002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36" name="Google Shape;336;p59"/>
          <p:cNvSpPr txBox="1"/>
          <p:nvPr>
            <p:ph idx="3" type="body"/>
          </p:nvPr>
        </p:nvSpPr>
        <p:spPr>
          <a:xfrm>
            <a:off x="457200" y="3968769"/>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37" name="Google Shape;337;p59"/>
          <p:cNvSpPr txBox="1"/>
          <p:nvPr>
            <p:ph idx="4" type="body"/>
          </p:nvPr>
        </p:nvSpPr>
        <p:spPr>
          <a:xfrm>
            <a:off x="455613" y="4654560"/>
            <a:ext cx="8231100" cy="1635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338" name="Google Shape;338;p5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39" name="Google Shape;339;p5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40" name="Google Shape;340;p59"/>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41" name="Google Shape;341;p59"/>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2" name="Shape 342"/>
        <p:cNvGrpSpPr/>
        <p:nvPr/>
      </p:nvGrpSpPr>
      <p:grpSpPr>
        <a:xfrm>
          <a:off x="0" y="0"/>
          <a:ext cx="0" cy="0"/>
          <a:chOff x="0" y="0"/>
          <a:chExt cx="0" cy="0"/>
        </a:xfrm>
      </p:grpSpPr>
      <p:sp>
        <p:nvSpPr>
          <p:cNvPr id="343" name="Google Shape;343;p60"/>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4" name="Google Shape;344;p60"/>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5" name="Google Shape;345;p60"/>
          <p:cNvSpPr txBox="1"/>
          <p:nvPr>
            <p:ph idx="1" type="body"/>
          </p:nvPr>
        </p:nvSpPr>
        <p:spPr>
          <a:xfrm>
            <a:off x="3575050" y="1435100"/>
            <a:ext cx="5111700" cy="46911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346" name="Google Shape;346;p60"/>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347" name="Google Shape;347;p60"/>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48" name="Google Shape;348;p6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49" name="Google Shape;349;p6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50" name="Google Shape;350;p60"/>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1" name="Shape 351"/>
        <p:cNvGrpSpPr/>
        <p:nvPr/>
      </p:nvGrpSpPr>
      <p:grpSpPr>
        <a:xfrm>
          <a:off x="0" y="0"/>
          <a:ext cx="0" cy="0"/>
          <a:chOff x="0" y="0"/>
          <a:chExt cx="0" cy="0"/>
        </a:xfrm>
      </p:grpSpPr>
      <p:sp>
        <p:nvSpPr>
          <p:cNvPr id="352" name="Google Shape;352;p6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3" name="Google Shape;353;p61"/>
          <p:cNvSpPr txBox="1"/>
          <p:nvPr>
            <p:ph type="title"/>
          </p:nvPr>
        </p:nvSpPr>
        <p:spPr>
          <a:xfrm>
            <a:off x="1792288" y="4800600"/>
            <a:ext cx="5486400" cy="566700"/>
          </a:xfrm>
          <a:prstGeom prst="rect">
            <a:avLst/>
          </a:prstGeom>
          <a:solidFill>
            <a:srgbClr val="260053"/>
          </a:solidFill>
          <a:ln>
            <a:noFill/>
          </a:ln>
        </p:spPr>
        <p:txBody>
          <a:bodyPr anchorCtr="0" anchor="b" bIns="45700" lIns="91425" spcFirstLastPara="1" rIns="91425" wrap="square" tIns="45700">
            <a:noAutofit/>
          </a:bodyPr>
          <a:lstStyle>
            <a:lvl1pPr lvl="0" rtl="0" algn="l">
              <a:spcBef>
                <a:spcPts val="0"/>
              </a:spcBef>
              <a:spcAft>
                <a:spcPts val="0"/>
              </a:spcAft>
              <a:buClr>
                <a:schemeClr val="lt2"/>
              </a:buClr>
              <a:buSzPts val="2000"/>
              <a:buFont typeface="Calibri"/>
              <a:buNone/>
              <a:defRPr b="1" sz="20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4" name="Google Shape;354;p6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55" name="Google Shape;355;p61"/>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4C4C51"/>
              </a:buClr>
              <a:buSzPts val="1400"/>
              <a:buNone/>
              <a:defRPr sz="1400">
                <a:solidFill>
                  <a:srgbClr val="4C4C51"/>
                </a:solidFill>
              </a:defRPr>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356" name="Google Shape;356;p61"/>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57" name="Google Shape;357;p6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58" name="Google Shape;358;p6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59" name="Google Shape;359;p61"/>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360" name="Shape 360"/>
        <p:cNvGrpSpPr/>
        <p:nvPr/>
      </p:nvGrpSpPr>
      <p:grpSpPr>
        <a:xfrm>
          <a:off x="0" y="0"/>
          <a:ext cx="0" cy="0"/>
          <a:chOff x="0" y="0"/>
          <a:chExt cx="0" cy="0"/>
        </a:xfrm>
      </p:grpSpPr>
      <p:sp>
        <p:nvSpPr>
          <p:cNvPr id="361" name="Google Shape;361;p62"/>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2" name="Google Shape;362;p6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363" name="Google Shape;363;p62"/>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64" name="Google Shape;364;p6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65" name="Google Shape;365;p62"/>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6" name="Google Shape;366;p62"/>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u="none" cap="none" strike="noStrike">
                <a:solidFill>
                  <a:srgbClr val="2A2A2D"/>
                </a:solidFill>
                <a:latin typeface="Calibri"/>
                <a:ea typeface="Calibri"/>
                <a:cs typeface="Calibri"/>
                <a:sym typeface="Calibri"/>
              </a:defRPr>
            </a:lvl1pPr>
            <a:lvl2pPr indent="0" lvl="1" marL="0" rtl="0" algn="l">
              <a:spcBef>
                <a:spcPts val="0"/>
              </a:spcBef>
              <a:buNone/>
              <a:defRPr b="0" i="0" sz="1000" u="none" cap="none" strike="noStrike">
                <a:solidFill>
                  <a:srgbClr val="2A2A2D"/>
                </a:solidFill>
                <a:latin typeface="Calibri"/>
                <a:ea typeface="Calibri"/>
                <a:cs typeface="Calibri"/>
                <a:sym typeface="Calibri"/>
              </a:defRPr>
            </a:lvl2pPr>
            <a:lvl3pPr indent="0" lvl="2" marL="0" rtl="0" algn="l">
              <a:spcBef>
                <a:spcPts val="0"/>
              </a:spcBef>
              <a:buNone/>
              <a:defRPr b="0" i="0" sz="1000" u="none" cap="none" strike="noStrike">
                <a:solidFill>
                  <a:srgbClr val="2A2A2D"/>
                </a:solidFill>
                <a:latin typeface="Calibri"/>
                <a:ea typeface="Calibri"/>
                <a:cs typeface="Calibri"/>
                <a:sym typeface="Calibri"/>
              </a:defRPr>
            </a:lvl3pPr>
            <a:lvl4pPr indent="0" lvl="3" marL="0" rtl="0" algn="l">
              <a:spcBef>
                <a:spcPts val="0"/>
              </a:spcBef>
              <a:buNone/>
              <a:defRPr b="0" i="0" sz="1000" u="none" cap="none" strike="noStrike">
                <a:solidFill>
                  <a:srgbClr val="2A2A2D"/>
                </a:solidFill>
                <a:latin typeface="Calibri"/>
                <a:ea typeface="Calibri"/>
                <a:cs typeface="Calibri"/>
                <a:sym typeface="Calibri"/>
              </a:defRPr>
            </a:lvl4pPr>
            <a:lvl5pPr indent="0" lvl="4" marL="0" rtl="0" algn="l">
              <a:spcBef>
                <a:spcPts val="0"/>
              </a:spcBef>
              <a:buNone/>
              <a:defRPr b="0" i="0" sz="1000" u="none" cap="none" strike="noStrike">
                <a:solidFill>
                  <a:srgbClr val="2A2A2D"/>
                </a:solidFill>
                <a:latin typeface="Calibri"/>
                <a:ea typeface="Calibri"/>
                <a:cs typeface="Calibri"/>
                <a:sym typeface="Calibri"/>
              </a:defRPr>
            </a:lvl5pPr>
            <a:lvl6pPr indent="0" lvl="5" marL="0" rtl="0" algn="l">
              <a:spcBef>
                <a:spcPts val="0"/>
              </a:spcBef>
              <a:buNone/>
              <a:defRPr b="0" i="0" sz="1000" u="none" cap="none" strike="noStrike">
                <a:solidFill>
                  <a:srgbClr val="2A2A2D"/>
                </a:solidFill>
                <a:latin typeface="Calibri"/>
                <a:ea typeface="Calibri"/>
                <a:cs typeface="Calibri"/>
                <a:sym typeface="Calibri"/>
              </a:defRPr>
            </a:lvl6pPr>
            <a:lvl7pPr indent="0" lvl="6" marL="0" rtl="0" algn="l">
              <a:spcBef>
                <a:spcPts val="0"/>
              </a:spcBef>
              <a:buNone/>
              <a:defRPr b="0" i="0" sz="1000" u="none" cap="none" strike="noStrike">
                <a:solidFill>
                  <a:srgbClr val="2A2A2D"/>
                </a:solidFill>
                <a:latin typeface="Calibri"/>
                <a:ea typeface="Calibri"/>
                <a:cs typeface="Calibri"/>
                <a:sym typeface="Calibri"/>
              </a:defRPr>
            </a:lvl7pPr>
            <a:lvl8pPr indent="0" lvl="7" marL="0" rtl="0" algn="l">
              <a:spcBef>
                <a:spcPts val="0"/>
              </a:spcBef>
              <a:buNone/>
              <a:defRPr b="0" i="0" sz="1000" u="none" cap="none" strike="noStrike">
                <a:solidFill>
                  <a:srgbClr val="2A2A2D"/>
                </a:solidFill>
                <a:latin typeface="Calibri"/>
                <a:ea typeface="Calibri"/>
                <a:cs typeface="Calibri"/>
                <a:sym typeface="Calibri"/>
              </a:defRPr>
            </a:lvl8pPr>
            <a:lvl9pPr indent="0" lvl="8" marL="0" rtl="0" algn="l">
              <a:spcBef>
                <a:spcPts val="0"/>
              </a:spcBef>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367" name="Shape 367"/>
        <p:cNvGrpSpPr/>
        <p:nvPr/>
      </p:nvGrpSpPr>
      <p:grpSpPr>
        <a:xfrm>
          <a:off x="0" y="0"/>
          <a:ext cx="0" cy="0"/>
          <a:chOff x="0" y="0"/>
          <a:chExt cx="0" cy="0"/>
        </a:xfrm>
      </p:grpSpPr>
      <p:sp>
        <p:nvSpPr>
          <p:cNvPr id="368" name="Google Shape;368;p6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69" name="Google Shape;369;p63"/>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70" name="Google Shape;370;p6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71" name="Google Shape;371;p6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72" name="Google Shape;372;p63"/>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3" name="Google Shape;373;p63"/>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374" name="Shape 374"/>
        <p:cNvGrpSpPr/>
        <p:nvPr/>
      </p:nvGrpSpPr>
      <p:grpSpPr>
        <a:xfrm>
          <a:off x="0" y="0"/>
          <a:ext cx="0" cy="0"/>
          <a:chOff x="0" y="0"/>
          <a:chExt cx="0" cy="0"/>
        </a:xfrm>
      </p:grpSpPr>
      <p:pic>
        <p:nvPicPr>
          <p:cNvPr id="375" name="Google Shape;375;p64"/>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76" name="Google Shape;376;p6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77" name="Google Shape;377;p6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78" name="Google Shape;378;p64"/>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9" name="Google Shape;379;p64"/>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380" name="Shape 380"/>
        <p:cNvGrpSpPr/>
        <p:nvPr/>
      </p:nvGrpSpPr>
      <p:grpSpPr>
        <a:xfrm>
          <a:off x="0" y="0"/>
          <a:ext cx="0" cy="0"/>
          <a:chOff x="0" y="0"/>
          <a:chExt cx="0" cy="0"/>
        </a:xfrm>
      </p:grpSpPr>
      <p:sp>
        <p:nvSpPr>
          <p:cNvPr id="381" name="Google Shape;381;p65"/>
          <p:cNvSpPr txBox="1"/>
          <p:nvPr>
            <p:ph idx="1" type="body"/>
          </p:nvPr>
        </p:nvSpPr>
        <p:spPr>
          <a:xfrm>
            <a:off x="128588" y="152399"/>
            <a:ext cx="8862900" cy="6520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382" name="Shape 382"/>
        <p:cNvGrpSpPr/>
        <p:nvPr/>
      </p:nvGrpSpPr>
      <p:grpSpPr>
        <a:xfrm>
          <a:off x="0" y="0"/>
          <a:ext cx="0" cy="0"/>
          <a:chOff x="0" y="0"/>
          <a:chExt cx="0" cy="0"/>
        </a:xfrm>
      </p:grpSpPr>
      <p:sp>
        <p:nvSpPr>
          <p:cNvPr id="383" name="Google Shape;383;p66"/>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4" name="Google Shape;384;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85" name="Google Shape;385;p66"/>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86" name="Google Shape;386;p6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87" name="Google Shape;387;p6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388" name="Google Shape;388;p66"/>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389" name="Shape 389"/>
        <p:cNvGrpSpPr/>
        <p:nvPr/>
      </p:nvGrpSpPr>
      <p:grpSpPr>
        <a:xfrm>
          <a:off x="0" y="0"/>
          <a:ext cx="0" cy="0"/>
          <a:chOff x="0" y="0"/>
          <a:chExt cx="0" cy="0"/>
        </a:xfrm>
      </p:grpSpPr>
      <p:sp>
        <p:nvSpPr>
          <p:cNvPr id="390" name="Google Shape;390;p67"/>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1" name="Google Shape;391;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392" name="Shape 392"/>
        <p:cNvGrpSpPr/>
        <p:nvPr/>
      </p:nvGrpSpPr>
      <p:grpSpPr>
        <a:xfrm>
          <a:off x="0" y="0"/>
          <a:ext cx="0" cy="0"/>
          <a:chOff x="0" y="0"/>
          <a:chExt cx="0" cy="0"/>
        </a:xfrm>
      </p:grpSpPr>
      <p:sp>
        <p:nvSpPr>
          <p:cNvPr id="393" name="Google Shape;393;p6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394" name="Shape 394"/>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5" name="Shape 395"/>
        <p:cNvGrpSpPr/>
        <p:nvPr/>
      </p:nvGrpSpPr>
      <p:grpSpPr>
        <a:xfrm>
          <a:off x="0" y="0"/>
          <a:ext cx="0" cy="0"/>
          <a:chOff x="0" y="0"/>
          <a:chExt cx="0" cy="0"/>
        </a:xfrm>
      </p:grpSpPr>
      <p:sp>
        <p:nvSpPr>
          <p:cNvPr id="396" name="Google Shape;396;p70"/>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7" name="Google Shape;397;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8" name="Google Shape;398;p70"/>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399" name="Google Shape;399;p70"/>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00" name="Google Shape;400;p7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01" name="Google Shape;401;p7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02" name="Google Shape;402;p70"/>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3" name="Shape 403"/>
        <p:cNvGrpSpPr/>
        <p:nvPr/>
      </p:nvGrpSpPr>
      <p:grpSpPr>
        <a:xfrm>
          <a:off x="0" y="0"/>
          <a:ext cx="0" cy="0"/>
          <a:chOff x="0" y="0"/>
          <a:chExt cx="0" cy="0"/>
        </a:xfrm>
      </p:grpSpPr>
      <p:sp>
        <p:nvSpPr>
          <p:cNvPr id="404" name="Google Shape;404;p7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5" name="Google Shape;405;p71"/>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6" name="Google Shape;406;p71"/>
          <p:cNvSpPr txBox="1"/>
          <p:nvPr>
            <p:ph idx="1" type="body"/>
          </p:nvPr>
        </p:nvSpPr>
        <p:spPr>
          <a:xfrm rot="5400000">
            <a:off x="579450" y="228588"/>
            <a:ext cx="5851500" cy="5943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07" name="Google Shape;407;p71"/>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408" name="Google Shape;408;p71"/>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409" name="Google Shape;409;p71"/>
          <p:cNvSpPr txBox="1"/>
          <p:nvPr>
            <p:ph idx="12" type="sldNum"/>
          </p:nvPr>
        </p:nvSpPr>
        <p:spPr>
          <a:xfrm rot="5400000">
            <a:off x="113785" y="220651"/>
            <a:ext cx="381000" cy="2445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10" name="Google Shape;410;p71"/>
          <p:cNvSpPr/>
          <p:nvPr/>
        </p:nvSpPr>
        <p:spPr>
          <a:xfrm rot="5400000">
            <a:off x="64783" y="6214838"/>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accent4"/>
        </a:solidFill>
      </p:bgPr>
    </p:bg>
    <p:spTree>
      <p:nvGrpSpPr>
        <p:cNvPr id="411" name="Shape 411"/>
        <p:cNvGrpSpPr/>
        <p:nvPr/>
      </p:nvGrpSpPr>
      <p:grpSpPr>
        <a:xfrm>
          <a:off x="0" y="0"/>
          <a:ext cx="0" cy="0"/>
          <a:chOff x="0" y="0"/>
          <a:chExt cx="0" cy="0"/>
        </a:xfrm>
      </p:grpSpPr>
      <p:sp>
        <p:nvSpPr>
          <p:cNvPr id="412" name="Google Shape;412;p72"/>
          <p:cNvSpPr txBox="1"/>
          <p:nvPr>
            <p:ph idx="1" type="body"/>
          </p:nvPr>
        </p:nvSpPr>
        <p:spPr>
          <a:xfrm>
            <a:off x="671757" y="2819400"/>
            <a:ext cx="6972300" cy="1716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dk1"/>
              </a:buClr>
              <a:buSzPts val="5000"/>
              <a:buNone/>
              <a:defRPr b="0" i="0" sz="5000">
                <a:solidFill>
                  <a:schemeClr val="dk1"/>
                </a:solidFill>
                <a:latin typeface="Arial Black"/>
                <a:ea typeface="Arial Black"/>
                <a:cs typeface="Arial Black"/>
                <a:sym typeface="Arial Black"/>
              </a:defRPr>
            </a:lvl1pPr>
            <a:lvl2pPr indent="-228600" lvl="1" marL="914400" rtl="0" algn="l">
              <a:spcBef>
                <a:spcPts val="560"/>
              </a:spcBef>
              <a:spcAft>
                <a:spcPts val="0"/>
              </a:spcAft>
              <a:buClr>
                <a:srgbClr val="E8D3A2"/>
              </a:buClr>
              <a:buSzPts val="28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80"/>
              </a:spcBef>
              <a:spcAft>
                <a:spcPts val="0"/>
              </a:spcAft>
              <a:buClr>
                <a:srgbClr val="E8D3A2"/>
              </a:buClr>
              <a:buSzPts val="24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13" name="Google Shape;413;p72"/>
          <p:cNvPicPr preferRelativeResize="0"/>
          <p:nvPr/>
        </p:nvPicPr>
        <p:blipFill rotWithShape="1">
          <a:blip r:embed="rId2">
            <a:alphaModFix/>
          </a:blip>
          <a:srcRect b="0" l="0" r="0" t="0"/>
          <a:stretch/>
        </p:blipFill>
        <p:spPr>
          <a:xfrm>
            <a:off x="792039" y="1245348"/>
            <a:ext cx="2425295" cy="162965"/>
          </a:xfrm>
          <a:prstGeom prst="rect">
            <a:avLst/>
          </a:prstGeom>
          <a:noFill/>
          <a:ln>
            <a:noFill/>
          </a:ln>
        </p:spPr>
      </p:pic>
      <p:pic>
        <p:nvPicPr>
          <p:cNvPr id="414" name="Google Shape;414;p72"/>
          <p:cNvPicPr preferRelativeResize="0"/>
          <p:nvPr/>
        </p:nvPicPr>
        <p:blipFill rotWithShape="1">
          <a:blip r:embed="rId3">
            <a:alphaModFix/>
          </a:blip>
          <a:srcRect b="0" l="0" r="0" t="0"/>
          <a:stretch/>
        </p:blipFill>
        <p:spPr>
          <a:xfrm>
            <a:off x="779463" y="4704000"/>
            <a:ext cx="1600198" cy="139700"/>
          </a:xfrm>
          <a:prstGeom prst="rect">
            <a:avLst/>
          </a:prstGeom>
          <a:noFill/>
          <a:ln>
            <a:noFill/>
          </a:ln>
        </p:spPr>
      </p:pic>
      <p:pic>
        <p:nvPicPr>
          <p:cNvPr descr="AngleBackground_gold_RGB.png" id="415" name="Google Shape;415;p72"/>
          <p:cNvPicPr preferRelativeResize="0"/>
          <p:nvPr/>
        </p:nvPicPr>
        <p:blipFill rotWithShape="1">
          <a:blip r:embed="rId4">
            <a:alphaModFix/>
          </a:blip>
          <a:srcRect b="93348" l="21046" r="20732" t="2275"/>
          <a:stretch/>
        </p:blipFill>
        <p:spPr>
          <a:xfrm>
            <a:off x="-71553" y="-203201"/>
            <a:ext cx="9342556" cy="529443"/>
          </a:xfrm>
          <a:prstGeom prst="rect">
            <a:avLst/>
          </a:prstGeom>
          <a:noFill/>
          <a:ln>
            <a:noFill/>
          </a:ln>
        </p:spPr>
      </p:pic>
      <p:pic>
        <p:nvPicPr>
          <p:cNvPr descr="W Logo_Purple_RGB.png" id="416" name="Google Shape;416;p72"/>
          <p:cNvPicPr preferRelativeResize="0"/>
          <p:nvPr/>
        </p:nvPicPr>
        <p:blipFill rotWithShape="1">
          <a:blip r:embed="rId5">
            <a:alphaModFix/>
          </a:blip>
          <a:srcRect b="0" l="0" r="0" t="0"/>
          <a:stretch/>
        </p:blipFill>
        <p:spPr>
          <a:xfrm>
            <a:off x="8172450" y="5959686"/>
            <a:ext cx="971550" cy="654177"/>
          </a:xfrm>
          <a:prstGeom prst="rect">
            <a:avLst/>
          </a:prstGeom>
          <a:noFill/>
          <a:ln>
            <a:noFill/>
          </a:ln>
        </p:spPr>
      </p:pic>
      <p:pic>
        <p:nvPicPr>
          <p:cNvPr id="417" name="Google Shape;417;p72"/>
          <p:cNvPicPr preferRelativeResize="0"/>
          <p:nvPr/>
        </p:nvPicPr>
        <p:blipFill rotWithShape="1">
          <a:blip r:embed="rId6">
            <a:alphaModFix/>
          </a:blip>
          <a:srcRect b="0" l="0" r="0" t="0"/>
          <a:stretch/>
        </p:blipFill>
        <p:spPr>
          <a:xfrm>
            <a:off x="194857" y="6153860"/>
            <a:ext cx="1681568" cy="46000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4" name="Shape 424"/>
        <p:cNvGrpSpPr/>
        <p:nvPr/>
      </p:nvGrpSpPr>
      <p:grpSpPr>
        <a:xfrm>
          <a:off x="0" y="0"/>
          <a:ext cx="0" cy="0"/>
          <a:chOff x="0" y="0"/>
          <a:chExt cx="0" cy="0"/>
        </a:xfrm>
      </p:grpSpPr>
      <p:sp>
        <p:nvSpPr>
          <p:cNvPr id="425" name="Google Shape;425;p74"/>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6" name="Google Shape;426;p7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427" name="Google Shape;427;p7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8" name="Google Shape;428;p7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9" name="Google Shape;429;p7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0" name="Shape 430"/>
        <p:cNvGrpSpPr/>
        <p:nvPr/>
      </p:nvGrpSpPr>
      <p:grpSpPr>
        <a:xfrm>
          <a:off x="0" y="0"/>
          <a:ext cx="0" cy="0"/>
          <a:chOff x="0" y="0"/>
          <a:chExt cx="0" cy="0"/>
        </a:xfrm>
      </p:grpSpPr>
      <p:sp>
        <p:nvSpPr>
          <p:cNvPr id="431" name="Google Shape;431;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2" name="Google Shape;432;p7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33" name="Google Shape;433;p7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4" name="Google Shape;434;p7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5" name="Google Shape;435;p7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6" name="Shape 436"/>
        <p:cNvGrpSpPr/>
        <p:nvPr/>
      </p:nvGrpSpPr>
      <p:grpSpPr>
        <a:xfrm>
          <a:off x="0" y="0"/>
          <a:ext cx="0" cy="0"/>
          <a:chOff x="0" y="0"/>
          <a:chExt cx="0" cy="0"/>
        </a:xfrm>
      </p:grpSpPr>
      <p:sp>
        <p:nvSpPr>
          <p:cNvPr id="437" name="Google Shape;437;p76"/>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8" name="Google Shape;438;p76"/>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439" name="Google Shape;439;p7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0" name="Google Shape;440;p7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1" name="Google Shape;441;p7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2" name="Shape 442"/>
        <p:cNvGrpSpPr/>
        <p:nvPr/>
      </p:nvGrpSpPr>
      <p:grpSpPr>
        <a:xfrm>
          <a:off x="0" y="0"/>
          <a:ext cx="0" cy="0"/>
          <a:chOff x="0" y="0"/>
          <a:chExt cx="0" cy="0"/>
        </a:xfrm>
      </p:grpSpPr>
      <p:sp>
        <p:nvSpPr>
          <p:cNvPr id="443" name="Google Shape;443;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4" name="Google Shape;444;p77"/>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45" name="Google Shape;445;p77"/>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46" name="Google Shape;446;p7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7" name="Google Shape;447;p7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8" name="Google Shape;448;p7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9" name="Shape 449"/>
        <p:cNvGrpSpPr/>
        <p:nvPr/>
      </p:nvGrpSpPr>
      <p:grpSpPr>
        <a:xfrm>
          <a:off x="0" y="0"/>
          <a:ext cx="0" cy="0"/>
          <a:chOff x="0" y="0"/>
          <a:chExt cx="0" cy="0"/>
        </a:xfrm>
      </p:grpSpPr>
      <p:sp>
        <p:nvSpPr>
          <p:cNvPr id="450" name="Google Shape;450;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1" name="Google Shape;451;p78"/>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52" name="Google Shape;452;p78"/>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53" name="Google Shape;453;p78"/>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54" name="Google Shape;454;p78"/>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55" name="Google Shape;455;p7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6" name="Google Shape;456;p7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7" name="Google Shape;457;p7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8" name="Shape 458"/>
        <p:cNvGrpSpPr/>
        <p:nvPr/>
      </p:nvGrpSpPr>
      <p:grpSpPr>
        <a:xfrm>
          <a:off x="0" y="0"/>
          <a:ext cx="0" cy="0"/>
          <a:chOff x="0" y="0"/>
          <a:chExt cx="0" cy="0"/>
        </a:xfrm>
      </p:grpSpPr>
      <p:sp>
        <p:nvSpPr>
          <p:cNvPr id="459" name="Google Shape;459;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0" name="Google Shape;460;p7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1" name="Google Shape;461;p7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2" name="Google Shape;462;p7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3" name="Shape 463"/>
        <p:cNvGrpSpPr/>
        <p:nvPr/>
      </p:nvGrpSpPr>
      <p:grpSpPr>
        <a:xfrm>
          <a:off x="0" y="0"/>
          <a:ext cx="0" cy="0"/>
          <a:chOff x="0" y="0"/>
          <a:chExt cx="0" cy="0"/>
        </a:xfrm>
      </p:grpSpPr>
      <p:sp>
        <p:nvSpPr>
          <p:cNvPr id="464" name="Google Shape;464;p8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5" name="Google Shape;465;p8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6" name="Google Shape;466;p8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7" name="Shape 467"/>
        <p:cNvGrpSpPr/>
        <p:nvPr/>
      </p:nvGrpSpPr>
      <p:grpSpPr>
        <a:xfrm>
          <a:off x="0" y="0"/>
          <a:ext cx="0" cy="0"/>
          <a:chOff x="0" y="0"/>
          <a:chExt cx="0" cy="0"/>
        </a:xfrm>
      </p:grpSpPr>
      <p:sp>
        <p:nvSpPr>
          <p:cNvPr id="468" name="Google Shape;468;p81"/>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9" name="Google Shape;469;p8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470" name="Google Shape;470;p8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471" name="Google Shape;471;p8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2" name="Google Shape;472;p8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3" name="Google Shape;473;p8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4" name="Shape 474"/>
        <p:cNvGrpSpPr/>
        <p:nvPr/>
      </p:nvGrpSpPr>
      <p:grpSpPr>
        <a:xfrm>
          <a:off x="0" y="0"/>
          <a:ext cx="0" cy="0"/>
          <a:chOff x="0" y="0"/>
          <a:chExt cx="0" cy="0"/>
        </a:xfrm>
      </p:grpSpPr>
      <p:sp>
        <p:nvSpPr>
          <p:cNvPr id="475" name="Google Shape;475;p82"/>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6" name="Google Shape;476;p8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7" name="Google Shape;477;p8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478" name="Google Shape;478;p8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9" name="Google Shape;479;p8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0" name="Google Shape;480;p8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1" name="Shape 481"/>
        <p:cNvGrpSpPr/>
        <p:nvPr/>
      </p:nvGrpSpPr>
      <p:grpSpPr>
        <a:xfrm>
          <a:off x="0" y="0"/>
          <a:ext cx="0" cy="0"/>
          <a:chOff x="0" y="0"/>
          <a:chExt cx="0" cy="0"/>
        </a:xfrm>
      </p:grpSpPr>
      <p:sp>
        <p:nvSpPr>
          <p:cNvPr id="482" name="Google Shape;482;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3" name="Google Shape;483;p8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84" name="Google Shape;484;p8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5" name="Google Shape;485;p8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6" name="Google Shape;486;p8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7" name="Shape 487"/>
        <p:cNvGrpSpPr/>
        <p:nvPr/>
      </p:nvGrpSpPr>
      <p:grpSpPr>
        <a:xfrm>
          <a:off x="0" y="0"/>
          <a:ext cx="0" cy="0"/>
          <a:chOff x="0" y="0"/>
          <a:chExt cx="0" cy="0"/>
        </a:xfrm>
      </p:grpSpPr>
      <p:sp>
        <p:nvSpPr>
          <p:cNvPr id="488" name="Google Shape;488;p8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9" name="Google Shape;489;p8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90" name="Google Shape;490;p8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1" name="Google Shape;491;p8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2" name="Google Shape;492;p8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494" name="Shape 494"/>
        <p:cNvGrpSpPr/>
        <p:nvPr/>
      </p:nvGrpSpPr>
      <p:grpSpPr>
        <a:xfrm>
          <a:off x="0" y="0"/>
          <a:ext cx="0" cy="0"/>
          <a:chOff x="0" y="0"/>
          <a:chExt cx="0" cy="0"/>
        </a:xfrm>
      </p:grpSpPr>
      <p:pic>
        <p:nvPicPr>
          <p:cNvPr descr="UW_W Logo_White.png" id="495" name="Google Shape;495;p8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496" name="Google Shape;496;p86"/>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497" name="Google Shape;497;p86"/>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98" name="Google Shape;498;p86"/>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99" name="Shape 499"/>
        <p:cNvGrpSpPr/>
        <p:nvPr/>
      </p:nvGrpSpPr>
      <p:grpSpPr>
        <a:xfrm>
          <a:off x="0" y="0"/>
          <a:ext cx="0" cy="0"/>
          <a:chOff x="0" y="0"/>
          <a:chExt cx="0" cy="0"/>
        </a:xfrm>
      </p:grpSpPr>
      <p:sp>
        <p:nvSpPr>
          <p:cNvPr id="500" name="Google Shape;500;p8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01" name="Google Shape;501;p87"/>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02" name="Google Shape;502;p87"/>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503" name="Google Shape;503;p87"/>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504" name="Google Shape;504;p87"/>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505" name="Shape 505"/>
        <p:cNvGrpSpPr/>
        <p:nvPr/>
      </p:nvGrpSpPr>
      <p:grpSpPr>
        <a:xfrm>
          <a:off x="0" y="0"/>
          <a:ext cx="0" cy="0"/>
          <a:chOff x="0" y="0"/>
          <a:chExt cx="0" cy="0"/>
        </a:xfrm>
      </p:grpSpPr>
      <p:pic>
        <p:nvPicPr>
          <p:cNvPr descr="UW_W Logo_White.png" id="506" name="Google Shape;506;p8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507" name="Google Shape;507;p8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08" name="Google Shape;508;p88"/>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509" name="Google Shape;509;p8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510" name="Shape 510"/>
        <p:cNvGrpSpPr/>
        <p:nvPr/>
      </p:nvGrpSpPr>
      <p:grpSpPr>
        <a:xfrm>
          <a:off x="0" y="0"/>
          <a:ext cx="0" cy="0"/>
          <a:chOff x="0" y="0"/>
          <a:chExt cx="0" cy="0"/>
        </a:xfrm>
      </p:grpSpPr>
      <p:pic>
        <p:nvPicPr>
          <p:cNvPr id="511" name="Google Shape;511;p89"/>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512" name="Google Shape;512;p8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13" name="Google Shape;513;p8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514" name="Google Shape;514;p8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16" name="Shape 516"/>
        <p:cNvGrpSpPr/>
        <p:nvPr/>
      </p:nvGrpSpPr>
      <p:grpSpPr>
        <a:xfrm>
          <a:off x="0" y="0"/>
          <a:ext cx="0" cy="0"/>
          <a:chOff x="0" y="0"/>
          <a:chExt cx="0" cy="0"/>
        </a:xfrm>
      </p:grpSpPr>
      <p:sp>
        <p:nvSpPr>
          <p:cNvPr id="517" name="Google Shape;517;p9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8" name="Google Shape;518;p9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19" name="Google Shape;519;p91"/>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520" name="Google Shape;520;p9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1" name="Shape 521"/>
        <p:cNvGrpSpPr/>
        <p:nvPr/>
      </p:nvGrpSpPr>
      <p:grpSpPr>
        <a:xfrm>
          <a:off x="0" y="0"/>
          <a:ext cx="0" cy="0"/>
          <a:chOff x="0" y="0"/>
          <a:chExt cx="0" cy="0"/>
        </a:xfrm>
      </p:grpSpPr>
      <p:sp>
        <p:nvSpPr>
          <p:cNvPr id="522" name="Google Shape;522;p9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23" name="Google Shape;523;p92"/>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524" name="Google Shape;524;p92"/>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525" name="Google Shape;525;p92"/>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526" name="Shape 526"/>
        <p:cNvGrpSpPr/>
        <p:nvPr/>
      </p:nvGrpSpPr>
      <p:grpSpPr>
        <a:xfrm>
          <a:off x="0" y="0"/>
          <a:ext cx="0" cy="0"/>
          <a:chOff x="0" y="0"/>
          <a:chExt cx="0" cy="0"/>
        </a:xfrm>
      </p:grpSpPr>
      <p:sp>
        <p:nvSpPr>
          <p:cNvPr id="527" name="Google Shape;527;p9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8" name="Google Shape;528;p9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9" name="Google Shape;529;p9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30" name="Google Shape;530;p93"/>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531" name="Google Shape;531;p9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532" name="Shape 532"/>
        <p:cNvGrpSpPr/>
        <p:nvPr/>
      </p:nvGrpSpPr>
      <p:grpSpPr>
        <a:xfrm>
          <a:off x="0" y="0"/>
          <a:ext cx="0" cy="0"/>
          <a:chOff x="0" y="0"/>
          <a:chExt cx="0" cy="0"/>
        </a:xfrm>
      </p:grpSpPr>
      <p:sp>
        <p:nvSpPr>
          <p:cNvPr id="533" name="Google Shape;533;p9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4" name="Google Shape;534;p9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35" name="Google Shape;535;p94"/>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536" name="Google Shape;536;p9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8.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theme" Target="../theme/theme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2.xml"/><Relationship Id="rId22" Type="http://schemas.openxmlformats.org/officeDocument/2006/relationships/slideLayout" Target="../slideLayouts/slideLayout64.xml"/><Relationship Id="rId21" Type="http://schemas.openxmlformats.org/officeDocument/2006/relationships/slideLayout" Target="../slideLayouts/slideLayout63.xml"/><Relationship Id="rId24" Type="http://schemas.openxmlformats.org/officeDocument/2006/relationships/slideLayout" Target="../slideLayouts/slideLayout66.xml"/><Relationship Id="rId23" Type="http://schemas.openxmlformats.org/officeDocument/2006/relationships/slideLayout" Target="../slideLayouts/slideLayout65.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25" Type="http://schemas.openxmlformats.org/officeDocument/2006/relationships/theme" Target="../theme/theme9.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19" Type="http://schemas.openxmlformats.org/officeDocument/2006/relationships/slideLayout" Target="../slideLayouts/slideLayout61.xml"/><Relationship Id="rId18"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theme" Target="../theme/theme10.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7" name="Google Shape;127;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00" name="Shape 20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8" name="Shape 22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0" name="Shape 250"/>
        <p:cNvGrpSpPr/>
        <p:nvPr/>
      </p:nvGrpSpPr>
      <p:grpSpPr>
        <a:xfrm>
          <a:off x="0" y="0"/>
          <a:ext cx="0" cy="0"/>
          <a:chOff x="0" y="0"/>
          <a:chExt cx="0" cy="0"/>
        </a:xfrm>
      </p:grpSpPr>
      <p:sp>
        <p:nvSpPr>
          <p:cNvPr id="251" name="Google Shape;251;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2" name="Google Shape;252;p4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3" name="Google Shape;253;p4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2A2A2D"/>
                </a:solidFill>
                <a:latin typeface="Calibri"/>
                <a:ea typeface="Calibri"/>
                <a:cs typeface="Calibri"/>
                <a:sym typeface="Calibri"/>
              </a:defRPr>
            </a:lvl1pPr>
            <a:lvl2pPr indent="0" lvl="1" marL="0" marR="0" rtl="0" algn="l">
              <a:spcBef>
                <a:spcPts val="0"/>
              </a:spcBef>
              <a:buNone/>
              <a:defRPr b="0" i="0" sz="1000" u="none" cap="none" strike="noStrike">
                <a:solidFill>
                  <a:srgbClr val="2A2A2D"/>
                </a:solidFill>
                <a:latin typeface="Calibri"/>
                <a:ea typeface="Calibri"/>
                <a:cs typeface="Calibri"/>
                <a:sym typeface="Calibri"/>
              </a:defRPr>
            </a:lvl2pPr>
            <a:lvl3pPr indent="0" lvl="2" marL="0" marR="0" rtl="0" algn="l">
              <a:spcBef>
                <a:spcPts val="0"/>
              </a:spcBef>
              <a:buNone/>
              <a:defRPr b="0" i="0" sz="1000" u="none" cap="none" strike="noStrike">
                <a:solidFill>
                  <a:srgbClr val="2A2A2D"/>
                </a:solidFill>
                <a:latin typeface="Calibri"/>
                <a:ea typeface="Calibri"/>
                <a:cs typeface="Calibri"/>
                <a:sym typeface="Calibri"/>
              </a:defRPr>
            </a:lvl3pPr>
            <a:lvl4pPr indent="0" lvl="3" marL="0" marR="0" rtl="0" algn="l">
              <a:spcBef>
                <a:spcPts val="0"/>
              </a:spcBef>
              <a:buNone/>
              <a:defRPr b="0" i="0" sz="1000" u="none" cap="none" strike="noStrike">
                <a:solidFill>
                  <a:srgbClr val="2A2A2D"/>
                </a:solidFill>
                <a:latin typeface="Calibri"/>
                <a:ea typeface="Calibri"/>
                <a:cs typeface="Calibri"/>
                <a:sym typeface="Calibri"/>
              </a:defRPr>
            </a:lvl4pPr>
            <a:lvl5pPr indent="0" lvl="4" marL="0" marR="0" rtl="0" algn="l">
              <a:spcBef>
                <a:spcPts val="0"/>
              </a:spcBef>
              <a:buNone/>
              <a:defRPr b="0" i="0" sz="1000" u="none" cap="none" strike="noStrike">
                <a:solidFill>
                  <a:srgbClr val="2A2A2D"/>
                </a:solidFill>
                <a:latin typeface="Calibri"/>
                <a:ea typeface="Calibri"/>
                <a:cs typeface="Calibri"/>
                <a:sym typeface="Calibri"/>
              </a:defRPr>
            </a:lvl5pPr>
            <a:lvl6pPr indent="0" lvl="5" marL="0" marR="0" rtl="0" algn="l">
              <a:spcBef>
                <a:spcPts val="0"/>
              </a:spcBef>
              <a:buNone/>
              <a:defRPr b="0" i="0" sz="1000" u="none" cap="none" strike="noStrike">
                <a:solidFill>
                  <a:srgbClr val="2A2A2D"/>
                </a:solidFill>
                <a:latin typeface="Calibri"/>
                <a:ea typeface="Calibri"/>
                <a:cs typeface="Calibri"/>
                <a:sym typeface="Calibri"/>
              </a:defRPr>
            </a:lvl6pPr>
            <a:lvl7pPr indent="0" lvl="6" marL="0" marR="0" rtl="0" algn="l">
              <a:spcBef>
                <a:spcPts val="0"/>
              </a:spcBef>
              <a:buNone/>
              <a:defRPr b="0" i="0" sz="1000" u="none" cap="none" strike="noStrike">
                <a:solidFill>
                  <a:srgbClr val="2A2A2D"/>
                </a:solidFill>
                <a:latin typeface="Calibri"/>
                <a:ea typeface="Calibri"/>
                <a:cs typeface="Calibri"/>
                <a:sym typeface="Calibri"/>
              </a:defRPr>
            </a:lvl7pPr>
            <a:lvl8pPr indent="0" lvl="7" marL="0" marR="0" rtl="0" algn="l">
              <a:spcBef>
                <a:spcPts val="0"/>
              </a:spcBef>
              <a:buNone/>
              <a:defRPr b="0" i="0" sz="1000" u="none" cap="none" strike="noStrike">
                <a:solidFill>
                  <a:srgbClr val="2A2A2D"/>
                </a:solidFill>
                <a:latin typeface="Calibri"/>
                <a:ea typeface="Calibri"/>
                <a:cs typeface="Calibri"/>
                <a:sym typeface="Calibri"/>
              </a:defRPr>
            </a:lvl8pPr>
            <a:lvl9pPr indent="0" lvl="8" marL="0" marR="0" rtl="0" algn="l">
              <a:spcBef>
                <a:spcPts val="0"/>
              </a:spcBef>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20" name="Google Shape;420;p7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1" name="Google Shape;421;p7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2" name="Google Shape;422;p7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3" name="Google Shape;423;p7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493" name="Shape 4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15" name="Shape 51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9" r:id="rId1"/>
    <p:sldLayoutId id="2147483730" r:id="rId2"/>
    <p:sldLayoutId id="2147483731" r:id="rId3"/>
    <p:sldLayoutId id="214748373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petermm@uw.edu" TargetMode="External"/><Relationship Id="rId5" Type="http://schemas.openxmlformats.org/officeDocument/2006/relationships/hyperlink" Target="mailto:kemoe@uw.edu" TargetMode="External"/><Relationship Id="rId6" Type="http://schemas.openxmlformats.org/officeDocument/2006/relationships/hyperlink" Target="mailto:giffels@uw.edu" TargetMode="External"/><Relationship Id="rId7" Type="http://schemas.openxmlformats.org/officeDocument/2006/relationships/hyperlink" Target="mailto:carhodes@uw.edu" TargetMode="External"/><Relationship Id="rId8" Type="http://schemas.openxmlformats.org/officeDocument/2006/relationships/hyperlink" Target="mailto:carhodes@uw.edu" TargetMode="External"/><Relationship Id="rId11" Type="http://schemas.openxmlformats.org/officeDocument/2006/relationships/hyperlink" Target="mailto:gcafco@uw.edu" TargetMode="External"/><Relationship Id="rId10" Type="http://schemas.openxmlformats.org/officeDocument/2006/relationships/hyperlink" Target="mailto:tmhyre@uw.edu" TargetMode="External"/><Relationship Id="rId12" Type="http://schemas.openxmlformats.org/officeDocument/2006/relationships/hyperlink" Target="mailto:corehelp@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hyperlink" Target="mailto:hsdinfo@uw.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0.xml"/><Relationship Id="rId3" Type="http://schemas.openxmlformats.org/officeDocument/2006/relationships/hyperlink" Target="https://www.washington.edu/research/myresearch-lifecycle/plan-and-propose/sponsor-requirements/federal/cpos/" TargetMode="Externa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1.xml"/><Relationship Id="rId3" Type="http://schemas.openxmlformats.org/officeDocument/2006/relationships/hyperlink" Target="https://www.nsf.gov/bfa/dias/policy/papp/pappg20_1/faqs_cps20_1.pdf" TargetMode="External"/><Relationship Id="rId4" Type="http://schemas.openxmlformats.org/officeDocument/2006/relationships/hyperlink" Target="https://grants.nih.gov/grants/guide/notice-files/NOT-OD-19-114.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2.xml"/><Relationship Id="rId3" Type="http://schemas.openxmlformats.org/officeDocument/2006/relationships/hyperlink" Target="https://grants.nih.gov/grants/guide/notice-files/NOT-OD-19-114.html" TargetMode="External"/><Relationship Id="rId4" Type="http://schemas.openxmlformats.org/officeDocument/2006/relationships/hyperlink" Target="https://grants.nih.gov/policy/protecting-innovation.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3.xml"/><Relationship Id="rId3" Type="http://schemas.openxmlformats.org/officeDocument/2006/relationships/hyperlink" Target="https://grants.nih.gov/grants/guide/notice-files/NOT-OD-19-114.html" TargetMode="External"/><Relationship Id="rId4" Type="http://schemas.openxmlformats.org/officeDocument/2006/relationships/hyperlink" Target="https://grants.nih.gov/grants/faq-other-support-foreign-components.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6.xml"/><Relationship Id="rId3" Type="http://schemas.openxmlformats.org/officeDocument/2006/relationships/hyperlink" Target="https://www.washington.edu/research/myresearch-lifecycle/plan-and-propose/recruit-team/personnel/" TargetMode="External"/><Relationship Id="rId4" Type="http://schemas.openxmlformats.org/officeDocument/2006/relationships/hyperlink" Target="https://www.washington.edu/research/myresearch-lifecycle/plan-and-propose/recruit-team/personnel/" TargetMode="External"/><Relationship Id="rId5"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7.xml"/><Relationship Id="rId3" Type="http://schemas.openxmlformats.org/officeDocument/2006/relationships/hyperlink" Target="https://www.washington.edu/research/faq/who-is-considered-an-investigator-and-needs-to-disclose-sfi/" TargetMode="External"/><Relationship Id="rId4" Type="http://schemas.openxmlformats.org/officeDocument/2006/relationships/image" Target="../media/image32.png"/><Relationship Id="rId5" Type="http://schemas.openxmlformats.org/officeDocument/2006/relationships/hyperlink" Target="https://www.washington.edu/research/faq/who-is-considered-an-investigator-and-needs-to-disclose-sfi/"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0.xml"/><Relationship Id="rId3" Type="http://schemas.openxmlformats.org/officeDocument/2006/relationships/hyperlink" Target="https://finance.uw.edu/gca/mram/meetings" TargetMode="External"/><Relationship Id="rId4" Type="http://schemas.openxmlformats.org/officeDocument/2006/relationships/hyperlink" Target="https://na.eventscloud.com/emarketing/go.php?i=787363&amp;e=dGZyQHV3LmVkdQ==&amp;l=https://www.nsf.gov/bfa/dias/policy/papp/pappg20_1/faqs20_1.pdf" TargetMode="External"/><Relationship Id="rId5" Type="http://schemas.openxmlformats.org/officeDocument/2006/relationships/hyperlink" Target="https://www.nsf.gov/publications/pub_summ.jsp?ods_key=nsf20001&amp;org=NSF" TargetMode="External"/><Relationship Id="rId6" Type="http://schemas.openxmlformats.org/officeDocument/2006/relationships/hyperlink" Target="https://www.nsf.gov/publications/pub_summ.jsp?ods_key=nsf20001&amp;org=NS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1.xml"/><Relationship Id="rId3" Type="http://schemas.openxmlformats.org/officeDocument/2006/relationships/hyperlink" Target="https://na.eventscloud.com/emarketing/go.php?i=787363&amp;e=dGZyQHV3LmVkdQ==&amp;l=https://www.nsf.gov/bfa/dias/policy/papp/pappg20_1/faqs20_1.pdf" TargetMode="External"/><Relationship Id="rId4" Type="http://schemas.openxmlformats.org/officeDocument/2006/relationships/hyperlink" Target="https://www.nsf.gov/publications/pub_summ.jsp?ods_key=nsf20001&amp;org=NSF" TargetMode="External"/><Relationship Id="rId5" Type="http://schemas.openxmlformats.org/officeDocument/2006/relationships/hyperlink" Target="https://www.nsf.gov/publications/pub_summ.jsp?ods_key=nsf20001&amp;org=NS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2.xml"/><Relationship Id="rId3" Type="http://schemas.openxmlformats.org/officeDocument/2006/relationships/hyperlink" Target="https://www.nsf.gov/bfa/dias/policy/biosketch.jsp" TargetMode="External"/><Relationship Id="rId4" Type="http://schemas.openxmlformats.org/officeDocument/2006/relationships/hyperlink" Target="https://www.nsf.gov/bfa/dias/policy/cps.jsp" TargetMode="External"/><Relationship Id="rId5" Type="http://schemas.openxmlformats.org/officeDocument/2006/relationships/hyperlink" Target="https://na.eventscloud.com/emarketing/go.php?i=787363&amp;e=dGZyQHV3LmVkdQ==&amp;l=https://www.nsf.gov/bfa/dias/policy/papp/pappg20_1/faqs20_1.pdf" TargetMode="External"/><Relationship Id="rId6" Type="http://schemas.openxmlformats.org/officeDocument/2006/relationships/hyperlink" Target="https://www.nsf.gov/publications/pub_summ.jsp?ods_key=nsf20001&amp;org=NSF" TargetMode="External"/><Relationship Id="rId7" Type="http://schemas.openxmlformats.org/officeDocument/2006/relationships/hyperlink" Target="https://www.nsf.gov/publications/pub_summ.jsp?ods_key=nsf20001&amp;org=NS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3.xml"/><Relationship Id="rId3" Type="http://schemas.openxmlformats.org/officeDocument/2006/relationships/hyperlink" Target="https://na.eventscloud.com/emarketing/go.php?i=787363&amp;e=dGZyQHV3LmVkdQ==&amp;l=https://www.nsf.gov/bfa/dias/policy/papp/pappg20_1/faqs20_1.pdf" TargetMode="External"/><Relationship Id="rId4" Type="http://schemas.openxmlformats.org/officeDocument/2006/relationships/hyperlink" Target="https://www.nsf.gov/publications/pub_summ.jsp?ods_key=nsf20001&amp;org=NSF" TargetMode="External"/><Relationship Id="rId5" Type="http://schemas.openxmlformats.org/officeDocument/2006/relationships/hyperlink" Target="https://www.nsf.gov/publications/pub_summ.jsp?ods_key=nsf20001&amp;org=NS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4.xml"/><Relationship Id="rId3" Type="http://schemas.openxmlformats.org/officeDocument/2006/relationships/hyperlink" Target="https://na.eventscloud.com/emarketing/go.php?i=787363&amp;e=dGZyQHV3LmVkdQ==&amp;l=https://www.nsf.gov/bfa/dias/policy/papp/pappg20_1/faqs20_1.pdf" TargetMode="External"/><Relationship Id="rId4" Type="http://schemas.openxmlformats.org/officeDocument/2006/relationships/hyperlink" Target="https://www.nsf.gov/publications/pub_summ.jsp?ods_key=nsf20001&amp;org=NSF" TargetMode="External"/><Relationship Id="rId5" Type="http://schemas.openxmlformats.org/officeDocument/2006/relationships/hyperlink" Target="https://www.nsf.gov/publications/pub_summ.jsp?ods_key=nsf20001&amp;org=NS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5.xml"/><Relationship Id="rId3" Type="http://schemas.openxmlformats.org/officeDocument/2006/relationships/hyperlink" Target="https://nsf.gov/pubs/policydocs/pappg20_1/pappg_2.jsp#IIC2fid" TargetMode="External"/><Relationship Id="rId4" Type="http://schemas.openxmlformats.org/officeDocument/2006/relationships/hyperlink" Target="https://na.eventscloud.com/emarketing/go.php?i=787363&amp;e=dGZyQHV3LmVkdQ==&amp;l=https://www.nsf.gov/bfa/dias/policy/papp/pappg20_1/faqs20_1.pdf" TargetMode="External"/><Relationship Id="rId5" Type="http://schemas.openxmlformats.org/officeDocument/2006/relationships/hyperlink" Target="https://www.nsf.gov/publications/pub_summ.jsp?ods_key=nsf20001&amp;org=NSF" TargetMode="External"/><Relationship Id="rId6" Type="http://schemas.openxmlformats.org/officeDocument/2006/relationships/hyperlink" Target="https://www.nsf.gov/publications/pub_summ.jsp?ods_key=nsf20001&amp;org=NS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6.xml"/><Relationship Id="rId3" Type="http://schemas.openxmlformats.org/officeDocument/2006/relationships/hyperlink" Target="mailto:tmhyre@uw.edu" TargetMode="External"/><Relationship Id="rId4" Type="http://schemas.openxmlformats.org/officeDocument/2006/relationships/hyperlink" Target="https://na.eventscloud.com/emarketing/go.php?i=787363&amp;e=dGZyQHV3LmVkdQ==&amp;l=https://www.nsf.gov/bfa/dias/policy/papp/pappg20_1/faqs20_1.pdf" TargetMode="External"/><Relationship Id="rId5" Type="http://schemas.openxmlformats.org/officeDocument/2006/relationships/hyperlink" Target="https://www.nsf.gov/publications/pub_summ.jsp?ods_key=nsf20001&amp;org=NSF" TargetMode="External"/><Relationship Id="rId6" Type="http://schemas.openxmlformats.org/officeDocument/2006/relationships/hyperlink" Target="https://www.nsf.gov/publications/pub_summ.jsp?ods_key=nsf20001&amp;org=NS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50.xml"/><Relationship Id="rId3" Type="http://schemas.openxmlformats.org/officeDocument/2006/relationships/hyperlink" Target="https://www.whitehouse.gov/omb/management/office-federal-financial-management/" TargetMode="External"/><Relationship Id="rId4" Type="http://schemas.openxmlformats.org/officeDocument/2006/relationships/hyperlink" Target="https://www.whitehouse.gov/omb/management/office-federal-financial-managemen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52.xml"/><Relationship Id="rId3" Type="http://schemas.openxmlformats.org/officeDocument/2006/relationships/hyperlink" Target="https://www.nsf.gov/bfa/dias/policy/papp/pappg20_1/faqs20_1.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53.xml"/><Relationship Id="rId3" Type="http://schemas.openxmlformats.org/officeDocument/2006/relationships/hyperlink" Target="mailto:gcafco@uw.edu" TargetMode="External"/><Relationship Id="rId4" Type="http://schemas.openxmlformats.org/officeDocument/2006/relationships/hyperlink" Target="https://finance.uw.edu/pafc/" TargetMode="External"/><Relationship Id="rId5" Type="http://schemas.openxmlformats.org/officeDocument/2006/relationships/hyperlink" Target="mailto:andra2@uw.edu" TargetMode="External"/><Relationship Id="rId6" Type="http://schemas.openxmlformats.org/officeDocument/2006/relationships/hyperlink" Target="mailto:mgard4@uw.eud"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6.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57.xml"/><Relationship Id="rId3" Type="http://schemas.openxmlformats.org/officeDocument/2006/relationships/image" Target="../media/image25.jpg"/><Relationship Id="rId4" Type="http://schemas.openxmlformats.org/officeDocument/2006/relationships/hyperlink" Target="https://www.washington.edu/research/required-training/faculty-grants-management/" TargetMode="External"/><Relationship Id="rId5" Type="http://schemas.openxmlformats.org/officeDocument/2006/relationships/image" Target="../media/image23.png"/><Relationship Id="rId6" Type="http://schemas.openxmlformats.org/officeDocument/2006/relationships/hyperlink" Target="https://uwresearch.gosignmeup.com/public/course/browse" TargetMode="External"/><Relationship Id="rId7"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graphicFrame>
        <p:nvGraphicFramePr>
          <p:cNvPr id="542" name="Google Shape;542;p95"/>
          <p:cNvGraphicFramePr/>
          <p:nvPr/>
        </p:nvGraphicFramePr>
        <p:xfrm>
          <a:off x="74325" y="76200"/>
          <a:ext cx="3000000" cy="3000000"/>
        </p:xfrm>
        <a:graphic>
          <a:graphicData uri="http://schemas.openxmlformats.org/drawingml/2006/table">
            <a:tbl>
              <a:tblPr bandRow="1" firstCol="1" firstRow="1">
                <a:noFill/>
                <a:tableStyleId>{FB500F88-10A6-4236-9448-4540912AE167}</a:tableStyleId>
              </a:tblPr>
              <a:tblGrid>
                <a:gridCol w="3788375"/>
                <a:gridCol w="3111575"/>
                <a:gridCol w="1400200"/>
                <a:gridCol w="684400"/>
              </a:tblGrid>
              <a:tr h="458075">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135700">
                <a:tc gridSpan="4">
                  <a:txBody>
                    <a:bodyPr/>
                    <a:lstStyle/>
                    <a:p>
                      <a:pPr indent="0" lvl="0" marL="0" marR="0" rtl="0" algn="l">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September 10, 2020</a:t>
                      </a:r>
                      <a:r>
                        <a:rPr lang="en"/>
                        <a:t> -- </a:t>
                      </a: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indent="0" lvl="0" marL="0" rtl="0" algn="ctr">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244350">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00575">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Open Sans"/>
                          <a:ea typeface="Open Sans"/>
                          <a:cs typeface="Open Sans"/>
                          <a:sym typeface="Open Sans"/>
                        </a:rPr>
                        <a:t>Welcome</a:t>
                      </a:r>
                      <a:endParaRPr>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u="none" cap="none" strike="noStrike">
                          <a:solidFill>
                            <a:srgbClr val="3F3F3F"/>
                          </a:solidFill>
                          <a:latin typeface="Open Sans"/>
                          <a:ea typeface="Open Sans"/>
                          <a:cs typeface="Open Sans"/>
                          <a:sym typeface="Open Sans"/>
                        </a:rPr>
                        <a:t>Kirsten DeFries</a:t>
                      </a:r>
                      <a:endParaRPr b="1" sz="1000" u="none" cap="none" strike="noStrike">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u="none" cap="none" strike="noStrike">
                          <a:solidFill>
                            <a:srgbClr val="3F3F3F"/>
                          </a:solidFill>
                          <a:latin typeface="Open Sans"/>
                          <a:ea typeface="Open Sans"/>
                          <a:cs typeface="Open Sans"/>
                          <a:sym typeface="Open Sans"/>
                        </a:rPr>
                        <a:t>Research Compliance &amp; Operations </a:t>
                      </a:r>
                      <a:endParaRPr b="1" sz="1000" u="none" cap="none" strike="noStrike">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 sz="1000" u="sng" cap="none" strike="noStrike">
                          <a:solidFill>
                            <a:srgbClr val="000000"/>
                          </a:solidFill>
                          <a:latin typeface="Calibri"/>
                          <a:ea typeface="Calibri"/>
                          <a:cs typeface="Calibri"/>
                          <a:sym typeface="Calibri"/>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789000">
                <a:tc>
                  <a:txBody>
                    <a:bodyPr/>
                    <a:lstStyle/>
                    <a:p>
                      <a:pPr indent="0" lvl="0" marL="0" rtl="0" algn="l">
                        <a:lnSpc>
                          <a:spcPct val="115000"/>
                        </a:lnSpc>
                        <a:spcBef>
                          <a:spcPts val="1200"/>
                        </a:spcBef>
                        <a:spcAft>
                          <a:spcPts val="1200"/>
                        </a:spcAft>
                        <a:buClr>
                          <a:schemeClr val="dk1"/>
                        </a:buClr>
                        <a:buSzPts val="1100"/>
                        <a:buFont typeface="Arial"/>
                        <a:buNone/>
                      </a:pPr>
                      <a:r>
                        <a:rPr b="0" lang="en">
                          <a:solidFill>
                            <a:srgbClr val="3F3F3F"/>
                          </a:solidFill>
                          <a:latin typeface="Open Sans"/>
                          <a:ea typeface="Open Sans"/>
                          <a:cs typeface="Open Sans"/>
                          <a:sym typeface="Open Sans"/>
                        </a:rPr>
                        <a:t>COVID-19 Relative Risk Tool for Human Subjects Research</a:t>
                      </a:r>
                      <a:endParaRPr b="0" sz="1000">
                        <a:solidFill>
                          <a:srgbClr val="3F3F3F"/>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latin typeface="Open Sans"/>
                          <a:ea typeface="Open Sans"/>
                          <a:cs typeface="Open Sans"/>
                          <a:sym typeface="Open Sans"/>
                        </a:rPr>
                        <a:t>Karen Moe</a:t>
                      </a:r>
                      <a:endParaRPr b="1"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Human Subjects Division</a:t>
                      </a:r>
                      <a:endParaRPr sz="1000">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5"/>
                        </a:rPr>
                        <a:t>kemoe@uw.edu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44800">
                <a:tc>
                  <a:txBody>
                    <a:bodyPr/>
                    <a:lstStyle/>
                    <a:p>
                      <a:pPr indent="0" lvl="0" marL="0" marR="0" rtl="0" algn="l">
                        <a:lnSpc>
                          <a:spcPct val="115000"/>
                        </a:lnSpc>
                        <a:spcBef>
                          <a:spcPts val="1200"/>
                        </a:spcBef>
                        <a:spcAft>
                          <a:spcPts val="1200"/>
                        </a:spcAft>
                        <a:buClr>
                          <a:schemeClr val="dk1"/>
                        </a:buClr>
                        <a:buSzPts val="1100"/>
                        <a:buFont typeface="Arial"/>
                        <a:buNone/>
                      </a:pPr>
                      <a:r>
                        <a:rPr b="0" lang="en">
                          <a:solidFill>
                            <a:srgbClr val="3F3F3F"/>
                          </a:solidFill>
                          <a:latin typeface="Open Sans"/>
                          <a:ea typeface="Open Sans"/>
                          <a:cs typeface="Open Sans"/>
                          <a:sym typeface="Open Sans"/>
                        </a:rPr>
                        <a:t>Foreign Talent Recruitment Programs</a:t>
                      </a:r>
                      <a:endParaRPr b="0">
                        <a:solidFill>
                          <a:srgbClr val="3F3F3F"/>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latin typeface="Open Sans"/>
                          <a:ea typeface="Open Sans"/>
                          <a:cs typeface="Open Sans"/>
                          <a:sym typeface="Open Sans"/>
                        </a:rPr>
                        <a:t>Joe Giffels</a:t>
                      </a:r>
                      <a:endParaRPr b="1"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Office of Research</a:t>
                      </a:r>
                      <a:endParaRPr sz="1000">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rPr>
                        <a:t>j</a:t>
                      </a:r>
                      <a:r>
                        <a:rPr lang="en" sz="1000" u="sng">
                          <a:solidFill>
                            <a:schemeClr val="hlink"/>
                          </a:solidFill>
                          <a:hlinkClick r:id="rId6"/>
                        </a:rPr>
                        <a:t>giffels@uw.edu</a:t>
                      </a:r>
                      <a:r>
                        <a:rPr lang="en" sz="1000" u="sng">
                          <a:solidFill>
                            <a:schemeClr val="hlink"/>
                          </a:solidFill>
                        </a:rPr>
                        <a:t> </a:t>
                      </a:r>
                      <a:endParaRPr sz="1000" u="sng">
                        <a:solidFill>
                          <a:schemeClr val="hlink"/>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757025">
                <a:tc>
                  <a:txBody>
                    <a:bodyPr/>
                    <a:lstStyle/>
                    <a:p>
                      <a:pPr indent="0" lvl="0" marL="0" marR="0" rtl="0" algn="l">
                        <a:lnSpc>
                          <a:spcPct val="100000"/>
                        </a:lnSpc>
                        <a:spcBef>
                          <a:spcPts val="0"/>
                        </a:spcBef>
                        <a:spcAft>
                          <a:spcPts val="0"/>
                        </a:spcAft>
                        <a:buNone/>
                      </a:pPr>
                      <a:r>
                        <a:rPr b="0" lang="en">
                          <a:solidFill>
                            <a:srgbClr val="3F3F3F"/>
                          </a:solidFill>
                          <a:latin typeface="Open Sans"/>
                          <a:ea typeface="Open Sans"/>
                          <a:cs typeface="Open Sans"/>
                          <a:sym typeface="Open Sans"/>
                        </a:rPr>
                        <a:t>Updated Guidance: Current and Pending or Other Support + a Foreign Components Reminder</a:t>
                      </a:r>
                      <a:endParaRPr b="0">
                        <a:solidFill>
                          <a:srgbClr val="3F3F3F"/>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latin typeface="Open Sans"/>
                          <a:ea typeface="Open Sans"/>
                          <a:cs typeface="Open Sans"/>
                          <a:sym typeface="Open Sans"/>
                        </a:rPr>
                        <a:t>Carol Rhodes</a:t>
                      </a:r>
                      <a:endParaRPr b="1"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Office of Sponsored Programs</a:t>
                      </a:r>
                      <a:endParaRPr sz="1000">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7"/>
                        </a:rPr>
                        <a:t>carhodes@uw.edu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601150">
                <a:tc>
                  <a:txBody>
                    <a:bodyPr/>
                    <a:lstStyle/>
                    <a:p>
                      <a:pPr indent="0" lvl="0" marL="0" marR="0" rtl="0" algn="l">
                        <a:lnSpc>
                          <a:spcPct val="100000"/>
                        </a:lnSpc>
                        <a:spcBef>
                          <a:spcPts val="0"/>
                        </a:spcBef>
                        <a:spcAft>
                          <a:spcPts val="0"/>
                        </a:spcAft>
                        <a:buNone/>
                      </a:pPr>
                      <a:r>
                        <a:rPr b="0" lang="en">
                          <a:solidFill>
                            <a:srgbClr val="3F3F3F"/>
                          </a:solidFill>
                          <a:latin typeface="Open Sans"/>
                          <a:ea typeface="Open Sans"/>
                          <a:cs typeface="Open Sans"/>
                          <a:sym typeface="Open Sans"/>
                        </a:rPr>
                        <a:t>Updated Guidance: Personnel Roles on a Project</a:t>
                      </a:r>
                      <a:endParaRPr b="0">
                        <a:solidFill>
                          <a:srgbClr val="3F3F3F"/>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latin typeface="Open Sans"/>
                          <a:ea typeface="Open Sans"/>
                          <a:cs typeface="Open Sans"/>
                          <a:sym typeface="Open Sans"/>
                        </a:rPr>
                        <a:t>Carol Rhodes</a:t>
                      </a:r>
                      <a:endParaRPr b="1"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Office of Sponsored Programs</a:t>
                      </a:r>
                      <a:endParaRPr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 sz="1000">
                          <a:solidFill>
                            <a:srgbClr val="3F3F3F"/>
                          </a:solidFill>
                          <a:latin typeface="Open Sans"/>
                          <a:ea typeface="Open Sans"/>
                          <a:cs typeface="Open Sans"/>
                          <a:sym typeface="Open Sans"/>
                        </a:rPr>
                        <a:t>Melissa Petersen </a:t>
                      </a:r>
                      <a:endParaRPr b="1"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Office </a:t>
                      </a:r>
                      <a:r>
                        <a:rPr lang="en" sz="1000">
                          <a:solidFill>
                            <a:srgbClr val="3F3F3F"/>
                          </a:solidFill>
                          <a:latin typeface="Open Sans"/>
                          <a:ea typeface="Open Sans"/>
                          <a:cs typeface="Open Sans"/>
                          <a:sym typeface="Open Sans"/>
                        </a:rPr>
                        <a:t>of</a:t>
                      </a:r>
                      <a:r>
                        <a:rPr lang="en" sz="1000">
                          <a:solidFill>
                            <a:srgbClr val="3F3F3F"/>
                          </a:solidFill>
                          <a:latin typeface="Open Sans"/>
                          <a:ea typeface="Open Sans"/>
                          <a:cs typeface="Open Sans"/>
                          <a:sym typeface="Open Sans"/>
                        </a:rPr>
                        <a:t> Research</a:t>
                      </a:r>
                      <a:endParaRPr sz="1000">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8"/>
                        </a:rPr>
                        <a:t>carhodes@uw.edu</a:t>
                      </a:r>
                      <a:r>
                        <a:rPr lang="en" sz="1000"/>
                        <a:t> </a:t>
                      </a:r>
                      <a:endParaRPr sz="1000"/>
                    </a:p>
                    <a:p>
                      <a:pPr indent="0" lvl="0" marL="114300" marR="0" rtl="0" algn="l">
                        <a:lnSpc>
                          <a:spcPct val="100000"/>
                        </a:lnSpc>
                        <a:spcBef>
                          <a:spcPts val="0"/>
                        </a:spcBef>
                        <a:spcAft>
                          <a:spcPts val="0"/>
                        </a:spcAft>
                        <a:buNone/>
                      </a:pPr>
                      <a:r>
                        <a:rPr lang="en" sz="1000" u="sng">
                          <a:solidFill>
                            <a:schemeClr val="hlink"/>
                          </a:solidFill>
                          <a:hlinkClick r:id="rId9"/>
                        </a:rPr>
                        <a:t>petermm@uw.edu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05400">
                <a:tc>
                  <a:txBody>
                    <a:bodyPr/>
                    <a:lstStyle/>
                    <a:p>
                      <a:pPr indent="0" lvl="0" marL="0" marR="0" rtl="0" algn="l">
                        <a:lnSpc>
                          <a:spcPct val="100000"/>
                        </a:lnSpc>
                        <a:spcBef>
                          <a:spcPts val="0"/>
                        </a:spcBef>
                        <a:spcAft>
                          <a:spcPts val="0"/>
                        </a:spcAft>
                        <a:buNone/>
                      </a:pPr>
                      <a:r>
                        <a:rPr b="0" lang="en">
                          <a:solidFill>
                            <a:srgbClr val="3F3F3F"/>
                          </a:solidFill>
                          <a:latin typeface="Open Sans"/>
                          <a:ea typeface="Open Sans"/>
                          <a:cs typeface="Open Sans"/>
                          <a:sym typeface="Open Sans"/>
                        </a:rPr>
                        <a:t>New NSF PAPPG FAQs</a:t>
                      </a:r>
                      <a:endParaRPr b="0">
                        <a:solidFill>
                          <a:srgbClr val="3F3F3F"/>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latin typeface="Open Sans"/>
                          <a:ea typeface="Open Sans"/>
                          <a:cs typeface="Open Sans"/>
                          <a:sym typeface="Open Sans"/>
                        </a:rPr>
                        <a:t>Tim Mhyre</a:t>
                      </a:r>
                      <a:endParaRPr b="1"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Office of Sponsored Programs</a:t>
                      </a:r>
                      <a:endParaRPr sz="1000">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10"/>
                        </a:rPr>
                        <a:t>tmhyre@uw.edu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3715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latin typeface="Open Sans"/>
                          <a:ea typeface="Open Sans"/>
                          <a:cs typeface="Open Sans"/>
                          <a:sym typeface="Open Sans"/>
                        </a:rPr>
                        <a:t>Compliance Corner</a:t>
                      </a:r>
                      <a:endParaRPr sz="1100" u="none" cap="none" strike="noStrike">
                        <a:solidFill>
                          <a:srgbClr val="3F3F3F"/>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latin typeface="Open Sans"/>
                          <a:ea typeface="Open Sans"/>
                          <a:cs typeface="Open Sans"/>
                          <a:sym typeface="Open Sans"/>
                        </a:rPr>
                        <a:t>Matt Gardner, Andra Sawyer</a:t>
                      </a:r>
                      <a:endParaRPr b="1" sz="1000" u="none" cap="none" strike="noStrike">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Post Award Fiscal Compliance</a:t>
                      </a:r>
                      <a:endParaRPr b="1" sz="1000" u="none" cap="none" strike="noStrike">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11"/>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05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latin typeface="Open Sans"/>
                          <a:ea typeface="Open Sans"/>
                          <a:cs typeface="Open Sans"/>
                          <a:sym typeface="Open Sans"/>
                        </a:rPr>
                        <a:t>CORE Update</a:t>
                      </a:r>
                      <a:endParaRPr sz="1100" u="none" cap="none" strike="noStrike">
                        <a:solidFill>
                          <a:srgbClr val="3F3F3F"/>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SzPts val="1100"/>
                        <a:buNone/>
                      </a:pPr>
                      <a:r>
                        <a:rPr b="1" lang="en" sz="1000">
                          <a:solidFill>
                            <a:srgbClr val="3F3F3F"/>
                          </a:solidFill>
                          <a:latin typeface="Open Sans"/>
                          <a:ea typeface="Open Sans"/>
                          <a:cs typeface="Open Sans"/>
                          <a:sym typeface="Open Sans"/>
                        </a:rPr>
                        <a:t>Laurie Stephan</a:t>
                      </a:r>
                      <a:endParaRPr b="1" sz="10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3F3F3F"/>
                          </a:solidFill>
                          <a:latin typeface="Open Sans"/>
                          <a:ea typeface="Open Sans"/>
                          <a:cs typeface="Open Sans"/>
                          <a:sym typeface="Open Sans"/>
                        </a:rPr>
                        <a:t>Collaborative On Research Education (CORE)</a:t>
                      </a:r>
                      <a:endParaRPr sz="1000" u="none" cap="none" strike="noStrike">
                        <a:solidFill>
                          <a:srgbClr val="3F3F3F"/>
                        </a:solidFill>
                        <a:latin typeface="Open Sans"/>
                        <a:ea typeface="Open Sans"/>
                        <a:cs typeface="Open Sans"/>
                        <a:sym typeface="Open Sans"/>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Clr>
                          <a:schemeClr val="dk1"/>
                        </a:buClr>
                        <a:buFont typeface="Arial"/>
                        <a:buNone/>
                      </a:pPr>
                      <a:r>
                        <a:rPr lang="en" sz="1000" u="sng">
                          <a:solidFill>
                            <a:schemeClr val="hlink"/>
                          </a:solidFill>
                          <a:hlinkClick r:id="rId12"/>
                        </a:rPr>
                        <a:t>corehelp@uw.edu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2</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926950">
                <a:tc gridSpan="4">
                  <a:txBody>
                    <a:bodyPr/>
                    <a:lstStyle/>
                    <a:p>
                      <a:pPr indent="0" lvl="8" marL="0" marR="0" rtl="0" algn="ctr">
                        <a:lnSpc>
                          <a:spcPct val="100000"/>
                        </a:lnSpc>
                        <a:spcBef>
                          <a:spcPts val="0"/>
                        </a:spcBef>
                        <a:spcAft>
                          <a:spcPts val="0"/>
                        </a:spcAft>
                        <a:buClr>
                          <a:srgbClr val="A5A5A5"/>
                        </a:buClr>
                        <a:buSzPts val="1800"/>
                        <a:buFont typeface="Calibri"/>
                        <a:buNone/>
                      </a:pPr>
                      <a:r>
                        <a:rPr lang="en" sz="1800" u="none" cap="none" strike="noStrike">
                          <a:solidFill>
                            <a:srgbClr val="A5A5A5"/>
                          </a:solidFill>
                          <a:latin typeface="Open Sans"/>
                          <a:ea typeface="Open Sans"/>
                          <a:cs typeface="Open Sans"/>
                          <a:sym typeface="Open Sans"/>
                        </a:rPr>
                        <a:t>NEXT MEETING</a:t>
                      </a:r>
                      <a:endParaRPr sz="1800" u="none" cap="none" strike="noStrike">
                        <a:solidFill>
                          <a:srgbClr val="A5A5A5"/>
                        </a:solidFill>
                        <a:latin typeface="Open Sans"/>
                        <a:ea typeface="Open Sans"/>
                        <a:cs typeface="Open Sans"/>
                        <a:sym typeface="Open Sans"/>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latin typeface="Open Sans"/>
                          <a:ea typeface="Open Sans"/>
                          <a:cs typeface="Open Sans"/>
                          <a:sym typeface="Open Sans"/>
                        </a:rPr>
                        <a:t>October 15, 2020 9:00 AM - 10:00 AM</a:t>
                      </a:r>
                      <a:endParaRPr b="0">
                        <a:solidFill>
                          <a:srgbClr val="5F497A"/>
                        </a:solidFill>
                        <a:latin typeface="Open Sans"/>
                        <a:ea typeface="Open Sans"/>
                        <a:cs typeface="Open Sans"/>
                        <a:sym typeface="Open Sans"/>
                      </a:endParaRPr>
                    </a:p>
                    <a:p>
                      <a:pPr indent="0" lvl="8" marL="0" marR="0" rtl="0" algn="ctr">
                        <a:lnSpc>
                          <a:spcPct val="100000"/>
                        </a:lnSpc>
                        <a:spcBef>
                          <a:spcPts val="0"/>
                        </a:spcBef>
                        <a:spcAft>
                          <a:spcPts val="0"/>
                        </a:spcAft>
                        <a:buClr>
                          <a:srgbClr val="5F497A"/>
                        </a:buClr>
                        <a:buSzPts val="1400"/>
                        <a:buFont typeface="Calibri"/>
                        <a:buNone/>
                      </a:pPr>
                      <a:r>
                        <a:t/>
                      </a:r>
                      <a:endParaRPr b="0">
                        <a:solidFill>
                          <a:srgbClr val="5F497A"/>
                        </a:solidFill>
                        <a:latin typeface="Open Sans"/>
                        <a:ea typeface="Open Sans"/>
                        <a:cs typeface="Open Sans"/>
                        <a:sym typeface="Open Sans"/>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04"/>
          <p:cNvSpPr txBox="1"/>
          <p:nvPr>
            <p:ph type="title"/>
          </p:nvPr>
        </p:nvSpPr>
        <p:spPr>
          <a:xfrm>
            <a:off x="457200" y="838200"/>
            <a:ext cx="8153400" cy="152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Calibri"/>
              <a:buNone/>
            </a:pPr>
            <a:r>
              <a:rPr lang="en" sz="4000"/>
              <a:t>A more direct risk assessment</a:t>
            </a:r>
            <a:br>
              <a:rPr lang="en" sz="4000"/>
            </a:br>
            <a:r>
              <a:rPr lang="en" sz="4000"/>
              <a:t> is now possible</a:t>
            </a:r>
            <a:endParaRPr/>
          </a:p>
        </p:txBody>
      </p:sp>
      <p:pic>
        <p:nvPicPr>
          <p:cNvPr id="598" name="Google Shape;598;p104"/>
          <p:cNvPicPr preferRelativeResize="0"/>
          <p:nvPr>
            <p:ph idx="1" type="body"/>
          </p:nvPr>
        </p:nvPicPr>
        <p:blipFill rotWithShape="1">
          <a:blip r:embed="rId3">
            <a:alphaModFix/>
          </a:blip>
          <a:srcRect b="0" l="0" r="0" t="0"/>
          <a:stretch/>
        </p:blipFill>
        <p:spPr>
          <a:xfrm>
            <a:off x="1143000" y="2590800"/>
            <a:ext cx="6751500" cy="353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05"/>
          <p:cNvSpPr txBox="1"/>
          <p:nvPr>
            <p:ph type="title"/>
          </p:nvPr>
        </p:nvSpPr>
        <p:spPr>
          <a:xfrm>
            <a:off x="457200" y="381000"/>
            <a:ext cx="8229600"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Calibri"/>
              <a:buNone/>
            </a:pPr>
            <a:r>
              <a:rPr lang="en" sz="4000"/>
              <a:t> </a:t>
            </a:r>
            <a:r>
              <a:rPr b="1" lang="en" sz="4000"/>
              <a:t>Solid, reliable </a:t>
            </a:r>
            <a:r>
              <a:rPr b="1" lang="en" sz="3600"/>
              <a:t>scientific information</a:t>
            </a:r>
            <a:endParaRPr b="1" sz="4000"/>
          </a:p>
        </p:txBody>
      </p:sp>
      <p:sp>
        <p:nvSpPr>
          <p:cNvPr id="604" name="Google Shape;604;p105"/>
          <p:cNvSpPr txBox="1"/>
          <p:nvPr>
            <p:ph idx="1" type="body"/>
          </p:nvPr>
        </p:nvSpPr>
        <p:spPr>
          <a:xfrm>
            <a:off x="457200" y="1524000"/>
            <a:ext cx="8229600" cy="4602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Minimizing the risk of infection</a:t>
            </a:r>
            <a:endParaRPr/>
          </a:p>
          <a:p>
            <a:pPr indent="-342900" lvl="0" marL="342900" rtl="0" algn="l">
              <a:spcBef>
                <a:spcPts val="640"/>
              </a:spcBef>
              <a:spcAft>
                <a:spcPts val="0"/>
              </a:spcAft>
              <a:buClr>
                <a:schemeClr val="dk1"/>
              </a:buClr>
              <a:buSzPts val="3200"/>
              <a:buChar char="•"/>
            </a:pPr>
            <a:r>
              <a:rPr lang="en"/>
              <a:t>People/circumstances associated with severity</a:t>
            </a:r>
            <a:endParaRPr/>
          </a:p>
          <a:p>
            <a:pPr indent="0" lvl="0" marL="0" rtl="0" algn="l">
              <a:spcBef>
                <a:spcPts val="640"/>
              </a:spcBef>
              <a:spcAft>
                <a:spcPts val="0"/>
              </a:spcAft>
              <a:buClr>
                <a:srgbClr val="00B050"/>
              </a:buClr>
              <a:buSzPts val="3200"/>
              <a:buNone/>
            </a:pPr>
            <a:r>
              <a:rPr b="1" i="1" lang="en">
                <a:solidFill>
                  <a:srgbClr val="00B050"/>
                </a:solidFill>
              </a:rPr>
              <a:t> </a:t>
            </a:r>
            <a:endParaRPr/>
          </a:p>
          <a:p>
            <a:pPr indent="-139700" lvl="0" marL="342900" rtl="0" algn="l">
              <a:spcBef>
                <a:spcPts val="640"/>
              </a:spcBef>
              <a:spcAft>
                <a:spcPts val="0"/>
              </a:spcAft>
              <a:buClr>
                <a:schemeClr val="dk1"/>
              </a:buClr>
              <a:buSzPts val="3200"/>
              <a:buNone/>
            </a:pPr>
            <a:r>
              <a:t/>
            </a:r>
            <a:endParaRPr b="1" i="1">
              <a:solidFill>
                <a:srgbClr val="00B050"/>
              </a:solidFill>
            </a:endParaRPr>
          </a:p>
        </p:txBody>
      </p:sp>
      <p:pic>
        <p:nvPicPr>
          <p:cNvPr id="605" name="Google Shape;605;p105"/>
          <p:cNvPicPr preferRelativeResize="0"/>
          <p:nvPr/>
        </p:nvPicPr>
        <p:blipFill rotWithShape="1">
          <a:blip r:embed="rId3">
            <a:alphaModFix/>
          </a:blip>
          <a:srcRect b="0" l="0" r="0" t="0"/>
          <a:stretch/>
        </p:blipFill>
        <p:spPr>
          <a:xfrm>
            <a:off x="1939636" y="2943745"/>
            <a:ext cx="5240337" cy="32847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6"/>
          <p:cNvSpPr txBox="1"/>
          <p:nvPr>
            <p:ph type="title"/>
          </p:nvPr>
        </p:nvSpPr>
        <p:spPr>
          <a:xfrm>
            <a:off x="457200" y="274638"/>
            <a:ext cx="8229600" cy="944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
              <a:t>The Change</a:t>
            </a:r>
            <a:endParaRPr/>
          </a:p>
        </p:txBody>
      </p:sp>
      <p:sp>
        <p:nvSpPr>
          <p:cNvPr id="611" name="Google Shape;611;p106"/>
          <p:cNvSpPr txBox="1"/>
          <p:nvPr>
            <p:ph idx="1" type="body"/>
          </p:nvPr>
        </p:nvSpPr>
        <p:spPr>
          <a:xfrm>
            <a:off x="457200" y="1295400"/>
            <a:ext cx="8229600" cy="4830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Keep Categories 1, 2, and 3 as they are. </a:t>
            </a:r>
            <a:endParaRPr/>
          </a:p>
          <a:p>
            <a:pPr indent="-285750" lvl="1" marL="742950" rtl="0" algn="l">
              <a:spcBef>
                <a:spcPts val="560"/>
              </a:spcBef>
              <a:spcAft>
                <a:spcPts val="0"/>
              </a:spcAft>
              <a:buClr>
                <a:schemeClr val="dk1"/>
              </a:buClr>
              <a:buSzPts val="2800"/>
              <a:buChar char="–"/>
            </a:pPr>
            <a:r>
              <a:rPr lang="en"/>
              <a:t>If the research fits into one of these, go ahead.</a:t>
            </a:r>
            <a:endParaRPr/>
          </a:p>
          <a:p>
            <a:pPr indent="-342900" lvl="0" marL="342900" rtl="0" algn="l">
              <a:spcBef>
                <a:spcPts val="640"/>
              </a:spcBef>
              <a:spcAft>
                <a:spcPts val="0"/>
              </a:spcAft>
              <a:buClr>
                <a:schemeClr val="dk1"/>
              </a:buClr>
              <a:buSzPts val="3200"/>
              <a:buChar char="•"/>
            </a:pPr>
            <a:r>
              <a:rPr lang="en"/>
              <a:t>If the research doesn’t fit into one of the categories: the researcher assesses with the </a:t>
            </a:r>
            <a:r>
              <a:rPr b="1" lang="en">
                <a:solidFill>
                  <a:srgbClr val="C00000"/>
                </a:solidFill>
              </a:rPr>
              <a:t>COVID-19 Relative Risk self-assessment tool</a:t>
            </a:r>
            <a:endParaRPr/>
          </a:p>
          <a:p>
            <a:pPr indent="0" lvl="0" marL="0" rtl="0" algn="l">
              <a:spcBef>
                <a:spcPts val="480"/>
              </a:spcBef>
              <a:spcAft>
                <a:spcPts val="0"/>
              </a:spcAft>
              <a:buClr>
                <a:schemeClr val="dk1"/>
              </a:buClr>
              <a:buSzPts val="2400"/>
              <a:buNone/>
            </a:pPr>
            <a:r>
              <a:t/>
            </a:r>
            <a:endParaRPr sz="2400"/>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a:p>
            <a:pPr indent="0" lvl="0" marL="0" rtl="0" algn="ctr">
              <a:spcBef>
                <a:spcPts val="640"/>
              </a:spcBef>
              <a:spcAft>
                <a:spcPts val="0"/>
              </a:spcAft>
              <a:buClr>
                <a:schemeClr val="dk1"/>
              </a:buClr>
              <a:buSzPts val="3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00000"/>
              </a:buClr>
              <a:buSzPts val="3200"/>
              <a:buFont typeface="Calibri"/>
              <a:buNone/>
            </a:pPr>
            <a:r>
              <a:rPr b="1" lang="en" sz="3200">
                <a:solidFill>
                  <a:srgbClr val="C00000"/>
                </a:solidFill>
              </a:rPr>
              <a:t>COVID-19 Relative Risk Self-Assessment Tool</a:t>
            </a:r>
            <a:endParaRPr/>
          </a:p>
        </p:txBody>
      </p:sp>
      <p:sp>
        <p:nvSpPr>
          <p:cNvPr id="617" name="Google Shape;617;p107"/>
          <p:cNvSpPr txBox="1"/>
          <p:nvPr>
            <p:ph idx="1" type="body"/>
          </p:nvPr>
        </p:nvSpPr>
        <p:spPr>
          <a:xfrm>
            <a:off x="457200" y="1371600"/>
            <a:ext cx="8229600" cy="502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b="1" lang="en" sz="2800"/>
              <a:t>Use this new tool to assess new or halted research that doesn’t fit into Categories 1,2, 3 </a:t>
            </a:r>
            <a:endParaRPr/>
          </a:p>
          <a:p>
            <a:pPr indent="-342900" lvl="0" marL="342900" rtl="0" algn="l">
              <a:spcBef>
                <a:spcPts val="560"/>
              </a:spcBef>
              <a:spcAft>
                <a:spcPts val="0"/>
              </a:spcAft>
              <a:buClr>
                <a:schemeClr val="dk1"/>
              </a:buClr>
              <a:buSzPts val="2800"/>
              <a:buChar char="•"/>
            </a:pPr>
            <a:r>
              <a:rPr lang="en" sz="2800"/>
              <a:t>For new or currently halted research that doesn’t fit into Category 1, 2, or 3. </a:t>
            </a:r>
            <a:endParaRPr/>
          </a:p>
          <a:p>
            <a:pPr indent="0" lvl="0" marL="0" rtl="0" algn="l">
              <a:spcBef>
                <a:spcPts val="300"/>
              </a:spcBef>
              <a:spcAft>
                <a:spcPts val="0"/>
              </a:spcAft>
              <a:buClr>
                <a:schemeClr val="dk1"/>
              </a:buClr>
              <a:buSzPts val="1500"/>
              <a:buNone/>
            </a:pPr>
            <a:r>
              <a:t/>
            </a:r>
            <a:endParaRPr sz="1500"/>
          </a:p>
          <a:p>
            <a:pPr indent="0" lvl="0" marL="0" rtl="0" algn="l">
              <a:spcBef>
                <a:spcPts val="560"/>
              </a:spcBef>
              <a:spcAft>
                <a:spcPts val="0"/>
              </a:spcAft>
              <a:buClr>
                <a:schemeClr val="dk1"/>
              </a:buClr>
              <a:buSzPts val="2800"/>
              <a:buNone/>
            </a:pPr>
            <a:r>
              <a:rPr b="1" lang="en" sz="2800"/>
              <a:t>Who uses it</a:t>
            </a:r>
            <a:endParaRPr/>
          </a:p>
          <a:p>
            <a:pPr indent="-342900" lvl="0" marL="342900" rtl="0" algn="l">
              <a:spcBef>
                <a:spcPts val="560"/>
              </a:spcBef>
              <a:spcAft>
                <a:spcPts val="0"/>
              </a:spcAft>
              <a:buClr>
                <a:schemeClr val="dk1"/>
              </a:buClr>
              <a:buSzPts val="2800"/>
              <a:buChar char="•"/>
            </a:pPr>
            <a:r>
              <a:rPr lang="en" sz="2800"/>
              <a:t>Researchers</a:t>
            </a:r>
            <a:endParaRPr/>
          </a:p>
          <a:p>
            <a:pPr indent="0" lvl="0" marL="0" rtl="0" algn="l">
              <a:spcBef>
                <a:spcPts val="300"/>
              </a:spcBef>
              <a:spcAft>
                <a:spcPts val="0"/>
              </a:spcAft>
              <a:buClr>
                <a:schemeClr val="dk1"/>
              </a:buClr>
              <a:buSzPts val="1500"/>
              <a:buNone/>
            </a:pPr>
            <a:r>
              <a:t/>
            </a:r>
            <a:endParaRPr sz="1500"/>
          </a:p>
          <a:p>
            <a:pPr indent="0" lvl="0" marL="0" rtl="0" algn="l">
              <a:spcBef>
                <a:spcPts val="560"/>
              </a:spcBef>
              <a:spcAft>
                <a:spcPts val="0"/>
              </a:spcAft>
              <a:buClr>
                <a:schemeClr val="dk1"/>
              </a:buClr>
              <a:buSzPts val="2800"/>
              <a:buNone/>
            </a:pPr>
            <a:r>
              <a:rPr b="1" lang="en" sz="2800"/>
              <a:t>Is it a required part of the IRB application?</a:t>
            </a:r>
            <a:endParaRPr/>
          </a:p>
          <a:p>
            <a:pPr indent="-342900" lvl="0" marL="342900" rtl="0" algn="l">
              <a:spcBef>
                <a:spcPts val="560"/>
              </a:spcBef>
              <a:spcAft>
                <a:spcPts val="0"/>
              </a:spcAft>
              <a:buClr>
                <a:schemeClr val="dk1"/>
              </a:buClr>
              <a:buSzPts val="2800"/>
              <a:buChar char="•"/>
            </a:pPr>
            <a:r>
              <a:rPr lang="en" sz="2800"/>
              <a:t>No, don’t send it to the IRB. It is for researcher use only.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
              <a:t>How it works</a:t>
            </a:r>
            <a:endParaRPr/>
          </a:p>
        </p:txBody>
      </p:sp>
      <p:sp>
        <p:nvSpPr>
          <p:cNvPr id="623" name="Google Shape;623;p108"/>
          <p:cNvSpPr txBox="1"/>
          <p:nvPr>
            <p:ph idx="1" type="body"/>
          </p:nvPr>
        </p:nvSpPr>
        <p:spPr>
          <a:xfrm>
            <a:off x="457200" y="1447800"/>
            <a:ext cx="8229600" cy="467850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000"/>
              <a:buAutoNum type="arabicPeriod"/>
            </a:pPr>
            <a:r>
              <a:rPr b="1" lang="en" sz="3000"/>
              <a:t>Score the research </a:t>
            </a:r>
            <a:r>
              <a:rPr lang="en" sz="3000"/>
              <a:t>on 5 COVID risk factors</a:t>
            </a:r>
            <a:endParaRPr/>
          </a:p>
          <a:p>
            <a:pPr indent="-514350" lvl="1" marL="914400" rtl="0" algn="l">
              <a:spcBef>
                <a:spcPts val="480"/>
              </a:spcBef>
              <a:spcAft>
                <a:spcPts val="0"/>
              </a:spcAft>
              <a:buClr>
                <a:schemeClr val="dk1"/>
              </a:buClr>
              <a:buSzPts val="2400"/>
              <a:buFont typeface="Noto Sans Symbols"/>
              <a:buChar char="▪"/>
            </a:pPr>
            <a:r>
              <a:rPr lang="en" sz="2400"/>
              <a:t>State of the pandemic in geographic area</a:t>
            </a:r>
            <a:endParaRPr/>
          </a:p>
          <a:p>
            <a:pPr indent="-514350" lvl="1" marL="914400" rtl="0" algn="l">
              <a:spcBef>
                <a:spcPts val="480"/>
              </a:spcBef>
              <a:spcAft>
                <a:spcPts val="0"/>
              </a:spcAft>
              <a:buClr>
                <a:schemeClr val="dk1"/>
              </a:buClr>
              <a:buSzPts val="2400"/>
              <a:buFont typeface="Noto Sans Symbols"/>
              <a:buChar char="▪"/>
            </a:pPr>
            <a:r>
              <a:rPr lang="en" sz="2400"/>
              <a:t>Participant age</a:t>
            </a:r>
            <a:endParaRPr/>
          </a:p>
          <a:p>
            <a:pPr indent="-514350" lvl="1" marL="914400" rtl="0" algn="l">
              <a:spcBef>
                <a:spcPts val="480"/>
              </a:spcBef>
              <a:spcAft>
                <a:spcPts val="0"/>
              </a:spcAft>
              <a:buClr>
                <a:schemeClr val="dk1"/>
              </a:buClr>
              <a:buSzPts val="2400"/>
              <a:buFont typeface="Noto Sans Symbols"/>
              <a:buChar char="▪"/>
            </a:pPr>
            <a:r>
              <a:rPr lang="en" sz="2400"/>
              <a:t>Subject medical conditions &amp; need for research trip</a:t>
            </a:r>
            <a:endParaRPr/>
          </a:p>
          <a:p>
            <a:pPr indent="-514350" lvl="1" marL="914400" rtl="0" algn="l">
              <a:spcBef>
                <a:spcPts val="480"/>
              </a:spcBef>
              <a:spcAft>
                <a:spcPts val="0"/>
              </a:spcAft>
              <a:buClr>
                <a:schemeClr val="dk1"/>
              </a:buClr>
              <a:buSzPts val="2400"/>
              <a:buFont typeface="Noto Sans Symbols"/>
              <a:buChar char="▪"/>
            </a:pPr>
            <a:r>
              <a:rPr lang="en" sz="2400"/>
              <a:t>Physical distancing</a:t>
            </a:r>
            <a:endParaRPr/>
          </a:p>
          <a:p>
            <a:pPr indent="-514350" lvl="1" marL="914400" rtl="0" algn="l">
              <a:spcBef>
                <a:spcPts val="480"/>
              </a:spcBef>
              <a:spcAft>
                <a:spcPts val="0"/>
              </a:spcAft>
              <a:buClr>
                <a:schemeClr val="dk1"/>
              </a:buClr>
              <a:buSzPts val="2400"/>
              <a:buFont typeface="Noto Sans Symbols"/>
              <a:buChar char="▪"/>
            </a:pPr>
            <a:r>
              <a:rPr lang="en" sz="2400"/>
              <a:t># people interacting with subjects</a:t>
            </a:r>
            <a:endParaRPr/>
          </a:p>
          <a:p>
            <a:pPr indent="-514350" lvl="0" marL="514350" rtl="0" algn="l">
              <a:spcBef>
                <a:spcPts val="600"/>
              </a:spcBef>
              <a:spcAft>
                <a:spcPts val="0"/>
              </a:spcAft>
              <a:buClr>
                <a:schemeClr val="dk1"/>
              </a:buClr>
              <a:buSzPts val="3000"/>
              <a:buAutoNum type="arabicPeriod"/>
            </a:pPr>
            <a:r>
              <a:rPr b="1" lang="en" sz="3000"/>
              <a:t>Add the 5 scores</a:t>
            </a:r>
            <a:r>
              <a:rPr lang="en" sz="3000"/>
              <a:t>, for a Total Relative Risk Score.</a:t>
            </a:r>
            <a:endParaRPr/>
          </a:p>
          <a:p>
            <a:pPr indent="-514350" lvl="0" marL="514350" rtl="0" algn="l">
              <a:spcBef>
                <a:spcPts val="600"/>
              </a:spcBef>
              <a:spcAft>
                <a:spcPts val="0"/>
              </a:spcAft>
              <a:buClr>
                <a:schemeClr val="dk1"/>
              </a:buClr>
              <a:buSzPts val="3000"/>
              <a:buAutoNum type="arabicPeriod"/>
            </a:pPr>
            <a:r>
              <a:rPr b="1" lang="en" sz="3000"/>
              <a:t>Compare Total Score </a:t>
            </a:r>
            <a:r>
              <a:rPr lang="en" sz="3000"/>
              <a:t>to allowable range.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09"/>
          <p:cNvSpPr txBox="1"/>
          <p:nvPr>
            <p:ph type="title"/>
          </p:nvPr>
        </p:nvSpPr>
        <p:spPr>
          <a:xfrm>
            <a:off x="457200" y="274638"/>
            <a:ext cx="8229600" cy="86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b="1" lang="en" sz="3600"/>
              <a:t>Advantages of this approach</a:t>
            </a:r>
            <a:endParaRPr/>
          </a:p>
        </p:txBody>
      </p:sp>
      <p:sp>
        <p:nvSpPr>
          <p:cNvPr id="629" name="Google Shape;629;p109"/>
          <p:cNvSpPr txBox="1"/>
          <p:nvPr>
            <p:ph idx="1" type="body"/>
          </p:nvPr>
        </p:nvSpPr>
        <p:spPr>
          <a:xfrm>
            <a:off x="457200" y="1295400"/>
            <a:ext cx="8229600" cy="48309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480"/>
              <a:buChar char="•"/>
            </a:pPr>
            <a:r>
              <a:rPr lang="en" sz="2480"/>
              <a:t>Directly based on major risks for COVID infection &amp; severity</a:t>
            </a:r>
            <a:endParaRPr/>
          </a:p>
          <a:p>
            <a:pPr indent="-342900" lvl="0" marL="342900" rtl="0" algn="l">
              <a:lnSpc>
                <a:spcPct val="80000"/>
              </a:lnSpc>
              <a:spcBef>
                <a:spcPts val="496"/>
              </a:spcBef>
              <a:spcAft>
                <a:spcPts val="0"/>
              </a:spcAft>
              <a:buClr>
                <a:schemeClr val="dk1"/>
              </a:buClr>
              <a:buSzPts val="2480"/>
              <a:buChar char="•"/>
            </a:pPr>
            <a:r>
              <a:rPr lang="en" sz="2480"/>
              <a:t>Evidence-based &amp; reviewed by several experts</a:t>
            </a:r>
            <a:endParaRPr/>
          </a:p>
          <a:p>
            <a:pPr indent="-342900" lvl="0" marL="342900" rtl="0" algn="l">
              <a:lnSpc>
                <a:spcPct val="80000"/>
              </a:lnSpc>
              <a:spcBef>
                <a:spcPts val="496"/>
              </a:spcBef>
              <a:spcAft>
                <a:spcPts val="0"/>
              </a:spcAft>
              <a:buClr>
                <a:schemeClr val="dk1"/>
              </a:buClr>
              <a:buSzPts val="2480"/>
              <a:buChar char="•"/>
            </a:pPr>
            <a:r>
              <a:rPr lang="en" sz="2480"/>
              <a:t>Easier for researchers to apply</a:t>
            </a:r>
            <a:endParaRPr/>
          </a:p>
          <a:p>
            <a:pPr indent="-342900" lvl="0" marL="342900" rtl="0" algn="l">
              <a:lnSpc>
                <a:spcPct val="80000"/>
              </a:lnSpc>
              <a:spcBef>
                <a:spcPts val="496"/>
              </a:spcBef>
              <a:spcAft>
                <a:spcPts val="0"/>
              </a:spcAft>
              <a:buClr>
                <a:schemeClr val="dk1"/>
              </a:buClr>
              <a:buSzPts val="2480"/>
              <a:buChar char="•"/>
            </a:pPr>
            <a:r>
              <a:rPr lang="en" sz="2480"/>
              <a:t>Researchers can see what changes might significantly lower the COVID risk profile of a study</a:t>
            </a:r>
            <a:endParaRPr/>
          </a:p>
          <a:p>
            <a:pPr indent="-342900" lvl="0" marL="342900" rtl="0" algn="l">
              <a:lnSpc>
                <a:spcPct val="80000"/>
              </a:lnSpc>
              <a:spcBef>
                <a:spcPts val="496"/>
              </a:spcBef>
              <a:spcAft>
                <a:spcPts val="0"/>
              </a:spcAft>
              <a:buClr>
                <a:schemeClr val="dk1"/>
              </a:buClr>
              <a:buSzPts val="2480"/>
              <a:buChar char="•"/>
            </a:pPr>
            <a:r>
              <a:rPr lang="en" sz="2480"/>
              <a:t>Can be easily adjusted/revised as new information about COVID 19 becomes known</a:t>
            </a:r>
            <a:endParaRPr/>
          </a:p>
          <a:p>
            <a:pPr indent="-342900" lvl="0" marL="342900" rtl="0" algn="l">
              <a:lnSpc>
                <a:spcPct val="80000"/>
              </a:lnSpc>
              <a:spcBef>
                <a:spcPts val="496"/>
              </a:spcBef>
              <a:spcAft>
                <a:spcPts val="0"/>
              </a:spcAft>
              <a:buClr>
                <a:schemeClr val="dk1"/>
              </a:buClr>
              <a:buSzPts val="2480"/>
              <a:buChar char="•"/>
            </a:pPr>
            <a:r>
              <a:rPr lang="en" sz="2480"/>
              <a:t>There is a process for requesting an exception</a:t>
            </a:r>
            <a:endParaRPr/>
          </a:p>
          <a:p>
            <a:pPr indent="0" lvl="0" marL="0" rtl="0" algn="l">
              <a:lnSpc>
                <a:spcPct val="80000"/>
              </a:lnSpc>
              <a:spcBef>
                <a:spcPts val="496"/>
              </a:spcBef>
              <a:spcAft>
                <a:spcPts val="0"/>
              </a:spcAft>
              <a:buClr>
                <a:schemeClr val="dk1"/>
              </a:buClr>
              <a:buSzPts val="2480"/>
              <a:buNone/>
            </a:pPr>
            <a:r>
              <a:t/>
            </a:r>
            <a:endParaRPr b="1" sz="2480"/>
          </a:p>
          <a:p>
            <a:pPr indent="0" lvl="0" marL="0" rtl="0" algn="ctr">
              <a:lnSpc>
                <a:spcPct val="80000"/>
              </a:lnSpc>
              <a:spcBef>
                <a:spcPts val="496"/>
              </a:spcBef>
              <a:spcAft>
                <a:spcPts val="0"/>
              </a:spcAft>
              <a:buClr>
                <a:srgbClr val="C00000"/>
              </a:buClr>
              <a:buSzPts val="2480"/>
              <a:buNone/>
            </a:pPr>
            <a:r>
              <a:rPr b="1" lang="en" sz="2480">
                <a:solidFill>
                  <a:srgbClr val="C00000"/>
                </a:solidFill>
              </a:rPr>
              <a:t>It will be revised only when there is significant, reliable new information</a:t>
            </a:r>
            <a:r>
              <a:rPr lang="en" sz="2480"/>
              <a:t> that is affecting University-wide operations i.e., infrequently</a:t>
            </a:r>
            <a:endParaRPr/>
          </a:p>
          <a:p>
            <a:pPr indent="-185420" lvl="0" marL="342900" rtl="0" algn="l">
              <a:lnSpc>
                <a:spcPct val="80000"/>
              </a:lnSpc>
              <a:spcBef>
                <a:spcPts val="496"/>
              </a:spcBef>
              <a:spcAft>
                <a:spcPts val="0"/>
              </a:spcAft>
              <a:buClr>
                <a:schemeClr val="dk1"/>
              </a:buClr>
              <a:buSzPts val="2480"/>
              <a:buNone/>
            </a:pPr>
            <a:r>
              <a:t/>
            </a:r>
            <a:endParaRPr sz="2480"/>
          </a:p>
          <a:p>
            <a:pPr indent="-185420" lvl="0" marL="342900" rtl="0" algn="l">
              <a:lnSpc>
                <a:spcPct val="80000"/>
              </a:lnSpc>
              <a:spcBef>
                <a:spcPts val="496"/>
              </a:spcBef>
              <a:spcAft>
                <a:spcPts val="0"/>
              </a:spcAft>
              <a:buClr>
                <a:schemeClr val="dk1"/>
              </a:buClr>
              <a:buSzPts val="2480"/>
              <a:buNone/>
            </a:pPr>
            <a:r>
              <a:t/>
            </a:r>
            <a:endParaRPr sz="248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
              <a:t>Revisions to the Risk Tool</a:t>
            </a:r>
            <a:endParaRPr/>
          </a:p>
        </p:txBody>
      </p:sp>
      <p:sp>
        <p:nvSpPr>
          <p:cNvPr id="635" name="Google Shape;635;p110"/>
          <p:cNvSpPr txBox="1"/>
          <p:nvPr>
            <p:ph idx="1" type="body"/>
          </p:nvPr>
        </p:nvSpPr>
        <p:spPr>
          <a:xfrm>
            <a:off x="457200" y="1371600"/>
            <a:ext cx="8229600" cy="475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960"/>
              <a:buNone/>
            </a:pPr>
            <a:r>
              <a:rPr b="1" lang="en" sz="2960"/>
              <a:t>Example scenarios</a:t>
            </a:r>
            <a:endParaRPr/>
          </a:p>
          <a:p>
            <a:pPr indent="-342900" lvl="0" marL="342900" rtl="0" algn="l">
              <a:spcBef>
                <a:spcPts val="592"/>
              </a:spcBef>
              <a:spcAft>
                <a:spcPts val="0"/>
              </a:spcAft>
              <a:buClr>
                <a:schemeClr val="dk1"/>
              </a:buClr>
              <a:buSzPts val="2960"/>
              <a:buChar char="•"/>
            </a:pPr>
            <a:r>
              <a:rPr lang="en" sz="2960"/>
              <a:t>The pandemic becomes very bad in our area. </a:t>
            </a:r>
            <a:endParaRPr/>
          </a:p>
          <a:p>
            <a:pPr indent="-342900" lvl="0" marL="342900" rtl="0" algn="l">
              <a:spcBef>
                <a:spcPts val="592"/>
              </a:spcBef>
              <a:spcAft>
                <a:spcPts val="0"/>
              </a:spcAft>
              <a:buClr>
                <a:schemeClr val="dk1"/>
              </a:buClr>
              <a:buSzPts val="2960"/>
              <a:buChar char="•"/>
            </a:pPr>
            <a:r>
              <a:rPr lang="en" sz="2960"/>
              <a:t>A major new risk factor is discovered. </a:t>
            </a:r>
            <a:endParaRPr/>
          </a:p>
          <a:p>
            <a:pPr indent="0" lvl="0" marL="0" rtl="0" algn="l">
              <a:spcBef>
                <a:spcPts val="592"/>
              </a:spcBef>
              <a:spcAft>
                <a:spcPts val="0"/>
              </a:spcAft>
              <a:buClr>
                <a:schemeClr val="dk1"/>
              </a:buClr>
              <a:buSzPts val="2960"/>
              <a:buNone/>
            </a:pPr>
            <a:r>
              <a:rPr b="1" lang="en" sz="2960"/>
              <a:t>How revisions will be communicated</a:t>
            </a:r>
            <a:endParaRPr/>
          </a:p>
          <a:p>
            <a:pPr indent="-342900" lvl="0" marL="342900" rtl="0" algn="l">
              <a:spcBef>
                <a:spcPts val="592"/>
              </a:spcBef>
              <a:spcAft>
                <a:spcPts val="0"/>
              </a:spcAft>
              <a:buClr>
                <a:schemeClr val="dk1"/>
              </a:buClr>
              <a:buSzPts val="2960"/>
              <a:buChar char="•"/>
            </a:pPr>
            <a:r>
              <a:rPr lang="en" sz="2960"/>
              <a:t>Usual ways for very broad/redundant messaging</a:t>
            </a:r>
            <a:endParaRPr/>
          </a:p>
          <a:p>
            <a:pPr indent="0" lvl="0" marL="0" rtl="0" algn="l">
              <a:spcBef>
                <a:spcPts val="592"/>
              </a:spcBef>
              <a:spcAft>
                <a:spcPts val="0"/>
              </a:spcAft>
              <a:buClr>
                <a:schemeClr val="dk1"/>
              </a:buClr>
              <a:buSzPts val="2960"/>
              <a:buNone/>
            </a:pPr>
            <a:r>
              <a:rPr b="1" lang="en" sz="2960"/>
              <a:t>Might some ongoing research might have to halt?</a:t>
            </a:r>
            <a:endParaRPr/>
          </a:p>
          <a:p>
            <a:pPr indent="-342900" lvl="0" marL="342900" rtl="0" algn="l">
              <a:spcBef>
                <a:spcPts val="592"/>
              </a:spcBef>
              <a:spcAft>
                <a:spcPts val="0"/>
              </a:spcAft>
              <a:buClr>
                <a:schemeClr val="dk1"/>
              </a:buClr>
              <a:buSzPts val="2960"/>
              <a:buChar char="•"/>
            </a:pPr>
            <a:r>
              <a:rPr lang="en" sz="2960"/>
              <a:t>Yes, but this was true of previous approach too, and all COVID-related policies generally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 sz="3959"/>
              <a:t>Lots of information </a:t>
            </a:r>
            <a:br>
              <a:rPr b="1" lang="en" sz="3959"/>
            </a:br>
            <a:r>
              <a:rPr b="1" lang="en" sz="3959"/>
              <a:t>is embedded in the tool</a:t>
            </a:r>
            <a:endParaRPr/>
          </a:p>
        </p:txBody>
      </p:sp>
      <p:sp>
        <p:nvSpPr>
          <p:cNvPr id="641" name="Google Shape;641;p111"/>
          <p:cNvSpPr txBox="1"/>
          <p:nvPr>
            <p:ph idx="1" type="body"/>
          </p:nvPr>
        </p:nvSpPr>
        <p:spPr>
          <a:xfrm>
            <a:off x="457200" y="1905000"/>
            <a:ext cx="8229600" cy="422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The actual scoring system is set within lots of text. </a:t>
            </a:r>
            <a:endParaRPr/>
          </a:p>
          <a:p>
            <a:pPr indent="0" lvl="0" marL="0" rtl="0" algn="l">
              <a:spcBef>
                <a:spcPts val="0"/>
              </a:spcBef>
              <a:spcAft>
                <a:spcPts val="0"/>
              </a:spcAft>
              <a:buClr>
                <a:schemeClr val="dk1"/>
              </a:buClr>
              <a:buSzPts val="3200"/>
              <a:buNone/>
            </a:pPr>
            <a:r>
              <a:rPr lang="en"/>
              <a:t>Purpose: </a:t>
            </a:r>
            <a:endParaRPr/>
          </a:p>
          <a:p>
            <a:pPr indent="-342900" lvl="0" marL="342900" rtl="0" algn="l">
              <a:spcBef>
                <a:spcPts val="640"/>
              </a:spcBef>
              <a:spcAft>
                <a:spcPts val="0"/>
              </a:spcAft>
              <a:buClr>
                <a:schemeClr val="dk1"/>
              </a:buClr>
              <a:buSzPts val="3200"/>
              <a:buChar char="•"/>
            </a:pPr>
            <a:r>
              <a:rPr lang="en"/>
              <a:t>Provide details and interpretation</a:t>
            </a:r>
            <a:endParaRPr/>
          </a:p>
          <a:p>
            <a:pPr indent="-342900" lvl="0" marL="342900" rtl="0" algn="l">
              <a:spcBef>
                <a:spcPts val="640"/>
              </a:spcBef>
              <a:spcAft>
                <a:spcPts val="0"/>
              </a:spcAft>
              <a:buClr>
                <a:schemeClr val="dk1"/>
              </a:buClr>
              <a:buSzPts val="3200"/>
              <a:buChar char="•"/>
            </a:pPr>
            <a:r>
              <a:rPr lang="en"/>
              <a:t>Address specific situations (e.g., international research, review by external IRBs)</a:t>
            </a:r>
            <a:endParaRPr/>
          </a:p>
          <a:p>
            <a:pPr indent="-342900" lvl="0" marL="342900" rtl="0" algn="l">
              <a:spcBef>
                <a:spcPts val="640"/>
              </a:spcBef>
              <a:spcAft>
                <a:spcPts val="0"/>
              </a:spcAft>
              <a:buClr>
                <a:schemeClr val="dk1"/>
              </a:buClr>
              <a:buSzPts val="3200"/>
              <a:buChar char="•"/>
            </a:pPr>
            <a:r>
              <a:rPr lang="en"/>
              <a:t>Anticipate as many questions as possible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lang="en" sz="3200"/>
              <a:t>Vetted for accuracy and sensibility</a:t>
            </a:r>
            <a:endParaRPr/>
          </a:p>
        </p:txBody>
      </p:sp>
      <p:sp>
        <p:nvSpPr>
          <p:cNvPr id="647" name="Google Shape;647;p1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Office of Research</a:t>
            </a:r>
            <a:endParaRPr/>
          </a:p>
          <a:p>
            <a:pPr indent="-342900" lvl="0" marL="342900" rtl="0" algn="l">
              <a:spcBef>
                <a:spcPts val="640"/>
              </a:spcBef>
              <a:spcAft>
                <a:spcPts val="0"/>
              </a:spcAft>
              <a:buClr>
                <a:schemeClr val="dk1"/>
              </a:buClr>
              <a:buSzPts val="3200"/>
              <a:buChar char="•"/>
            </a:pPr>
            <a:r>
              <a:rPr lang="en"/>
              <a:t>UW Advisory Committee on Communicable Diseases</a:t>
            </a:r>
            <a:endParaRPr/>
          </a:p>
          <a:p>
            <a:pPr indent="-342900" lvl="0" marL="342900" rtl="0" algn="l">
              <a:spcBef>
                <a:spcPts val="640"/>
              </a:spcBef>
              <a:spcAft>
                <a:spcPts val="0"/>
              </a:spcAft>
              <a:buClr>
                <a:schemeClr val="dk1"/>
              </a:buClr>
              <a:buSzPts val="3200"/>
              <a:buChar char="•"/>
            </a:pPr>
            <a:r>
              <a:rPr lang="en"/>
              <a:t>Faculty infectious disease experts</a:t>
            </a:r>
            <a:endParaRPr/>
          </a:p>
          <a:p>
            <a:pPr indent="-342900" lvl="0" marL="342900" rtl="0" algn="l">
              <a:spcBef>
                <a:spcPts val="640"/>
              </a:spcBef>
              <a:spcAft>
                <a:spcPts val="0"/>
              </a:spcAft>
              <a:buClr>
                <a:schemeClr val="dk1"/>
              </a:buClr>
              <a:buSzPts val="3200"/>
              <a:buChar char="•"/>
            </a:pPr>
            <a:r>
              <a:rPr lang="en"/>
              <a:t>UW Risk Management</a:t>
            </a:r>
            <a:endParaRPr/>
          </a:p>
          <a:p>
            <a:pPr indent="-342900" lvl="0" marL="342900" rtl="0" algn="l">
              <a:spcBef>
                <a:spcPts val="640"/>
              </a:spcBef>
              <a:spcAft>
                <a:spcPts val="0"/>
              </a:spcAft>
              <a:buClr>
                <a:schemeClr val="dk1"/>
              </a:buClr>
              <a:buSzPts val="3200"/>
              <a:buChar char="•"/>
            </a:pPr>
            <a:r>
              <a:rPr lang="en"/>
              <a:t>School of Medicine leaders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
              <a:t>Why Allow Exceptions?</a:t>
            </a:r>
            <a:endParaRPr/>
          </a:p>
        </p:txBody>
      </p:sp>
      <p:sp>
        <p:nvSpPr>
          <p:cNvPr id="653" name="Google Shape;653;p113"/>
          <p:cNvSpPr txBox="1"/>
          <p:nvPr>
            <p:ph idx="1" type="body"/>
          </p:nvPr>
        </p:nvSpPr>
        <p:spPr>
          <a:xfrm>
            <a:off x="457200" y="1981200"/>
            <a:ext cx="8229600" cy="4145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rPr b="1" lang="en"/>
              <a:t>Exception </a:t>
            </a:r>
            <a:r>
              <a:rPr lang="en"/>
              <a:t>= allowing research that has a Total Relative Risk Score above the allowable range. </a:t>
            </a:r>
            <a:endParaRPr/>
          </a:p>
          <a:p>
            <a:pPr indent="0" lvl="0" marL="0" rtl="0" algn="l">
              <a:spcBef>
                <a:spcPts val="640"/>
              </a:spcBef>
              <a:spcAft>
                <a:spcPts val="0"/>
              </a:spcAft>
              <a:buClr>
                <a:schemeClr val="dk1"/>
              </a:buClr>
              <a:buSzPts val="3200"/>
              <a:buNone/>
            </a:pPr>
            <a:r>
              <a:t/>
            </a:r>
            <a:endParaRPr/>
          </a:p>
        </p:txBody>
      </p:sp>
      <p:pic>
        <p:nvPicPr>
          <p:cNvPr id="654" name="Google Shape;654;p113"/>
          <p:cNvPicPr preferRelativeResize="0"/>
          <p:nvPr/>
        </p:nvPicPr>
        <p:blipFill rotWithShape="1">
          <a:blip r:embed="rId3">
            <a:alphaModFix/>
          </a:blip>
          <a:srcRect b="0" l="0" r="0" t="0"/>
          <a:stretch/>
        </p:blipFill>
        <p:spPr>
          <a:xfrm>
            <a:off x="1918855" y="3435927"/>
            <a:ext cx="5227607" cy="26971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96"/>
          <p:cNvSpPr txBox="1"/>
          <p:nvPr>
            <p:ph type="ctrTitle"/>
          </p:nvPr>
        </p:nvSpPr>
        <p:spPr>
          <a:xfrm>
            <a:off x="698500" y="4953000"/>
            <a:ext cx="7772400" cy="631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40"/>
              <a:buFont typeface="Calibri"/>
              <a:buNone/>
            </a:pPr>
            <a:r>
              <a:rPr lang="en" sz="3240"/>
              <a:t>COVID-19 and Human Subjects Research</a:t>
            </a:r>
            <a:endParaRPr/>
          </a:p>
        </p:txBody>
      </p:sp>
      <p:sp>
        <p:nvSpPr>
          <p:cNvPr id="548" name="Google Shape;548;p96"/>
          <p:cNvSpPr txBox="1"/>
          <p:nvPr>
            <p:ph idx="1" type="subTitle"/>
          </p:nvPr>
        </p:nvSpPr>
        <p:spPr>
          <a:xfrm>
            <a:off x="1384300" y="5638800"/>
            <a:ext cx="6400800" cy="53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2400"/>
              <a:buNone/>
            </a:pPr>
            <a:r>
              <a:rPr lang="en" sz="2400"/>
              <a:t>MRAM Meeting September 10, 2020</a:t>
            </a:r>
            <a:endParaRPr/>
          </a:p>
        </p:txBody>
      </p:sp>
      <p:pic>
        <p:nvPicPr>
          <p:cNvPr descr="Daily Dose - Not All Face Masks are Created Equal: Know Which Type ..." id="549" name="Google Shape;549;p96"/>
          <p:cNvPicPr preferRelativeResize="0"/>
          <p:nvPr/>
        </p:nvPicPr>
        <p:blipFill rotWithShape="1">
          <a:blip r:embed="rId3">
            <a:alphaModFix/>
          </a:blip>
          <a:srcRect b="0" l="0" r="0" t="0"/>
          <a:stretch/>
        </p:blipFill>
        <p:spPr>
          <a:xfrm>
            <a:off x="863600" y="533400"/>
            <a:ext cx="7442199" cy="41862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
              <a:t>Exceptions Allowed When…</a:t>
            </a:r>
            <a:endParaRPr/>
          </a:p>
        </p:txBody>
      </p:sp>
      <p:sp>
        <p:nvSpPr>
          <p:cNvPr id="660" name="Google Shape;660;p114"/>
          <p:cNvSpPr txBox="1"/>
          <p:nvPr>
            <p:ph idx="1" type="body"/>
          </p:nvPr>
        </p:nvSpPr>
        <p:spPr>
          <a:xfrm>
            <a:off x="457200" y="1752600"/>
            <a:ext cx="8229600" cy="437370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AutoNum type="arabicPeriod"/>
            </a:pPr>
            <a:r>
              <a:rPr b="1" lang="en"/>
              <a:t>Extraordinary benefit</a:t>
            </a:r>
            <a:r>
              <a:rPr lang="en"/>
              <a:t> of a study whose score is just above the allowable range. </a:t>
            </a:r>
            <a:endParaRPr/>
          </a:p>
          <a:p>
            <a:pPr indent="-514350" lvl="0" marL="514350" rtl="0" algn="l">
              <a:spcBef>
                <a:spcPts val="640"/>
              </a:spcBef>
              <a:spcAft>
                <a:spcPts val="0"/>
              </a:spcAft>
              <a:buClr>
                <a:schemeClr val="dk1"/>
              </a:buClr>
              <a:buSzPts val="3200"/>
              <a:buAutoNum type="arabicPeriod"/>
            </a:pPr>
            <a:r>
              <a:rPr b="1" lang="en"/>
              <a:t>Participant protections that aren’t captured by the Risk tool </a:t>
            </a:r>
            <a:r>
              <a:rPr lang="en"/>
              <a:t>– example, additional Personal Protective Equipment such as N95 masks, face shields, full gear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
              <a:t>Questions About the Tool </a:t>
            </a:r>
            <a:endParaRPr/>
          </a:p>
        </p:txBody>
      </p:sp>
      <p:sp>
        <p:nvSpPr>
          <p:cNvPr id="666" name="Google Shape;666;p115"/>
          <p:cNvSpPr txBox="1"/>
          <p:nvPr>
            <p:ph idx="1" type="body"/>
          </p:nvPr>
        </p:nvSpPr>
        <p:spPr>
          <a:xfrm>
            <a:off x="457200" y="1905000"/>
            <a:ext cx="8229600" cy="4221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Answers will usually be in the footnotes</a:t>
            </a:r>
            <a:endParaRPr/>
          </a:p>
          <a:p>
            <a:pPr indent="-342900" lvl="0" marL="342900" rtl="0" algn="l">
              <a:spcBef>
                <a:spcPts val="640"/>
              </a:spcBef>
              <a:spcAft>
                <a:spcPts val="0"/>
              </a:spcAft>
              <a:buClr>
                <a:schemeClr val="dk1"/>
              </a:buClr>
              <a:buSzPts val="3200"/>
              <a:buChar char="•"/>
            </a:pPr>
            <a:r>
              <a:rPr lang="en"/>
              <a:t>Send all other questions and requests for exceptions to </a:t>
            </a:r>
            <a:r>
              <a:rPr lang="en" u="sng">
                <a:solidFill>
                  <a:schemeClr val="hlink"/>
                </a:solidFill>
                <a:hlinkClick r:id="rId3"/>
              </a:rPr>
              <a:t>hsdinfo@uw.edu</a:t>
            </a:r>
            <a:r>
              <a:rPr lang="en"/>
              <a:t>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16"/>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3"/>
              </a:buClr>
              <a:buSzPts val="5000"/>
              <a:buNone/>
            </a:pPr>
            <a:r>
              <a:rPr lang="en">
                <a:latin typeface="Arial"/>
                <a:ea typeface="Arial"/>
                <a:cs typeface="Arial"/>
                <a:sym typeface="Arial"/>
              </a:rPr>
              <a:t>Foreign Talent Recruitment Programs</a:t>
            </a:r>
            <a:endParaRPr/>
          </a:p>
        </p:txBody>
      </p:sp>
      <p:sp>
        <p:nvSpPr>
          <p:cNvPr id="672" name="Google Shape;672;p116"/>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September,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Joe Giffels</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1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000"/>
              <a:buNone/>
            </a:pPr>
            <a:r>
              <a:rPr lang="en" sz="2000">
                <a:latin typeface="Arial"/>
                <a:ea typeface="Arial"/>
                <a:cs typeface="Arial"/>
                <a:sym typeface="Arial"/>
              </a:rPr>
              <a:t>From: "Lilian Nie" &lt;lilian.n@ifuture.ai&gt;</a:t>
            </a:r>
            <a:endParaRPr/>
          </a:p>
          <a:p>
            <a:pPr indent="0" lvl="0" marL="0" rtl="0" algn="l">
              <a:spcBef>
                <a:spcPts val="400"/>
              </a:spcBef>
              <a:spcAft>
                <a:spcPts val="0"/>
              </a:spcAft>
              <a:buClr>
                <a:srgbClr val="4B2E83"/>
              </a:buClr>
              <a:buSzPts val="2000"/>
              <a:buNone/>
            </a:pPr>
            <a:r>
              <a:rPr lang="en" sz="2000">
                <a:latin typeface="Arial"/>
                <a:ea typeface="Arial"/>
                <a:cs typeface="Arial"/>
                <a:sym typeface="Arial"/>
              </a:rPr>
              <a:t>Date: August 5, 2020 at 10:49:59 PM PDT</a:t>
            </a:r>
            <a:endParaRPr/>
          </a:p>
          <a:p>
            <a:pPr indent="0" lvl="0" marL="0" rtl="0" algn="l">
              <a:spcBef>
                <a:spcPts val="400"/>
              </a:spcBef>
              <a:spcAft>
                <a:spcPts val="0"/>
              </a:spcAft>
              <a:buClr>
                <a:srgbClr val="4B2E83"/>
              </a:buClr>
              <a:buSzPts val="2000"/>
              <a:buNone/>
            </a:pPr>
            <a:r>
              <a:rPr lang="en" sz="2000">
                <a:latin typeface="Arial"/>
                <a:ea typeface="Arial"/>
                <a:cs typeface="Arial"/>
                <a:sym typeface="Arial"/>
              </a:rPr>
              <a:t>To: “XXX" &lt;XXX@uw.edu&gt;</a:t>
            </a:r>
            <a:endParaRPr/>
          </a:p>
          <a:p>
            <a:pPr indent="0" lvl="0" marL="0" rtl="0" algn="l">
              <a:spcBef>
                <a:spcPts val="400"/>
              </a:spcBef>
              <a:spcAft>
                <a:spcPts val="0"/>
              </a:spcAft>
              <a:buClr>
                <a:srgbClr val="4B2E83"/>
              </a:buClr>
              <a:buSzPts val="2000"/>
              <a:buNone/>
            </a:pPr>
            <a:r>
              <a:rPr lang="en" sz="2000">
                <a:latin typeface="Arial"/>
                <a:ea typeface="Arial"/>
                <a:cs typeface="Arial"/>
                <a:sym typeface="Arial"/>
              </a:rPr>
              <a:t>Subject: International Scholar Projects</a:t>
            </a:r>
            <a:endParaRPr/>
          </a:p>
          <a:p>
            <a:pPr indent="0" lvl="0" marL="0" rtl="0" algn="l">
              <a:spcBef>
                <a:spcPts val="400"/>
              </a:spcBef>
              <a:spcAft>
                <a:spcPts val="0"/>
              </a:spcAft>
              <a:buClr>
                <a:srgbClr val="4B2E83"/>
              </a:buClr>
              <a:buSzPts val="2000"/>
              <a:buNone/>
            </a:pPr>
            <a:r>
              <a:rPr lang="en" sz="2000">
                <a:latin typeface="Arial"/>
                <a:ea typeface="Arial"/>
                <a:cs typeface="Arial"/>
                <a:sym typeface="Arial"/>
              </a:rPr>
              <a:t>Dear Dr. XXX, </a:t>
            </a:r>
            <a:endParaRPr/>
          </a:p>
          <a:p>
            <a:pPr indent="0" lvl="0" marL="0" rtl="0" algn="l">
              <a:spcBef>
                <a:spcPts val="400"/>
              </a:spcBef>
              <a:spcAft>
                <a:spcPts val="0"/>
              </a:spcAft>
              <a:buClr>
                <a:srgbClr val="4B2E83"/>
              </a:buClr>
              <a:buSzPts val="2000"/>
              <a:buNone/>
            </a:pPr>
            <a:r>
              <a:rPr lang="en" sz="2000">
                <a:latin typeface="Arial"/>
                <a:ea typeface="Arial"/>
                <a:cs typeface="Arial"/>
                <a:sym typeface="Arial"/>
              </a:rPr>
              <a:t> </a:t>
            </a:r>
            <a:endParaRPr/>
          </a:p>
          <a:p>
            <a:pPr indent="0" lvl="0" marL="0" rtl="0" algn="l">
              <a:spcBef>
                <a:spcPts val="400"/>
              </a:spcBef>
              <a:spcAft>
                <a:spcPts val="0"/>
              </a:spcAft>
              <a:buClr>
                <a:srgbClr val="4B2E83"/>
              </a:buClr>
              <a:buSzPts val="2000"/>
              <a:buNone/>
            </a:pPr>
            <a:r>
              <a:rPr lang="en" sz="2000">
                <a:latin typeface="Arial"/>
                <a:ea typeface="Arial"/>
                <a:cs typeface="Arial"/>
                <a:sym typeface="Arial"/>
              </a:rPr>
              <a:t>It’s my pleasure to connect with you, I’m Lilian Nie, we are partnering with EOL (www.eol.cn), who has been dedicating for many years to recruit top Researchers all over the world, building up a bridge between overseas scholars and the domestic Chinese academic community.</a:t>
            </a:r>
            <a:endParaRPr/>
          </a:p>
        </p:txBody>
      </p:sp>
      <p:sp>
        <p:nvSpPr>
          <p:cNvPr id="678" name="Google Shape;678;p11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1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1400"/>
              <a:buNone/>
            </a:pPr>
            <a:r>
              <a:rPr lang="en" sz="1400">
                <a:latin typeface="Arial"/>
                <a:ea typeface="Arial"/>
                <a:cs typeface="Arial"/>
                <a:sym typeface="Arial"/>
              </a:rPr>
              <a:t>There are top industry leaders, research institutions and universities, who are keen to form joint research collaboration projects with Global Experts like you by providing superior rewarding funds in 4 categories (FYR: some high-level info below). It is our honor to invite you to join in the race with respect to your professional fields to help their scientific /academic researches and/or commercialization. </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 </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If you have interest in exploring the opportunities, please kindly reply to us. Once your offer or rewards package has been approved, you can carry on your professional journey on full-time or part-time basis.</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 </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Yours, cordially</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Lilian Nie</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CNHR Project Director</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I-Future Data Technology Inc.</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an executive searching firm focusing on high-caliber talents</a:t>
            </a:r>
            <a:endParaRPr/>
          </a:p>
        </p:txBody>
      </p:sp>
      <p:sp>
        <p:nvSpPr>
          <p:cNvPr id="684" name="Google Shape;684;p11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1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1600"/>
              <a:buNone/>
            </a:pPr>
            <a:r>
              <a:rPr lang="en" sz="1600">
                <a:latin typeface="Arial"/>
                <a:ea typeface="Arial"/>
                <a:cs typeface="Arial"/>
                <a:sym typeface="Arial"/>
              </a:rPr>
              <a:t>P.S. </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Top booming provinces have launched superior Global Experts Rewards Programs for 2020.</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Rewards funding programs for eligible world-class talents to lead or work on joint research projects full-time or part-time or establish own businesses in China:</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The following rewards funding and other rewards are provided to the talents on top of their compensation package – </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a. 1 Million to 5 Million RMB for each individual who has been selected to provincial (or city-level) or federal talent programs;</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b. 5 Million to 20 Million RMB for top talent-teams; </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c. Compensation package includes salary, benefits and housing allowance, etc. </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d. Research funds are provided for joint research projects;</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e. Max. 20 Million RMB for winning start-up projects;</a:t>
            </a:r>
            <a:endParaRPr/>
          </a:p>
          <a:p>
            <a:pPr indent="0" lvl="0" marL="0" rtl="0" algn="l">
              <a:spcBef>
                <a:spcPts val="320"/>
              </a:spcBef>
              <a:spcAft>
                <a:spcPts val="0"/>
              </a:spcAft>
              <a:buClr>
                <a:srgbClr val="4B2E83"/>
              </a:buClr>
              <a:buSzPts val="1600"/>
              <a:buNone/>
            </a:pPr>
            <a:r>
              <a:rPr lang="en" sz="1600">
                <a:latin typeface="Arial"/>
                <a:ea typeface="Arial"/>
                <a:cs typeface="Arial"/>
                <a:sym typeface="Arial"/>
              </a:rPr>
              <a:t>f. More…</a:t>
            </a:r>
            <a:endParaRPr/>
          </a:p>
        </p:txBody>
      </p:sp>
      <p:sp>
        <p:nvSpPr>
          <p:cNvPr id="691" name="Google Shape;691;p11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2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1800"/>
              <a:buNone/>
            </a:pPr>
            <a:r>
              <a:rPr lang="en" sz="1800">
                <a:latin typeface="Arial"/>
                <a:ea typeface="Arial"/>
                <a:cs typeface="Arial"/>
                <a:sym typeface="Arial"/>
              </a:rPr>
              <a:t>Eligibilities A (High- caliber Global Experts): </a:t>
            </a:r>
            <a:endParaRPr/>
          </a:p>
          <a:p>
            <a:pPr indent="0" lvl="0" marL="0" rtl="0" algn="l">
              <a:spcBef>
                <a:spcPts val="360"/>
              </a:spcBef>
              <a:spcAft>
                <a:spcPts val="0"/>
              </a:spcAft>
              <a:buClr>
                <a:srgbClr val="4B2E83"/>
              </a:buClr>
              <a:buSzPts val="1800"/>
              <a:buNone/>
            </a:pPr>
            <a:r>
              <a:rPr lang="en" sz="1800">
                <a:latin typeface="Arial"/>
                <a:ea typeface="Arial"/>
                <a:cs typeface="Arial"/>
                <a:sym typeface="Arial"/>
              </a:rPr>
              <a:t>a. Born after July 31, 1955; Ph.D. degree;</a:t>
            </a:r>
            <a:endParaRPr/>
          </a:p>
          <a:p>
            <a:pPr indent="0" lvl="0" marL="0" rtl="0" algn="l">
              <a:spcBef>
                <a:spcPts val="360"/>
              </a:spcBef>
              <a:spcAft>
                <a:spcPts val="0"/>
              </a:spcAft>
              <a:buClr>
                <a:srgbClr val="4B2E83"/>
              </a:buClr>
              <a:buSzPts val="1800"/>
              <a:buNone/>
            </a:pPr>
            <a:r>
              <a:rPr lang="en" sz="1800">
                <a:latin typeface="Arial"/>
                <a:ea typeface="Arial"/>
                <a:cs typeface="Arial"/>
                <a:sym typeface="Arial"/>
              </a:rPr>
              <a:t>b. Has rich experience in academic fields (including universities or research institutions) or fortune 1000 enterprises or well-known financial institutions;</a:t>
            </a:r>
            <a:endParaRPr/>
          </a:p>
          <a:p>
            <a:pPr indent="0" lvl="0" marL="0" rtl="0" algn="l">
              <a:spcBef>
                <a:spcPts val="360"/>
              </a:spcBef>
              <a:spcAft>
                <a:spcPts val="0"/>
              </a:spcAft>
              <a:buClr>
                <a:srgbClr val="4B2E83"/>
              </a:buClr>
              <a:buSzPts val="1800"/>
              <a:buNone/>
            </a:pPr>
            <a:r>
              <a:t/>
            </a:r>
            <a:endParaRPr sz="1800">
              <a:latin typeface="Arial"/>
              <a:ea typeface="Arial"/>
              <a:cs typeface="Arial"/>
              <a:sym typeface="Arial"/>
            </a:endParaRPr>
          </a:p>
          <a:p>
            <a:pPr indent="0" lvl="0" marL="0" rtl="0" algn="l">
              <a:spcBef>
                <a:spcPts val="360"/>
              </a:spcBef>
              <a:spcAft>
                <a:spcPts val="0"/>
              </a:spcAft>
              <a:buClr>
                <a:srgbClr val="4B2E83"/>
              </a:buClr>
              <a:buSzPts val="1800"/>
              <a:buNone/>
            </a:pPr>
            <a:r>
              <a:rPr lang="en" sz="1800">
                <a:latin typeface="Arial"/>
                <a:ea typeface="Arial"/>
                <a:cs typeface="Arial"/>
                <a:sym typeface="Arial"/>
              </a:rPr>
              <a:t>Eligibilities B (High- caliber Young Scholars): </a:t>
            </a:r>
            <a:endParaRPr/>
          </a:p>
          <a:p>
            <a:pPr indent="0" lvl="0" marL="0" rtl="0" algn="l">
              <a:spcBef>
                <a:spcPts val="360"/>
              </a:spcBef>
              <a:spcAft>
                <a:spcPts val="0"/>
              </a:spcAft>
              <a:buClr>
                <a:srgbClr val="4B2E83"/>
              </a:buClr>
              <a:buSzPts val="1800"/>
              <a:buNone/>
            </a:pPr>
            <a:r>
              <a:rPr lang="en" sz="1800">
                <a:latin typeface="Arial"/>
                <a:ea typeface="Arial"/>
                <a:cs typeface="Arial"/>
                <a:sym typeface="Arial"/>
              </a:rPr>
              <a:t>a. Born after July 31, 1980; Ph.D. degree;</a:t>
            </a:r>
            <a:endParaRPr/>
          </a:p>
          <a:p>
            <a:pPr indent="0" lvl="0" marL="0" rtl="0" algn="l">
              <a:spcBef>
                <a:spcPts val="360"/>
              </a:spcBef>
              <a:spcAft>
                <a:spcPts val="0"/>
              </a:spcAft>
              <a:buClr>
                <a:srgbClr val="4B2E83"/>
              </a:buClr>
              <a:buSzPts val="1800"/>
              <a:buNone/>
            </a:pPr>
            <a:r>
              <a:rPr lang="en" sz="1800">
                <a:latin typeface="Arial"/>
                <a:ea typeface="Arial"/>
                <a:cs typeface="Arial"/>
                <a:sym typeface="Arial"/>
              </a:rPr>
              <a:t>b. Has minimum 3 years work experience aboard in academic fields (including universities or research institutions) or fortune 1000 enterprises or well-known financial institutions (*full-time is mandatory)</a:t>
            </a:r>
            <a:endParaRPr/>
          </a:p>
        </p:txBody>
      </p:sp>
      <p:sp>
        <p:nvSpPr>
          <p:cNvPr id="697" name="Google Shape;697;p12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2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1400"/>
              <a:buNone/>
            </a:pPr>
            <a:r>
              <a:rPr lang="en" sz="1400">
                <a:latin typeface="Arial"/>
                <a:ea typeface="Arial"/>
                <a:cs typeface="Arial"/>
                <a:sym typeface="Arial"/>
              </a:rPr>
              <a:t>Our Services:</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Our project specialist provides one-on-one and one-stop professional services to assist you in applying for the government rewarding funds from beginning until you receive these funds. We only charge 10% service fee upon the government funds have been deposited to your account and/or a headhunting fee of 15% of your annual salary package after you accept the offer.</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 </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We have successfully recruited world-class talents in various professional industries, such as life science, </a:t>
            </a:r>
            <a:r>
              <a:rPr lang="en" sz="1400">
                <a:latin typeface="Arial"/>
                <a:ea typeface="Arial"/>
                <a:cs typeface="Arial"/>
                <a:sym typeface="Arial"/>
              </a:rPr>
              <a:t>biochemistry</a:t>
            </a:r>
            <a:r>
              <a:rPr lang="en" sz="1400">
                <a:latin typeface="Arial"/>
                <a:ea typeface="Arial"/>
                <a:cs typeface="Arial"/>
                <a:sym typeface="Arial"/>
              </a:rPr>
              <a:t>, finance, investment banking, communications, AI, new materials, chemical, etc. for provincial/federal talent programs / joint research programs / large enterprises.</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 </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Our references are available upon request.</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 </a:t>
            </a:r>
            <a:endParaRPr/>
          </a:p>
          <a:p>
            <a:pPr indent="0" lvl="0" marL="0" rtl="0" algn="l">
              <a:spcBef>
                <a:spcPts val="280"/>
              </a:spcBef>
              <a:spcAft>
                <a:spcPts val="0"/>
              </a:spcAft>
              <a:buClr>
                <a:srgbClr val="4B2E83"/>
              </a:buClr>
              <a:buSzPts val="1400"/>
              <a:buNone/>
            </a:pPr>
            <a:r>
              <a:rPr lang="en" sz="1400">
                <a:latin typeface="Arial"/>
                <a:ea typeface="Arial"/>
                <a:cs typeface="Arial"/>
                <a:sym typeface="Arial"/>
              </a:rPr>
              <a:t>Especially for the worldwide outbreak period, your chance to be entered these rewards programs is extremely high (due to the limited applicants), and all the application procedures can be completed online (no travel required).</a:t>
            </a:r>
            <a:endParaRPr/>
          </a:p>
        </p:txBody>
      </p:sp>
      <p:sp>
        <p:nvSpPr>
          <p:cNvPr id="703" name="Google Shape;703;p12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2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4B2E83"/>
              </a:buClr>
              <a:buSzPts val="3000"/>
              <a:buNone/>
            </a:pPr>
            <a:r>
              <a:rPr lang="en">
                <a:latin typeface="Arial"/>
                <a:ea typeface="Arial"/>
                <a:cs typeface="Arial"/>
                <a:sym typeface="Arial"/>
              </a:rPr>
              <a:t>Foreign National Term and Condition</a:t>
            </a:r>
            <a:endParaRPr/>
          </a:p>
          <a:p>
            <a:pPr indent="0" lvl="0" marL="0" rtl="0" algn="l">
              <a:lnSpc>
                <a:spcPct val="80000"/>
              </a:lnSpc>
              <a:spcBef>
                <a:spcPts val="600"/>
              </a:spcBef>
              <a:spcAft>
                <a:spcPts val="0"/>
              </a:spcAft>
              <a:buClr>
                <a:srgbClr val="4B2E83"/>
              </a:buClr>
              <a:buSzPts val="3000"/>
              <a:buNone/>
            </a:pPr>
            <a:r>
              <a:rPr lang="en">
                <a:latin typeface="Arial"/>
                <a:ea typeface="Arial"/>
                <a:cs typeface="Arial"/>
                <a:sym typeface="Arial"/>
              </a:rPr>
              <a:t>On Federal Awards - Examples</a:t>
            </a:r>
            <a:endParaRPr/>
          </a:p>
        </p:txBody>
      </p:sp>
      <p:sp>
        <p:nvSpPr>
          <p:cNvPr id="710" name="Google Shape;710;p122"/>
          <p:cNvSpPr txBox="1"/>
          <p:nvPr>
            <p:ph idx="2" type="body"/>
          </p:nvPr>
        </p:nvSpPr>
        <p:spPr>
          <a:xfrm>
            <a:off x="301924" y="1736725"/>
            <a:ext cx="85401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Foreign National as PI or PD</a:t>
            </a:r>
            <a:endParaRPr/>
          </a:p>
          <a:p>
            <a:pPr indent="0" lvl="0" marL="0" rtl="0" algn="l">
              <a:spcBef>
                <a:spcPts val="480"/>
              </a:spcBef>
              <a:spcAft>
                <a:spcPts val="0"/>
              </a:spcAft>
              <a:buClr>
                <a:srgbClr val="4B2E83"/>
              </a:buClr>
              <a:buSzPts val="2400"/>
              <a:buNone/>
            </a:pPr>
            <a:r>
              <a:rPr lang="en">
                <a:latin typeface="Arial"/>
                <a:ea typeface="Arial"/>
                <a:cs typeface="Arial"/>
                <a:sym typeface="Arial"/>
              </a:rPr>
              <a:t>Foreign National in a Critical Position</a:t>
            </a:r>
            <a:endParaRPr/>
          </a:p>
          <a:p>
            <a:pPr indent="0" lvl="0" marL="0" rtl="0" algn="l">
              <a:spcBef>
                <a:spcPts val="480"/>
              </a:spcBef>
              <a:spcAft>
                <a:spcPts val="0"/>
              </a:spcAft>
              <a:buClr>
                <a:srgbClr val="4B2E83"/>
              </a:buClr>
              <a:buSzPts val="2400"/>
              <a:buNone/>
            </a:pPr>
            <a:r>
              <a:rPr lang="en">
                <a:latin typeface="Arial"/>
                <a:ea typeface="Arial"/>
                <a:cs typeface="Arial"/>
                <a:sym typeface="Arial"/>
              </a:rPr>
              <a:t>Foreign National as Business POC</a:t>
            </a:r>
            <a:endParaRPr/>
          </a:p>
          <a:p>
            <a:pPr indent="0" lvl="0" marL="0" rtl="0" algn="l">
              <a:spcBef>
                <a:spcPts val="480"/>
              </a:spcBef>
              <a:spcAft>
                <a:spcPts val="0"/>
              </a:spcAft>
              <a:buClr>
                <a:srgbClr val="4B2E83"/>
              </a:buClr>
              <a:buSzPts val="2400"/>
              <a:buNone/>
            </a:pPr>
            <a:r>
              <a:rPr lang="en">
                <a:latin typeface="Arial"/>
                <a:ea typeface="Arial"/>
                <a:cs typeface="Arial"/>
                <a:sym typeface="Arial"/>
              </a:rPr>
              <a:t>Foreign National frequent contact with Agency personnel</a:t>
            </a:r>
            <a:endParaRPr/>
          </a:p>
          <a:p>
            <a:pPr indent="0" lvl="0" marL="0" rtl="0" algn="l">
              <a:spcBef>
                <a:spcPts val="480"/>
              </a:spcBef>
              <a:spcAft>
                <a:spcPts val="0"/>
              </a:spcAft>
              <a:buClr>
                <a:srgbClr val="4B2E83"/>
              </a:buClr>
              <a:buSzPts val="2400"/>
              <a:buNone/>
            </a:pPr>
            <a:r>
              <a:rPr lang="en">
                <a:latin typeface="Arial"/>
                <a:ea typeface="Arial"/>
                <a:cs typeface="Arial"/>
                <a:sym typeface="Arial"/>
              </a:rPr>
              <a:t>Foreign National from T4 country</a:t>
            </a:r>
            <a:endParaRPr/>
          </a:p>
          <a:p>
            <a:pPr indent="0" lvl="1" marL="400050" rtl="0" algn="l">
              <a:spcBef>
                <a:spcPts val="480"/>
              </a:spcBef>
              <a:spcAft>
                <a:spcPts val="0"/>
              </a:spcAft>
              <a:buClr>
                <a:srgbClr val="4B2E83"/>
              </a:buClr>
              <a:buSzPts val="2400"/>
              <a:buNone/>
            </a:pPr>
            <a:r>
              <a:rPr lang="en" sz="2400">
                <a:latin typeface="Arial"/>
                <a:ea typeface="Arial"/>
                <a:cs typeface="Arial"/>
                <a:sym typeface="Arial"/>
              </a:rPr>
              <a:t>Iran, N Korea, Sudan, Syria</a:t>
            </a:r>
            <a:endParaRPr/>
          </a:p>
          <a:p>
            <a:pPr indent="0" lvl="1" marL="400050" rtl="0" algn="l">
              <a:spcBef>
                <a:spcPts val="480"/>
              </a:spcBef>
              <a:spcAft>
                <a:spcPts val="0"/>
              </a:spcAft>
              <a:buClr>
                <a:srgbClr val="4B2E83"/>
              </a:buClr>
              <a:buSzPts val="2400"/>
              <a:buNone/>
            </a:pPr>
            <a:r>
              <a:rPr lang="en" sz="2400">
                <a:latin typeface="Arial"/>
                <a:ea typeface="Arial"/>
                <a:cs typeface="Arial"/>
                <a:sym typeface="Arial"/>
              </a:rPr>
              <a:t>T4 approval process takes up to 12 months to process</a:t>
            </a:r>
            <a:endParaRPr/>
          </a:p>
          <a:p>
            <a:pPr indent="0" lvl="0" marL="0" rtl="0" algn="l">
              <a:spcBef>
                <a:spcPts val="280"/>
              </a:spcBef>
              <a:spcAft>
                <a:spcPts val="0"/>
              </a:spcAft>
              <a:buClr>
                <a:srgbClr val="4B2E83"/>
              </a:buClr>
              <a:buSzPts val="1400"/>
              <a:buNone/>
            </a:pPr>
            <a:r>
              <a:t/>
            </a:r>
            <a:endParaRPr sz="1400">
              <a:latin typeface="Arial"/>
              <a:ea typeface="Arial"/>
              <a:cs typeface="Arial"/>
              <a:sym typeface="Arial"/>
            </a:endParaRPr>
          </a:p>
        </p:txBody>
      </p:sp>
      <p:sp>
        <p:nvSpPr>
          <p:cNvPr id="711" name="Google Shape;711;p12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Joe Giffels – Office of Research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23"/>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Current and Pending, or Other Support </a:t>
            </a:r>
            <a:endParaRPr sz="4200"/>
          </a:p>
        </p:txBody>
      </p:sp>
      <p:sp>
        <p:nvSpPr>
          <p:cNvPr id="717" name="Google Shape;717;p123"/>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September, 2020 </a:t>
            </a:r>
            <a:r>
              <a:rPr b="0" i="0" lang="en" sz="1600" u="none" cap="none" strike="noStrike">
                <a:solidFill>
                  <a:srgbClr val="33006F"/>
                </a:solidFill>
                <a:latin typeface="Open Sans"/>
                <a:ea typeface="Open Sans"/>
                <a:cs typeface="Open Sans"/>
                <a:sym typeface="Open Sans"/>
              </a:rPr>
              <a:t>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97"/>
          <p:cNvSpPr txBox="1"/>
          <p:nvPr>
            <p:ph type="title"/>
          </p:nvPr>
        </p:nvSpPr>
        <p:spPr>
          <a:xfrm>
            <a:off x="457200" y="274638"/>
            <a:ext cx="8229600" cy="1401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
              <a:t>Summary of Changes </a:t>
            </a:r>
            <a:br>
              <a:rPr lang="en"/>
            </a:br>
            <a:r>
              <a:rPr lang="en" sz="3200"/>
              <a:t>Implemented August 12, 2020</a:t>
            </a:r>
            <a:endParaRPr/>
          </a:p>
        </p:txBody>
      </p:sp>
      <p:sp>
        <p:nvSpPr>
          <p:cNvPr id="555" name="Google Shape;555;p97"/>
          <p:cNvSpPr txBox="1"/>
          <p:nvPr>
            <p:ph idx="1" type="body"/>
          </p:nvPr>
        </p:nvSpPr>
        <p:spPr>
          <a:xfrm>
            <a:off x="533400" y="19050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C00000"/>
              </a:buClr>
              <a:buSzPts val="3200"/>
              <a:buChar char="•"/>
            </a:pPr>
            <a:r>
              <a:rPr b="1" i="1" lang="en">
                <a:solidFill>
                  <a:srgbClr val="C00000"/>
                </a:solidFill>
              </a:rPr>
              <a:t>NEW</a:t>
            </a:r>
            <a:r>
              <a:rPr lang="en"/>
              <a:t> expectations for all research involving in-person interactions</a:t>
            </a:r>
            <a:endParaRPr/>
          </a:p>
          <a:p>
            <a:pPr indent="-342900" lvl="0" marL="342900" rtl="0" algn="l">
              <a:spcBef>
                <a:spcPts val="640"/>
              </a:spcBef>
              <a:spcAft>
                <a:spcPts val="0"/>
              </a:spcAft>
              <a:buClr>
                <a:srgbClr val="C00000"/>
              </a:buClr>
              <a:buSzPts val="3200"/>
              <a:buChar char="•"/>
            </a:pPr>
            <a:r>
              <a:rPr b="1" i="1" lang="en">
                <a:solidFill>
                  <a:srgbClr val="C00000"/>
                </a:solidFill>
              </a:rPr>
              <a:t>ARCHIVE</a:t>
            </a:r>
            <a:r>
              <a:rPr lang="en"/>
              <a:t> (eliminate) the CHECKLIST Human Subjects Research During the COVID-19 Pandemic</a:t>
            </a:r>
            <a:endParaRPr/>
          </a:p>
          <a:p>
            <a:pPr indent="-342900" lvl="0" marL="342900" rtl="0" algn="l">
              <a:spcBef>
                <a:spcPts val="640"/>
              </a:spcBef>
              <a:spcAft>
                <a:spcPts val="0"/>
              </a:spcAft>
              <a:buClr>
                <a:srgbClr val="C00000"/>
              </a:buClr>
              <a:buSzPts val="3200"/>
              <a:buChar char="•"/>
            </a:pPr>
            <a:r>
              <a:rPr b="1" i="1" lang="en">
                <a:solidFill>
                  <a:srgbClr val="C00000"/>
                </a:solidFill>
              </a:rPr>
              <a:t>NEW</a:t>
            </a:r>
            <a:r>
              <a:rPr lang="en"/>
              <a:t> risk-based identification of allowed research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24"/>
          <p:cNvSpPr txBox="1"/>
          <p:nvPr>
            <p:ph idx="2" type="body"/>
          </p:nvPr>
        </p:nvSpPr>
        <p:spPr>
          <a:xfrm>
            <a:off x="6002700" y="129075"/>
            <a:ext cx="2821800" cy="5303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sz="2200"/>
              <a:t>Key information on requirements from some federal sponsors. </a:t>
            </a:r>
            <a:endParaRPr sz="2200"/>
          </a:p>
          <a:p>
            <a:pPr indent="0" lvl="0" marL="0" marR="0" rtl="0" algn="l">
              <a:lnSpc>
                <a:spcPct val="100000"/>
              </a:lnSpc>
              <a:spcBef>
                <a:spcPts val="480"/>
              </a:spcBef>
              <a:spcAft>
                <a:spcPts val="0"/>
              </a:spcAft>
              <a:buNone/>
            </a:pPr>
            <a:r>
              <a:t/>
            </a:r>
            <a:endParaRPr sz="2200"/>
          </a:p>
          <a:p>
            <a:pPr indent="0" lvl="0" marL="0" marR="0" rtl="0" algn="l">
              <a:lnSpc>
                <a:spcPct val="100000"/>
              </a:lnSpc>
              <a:spcBef>
                <a:spcPts val="480"/>
              </a:spcBef>
              <a:spcAft>
                <a:spcPts val="0"/>
              </a:spcAft>
              <a:buNone/>
            </a:pPr>
            <a:r>
              <a:rPr lang="en" sz="2200"/>
              <a:t>Variations for NIH &amp; NSF requirements such as in-kind support, and appointments</a:t>
            </a:r>
            <a:endParaRPr sz="2200"/>
          </a:p>
          <a:p>
            <a:pPr indent="0" lvl="0" marL="0" marR="0" rtl="0" algn="l">
              <a:lnSpc>
                <a:spcPct val="100000"/>
              </a:lnSpc>
              <a:spcBef>
                <a:spcPts val="480"/>
              </a:spcBef>
              <a:spcAft>
                <a:spcPts val="0"/>
              </a:spcAft>
              <a:buNone/>
            </a:pPr>
            <a:r>
              <a:t/>
            </a:r>
            <a:endParaRPr sz="2200"/>
          </a:p>
          <a:p>
            <a:pPr indent="0" lvl="0" marL="0" marR="0" rtl="0" algn="l">
              <a:lnSpc>
                <a:spcPct val="100000"/>
              </a:lnSpc>
              <a:spcBef>
                <a:spcPts val="480"/>
              </a:spcBef>
              <a:spcAft>
                <a:spcPts val="0"/>
              </a:spcAft>
              <a:buNone/>
            </a:pPr>
            <a:r>
              <a:rPr lang="en" sz="2200"/>
              <a:t>Inconsistencies in NIH guidance - hopefully will be cleared up with NIH Oct. updates</a:t>
            </a:r>
            <a:endParaRPr sz="2200"/>
          </a:p>
          <a:p>
            <a:pPr indent="0" lvl="0" marL="0" marR="0" rtl="0" algn="l">
              <a:lnSpc>
                <a:spcPct val="100000"/>
              </a:lnSpc>
              <a:spcBef>
                <a:spcPts val="480"/>
              </a:spcBef>
              <a:spcAft>
                <a:spcPts val="0"/>
              </a:spcAft>
              <a:buNone/>
            </a:pPr>
            <a:r>
              <a:t/>
            </a:r>
            <a:endParaRPr sz="2200"/>
          </a:p>
        </p:txBody>
      </p:sp>
      <p:pic>
        <p:nvPicPr>
          <p:cNvPr descr="current and pending, or other support displays content of webpage" id="724" name="Google Shape;724;p124" title="current and pending, or other support displays content of webpage">
            <a:hlinkClick r:id="rId3"/>
          </p:cNvPr>
          <p:cNvPicPr preferRelativeResize="0"/>
          <p:nvPr/>
        </p:nvPicPr>
        <p:blipFill>
          <a:blip r:embed="rId4">
            <a:alphaModFix/>
          </a:blip>
          <a:stretch>
            <a:fillRect/>
          </a:stretch>
        </p:blipFill>
        <p:spPr>
          <a:xfrm>
            <a:off x="88650" y="81338"/>
            <a:ext cx="5638800" cy="6353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2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Rules on listing In-kind Support</a:t>
            </a:r>
            <a:endParaRPr/>
          </a:p>
        </p:txBody>
      </p:sp>
      <p:sp>
        <p:nvSpPr>
          <p:cNvPr id="731" name="Google Shape;731;p125"/>
          <p:cNvSpPr txBox="1"/>
          <p:nvPr>
            <p:ph idx="2" type="body"/>
          </p:nvPr>
        </p:nvSpPr>
        <p:spPr>
          <a:xfrm>
            <a:off x="659300" y="1570925"/>
            <a:ext cx="8196300" cy="3817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NSF: </a:t>
            </a:r>
            <a:endParaRPr/>
          </a:p>
          <a:p>
            <a:pPr indent="-381000" lvl="0" marL="457200" rtl="0" algn="l">
              <a:spcBef>
                <a:spcPts val="480"/>
              </a:spcBef>
              <a:spcAft>
                <a:spcPts val="0"/>
              </a:spcAft>
              <a:buSzPts val="2400"/>
              <a:buChar char="-"/>
            </a:pPr>
            <a:r>
              <a:rPr lang="en"/>
              <a:t>List in Current &amp; Pending Support when in-kind support is involves a time commitment (not related to proposed project)</a:t>
            </a:r>
            <a:endParaRPr/>
          </a:p>
          <a:p>
            <a:pPr indent="-381000" lvl="0" marL="457200" rtl="0" algn="l">
              <a:spcBef>
                <a:spcPts val="0"/>
              </a:spcBef>
              <a:spcAft>
                <a:spcPts val="0"/>
              </a:spcAft>
              <a:buSzPts val="2400"/>
              <a:buChar char="-"/>
            </a:pPr>
            <a:r>
              <a:rPr lang="en"/>
              <a:t>List in Facilities, Equipment and Other Resources when in-kind support is related to proposed project.</a:t>
            </a:r>
            <a:endParaRPr/>
          </a:p>
          <a:p>
            <a:pPr indent="-381000" lvl="0" marL="457200" rtl="0" algn="l">
              <a:spcBef>
                <a:spcPts val="0"/>
              </a:spcBef>
              <a:spcAft>
                <a:spcPts val="0"/>
              </a:spcAft>
              <a:buSzPts val="2400"/>
              <a:buChar char="-"/>
            </a:pPr>
            <a:r>
              <a:rPr lang="en"/>
              <a:t>Don’t list in both places.</a:t>
            </a:r>
            <a:endParaRPr/>
          </a:p>
          <a:p>
            <a:pPr indent="0" lvl="0" marL="914400" rtl="0" algn="l">
              <a:spcBef>
                <a:spcPts val="480"/>
              </a:spcBef>
              <a:spcAft>
                <a:spcPts val="0"/>
              </a:spcAft>
              <a:buNone/>
            </a:pPr>
            <a:r>
              <a:t/>
            </a:r>
            <a:endParaRPr/>
          </a:p>
          <a:p>
            <a:pPr indent="0" lvl="0" marL="0" rtl="0" algn="l">
              <a:spcBef>
                <a:spcPts val="480"/>
              </a:spcBef>
              <a:spcAft>
                <a:spcPts val="0"/>
              </a:spcAft>
              <a:buNone/>
            </a:pPr>
            <a:r>
              <a:rPr lang="en"/>
              <a:t>See </a:t>
            </a:r>
            <a:r>
              <a:rPr lang="en" u="sng">
                <a:solidFill>
                  <a:schemeClr val="hlink"/>
                </a:solidFill>
                <a:hlinkClick r:id="rId3"/>
              </a:rPr>
              <a:t>NSF FAQs</a:t>
            </a:r>
            <a:endParaRPr/>
          </a:p>
          <a:p>
            <a:pPr indent="0" lvl="0" marL="914400" rtl="0" algn="l">
              <a:spcBef>
                <a:spcPts val="480"/>
              </a:spcBef>
              <a:spcAft>
                <a:spcPts val="0"/>
              </a:spcAft>
              <a:buNone/>
            </a:pPr>
            <a:r>
              <a:t/>
            </a:r>
            <a:endParaRPr/>
          </a:p>
          <a:p>
            <a:pPr indent="0" lvl="0" marL="0" rtl="0" algn="l">
              <a:spcBef>
                <a:spcPts val="480"/>
              </a:spcBef>
              <a:spcAft>
                <a:spcPts val="0"/>
              </a:spcAft>
              <a:buNone/>
            </a:pPr>
            <a:r>
              <a:rPr lang="en"/>
              <a:t>NIH: List all In-kind support in Other Support </a:t>
            </a:r>
            <a:endParaRPr/>
          </a:p>
          <a:p>
            <a:pPr indent="457200" lvl="0" marL="0" rtl="0" algn="l">
              <a:spcBef>
                <a:spcPts val="480"/>
              </a:spcBef>
              <a:spcAft>
                <a:spcPts val="0"/>
              </a:spcAft>
              <a:buNone/>
            </a:pPr>
            <a:r>
              <a:rPr lang="en"/>
              <a:t>See </a:t>
            </a:r>
            <a:r>
              <a:rPr lang="en" u="sng">
                <a:solidFill>
                  <a:schemeClr val="hlink"/>
                </a:solidFill>
                <a:hlinkClick r:id="rId4"/>
              </a:rPr>
              <a:t>NIH NOT-OD-19-114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2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NIH and Appointments</a:t>
            </a:r>
            <a:endParaRPr/>
          </a:p>
        </p:txBody>
      </p:sp>
      <p:sp>
        <p:nvSpPr>
          <p:cNvPr id="738" name="Google Shape;738;p126"/>
          <p:cNvSpPr txBox="1"/>
          <p:nvPr>
            <p:ph idx="2" type="body"/>
          </p:nvPr>
        </p:nvSpPr>
        <p:spPr>
          <a:xfrm>
            <a:off x="659300" y="1736725"/>
            <a:ext cx="8196300" cy="43104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
            </a:pPr>
            <a:r>
              <a:rPr lang="en" u="sng">
                <a:solidFill>
                  <a:schemeClr val="hlink"/>
                </a:solidFill>
                <a:hlinkClick r:id="rId3"/>
              </a:rPr>
              <a:t>NOT OD-19-114</a:t>
            </a:r>
            <a:r>
              <a:rPr lang="en"/>
              <a:t> states to list all appointments relevant to an application in Other Support.</a:t>
            </a:r>
            <a:endParaRPr/>
          </a:p>
          <a:p>
            <a:pPr indent="0" lvl="0" marL="457200" rtl="0" algn="l">
              <a:spcBef>
                <a:spcPts val="480"/>
              </a:spcBef>
              <a:spcAft>
                <a:spcPts val="0"/>
              </a:spcAft>
              <a:buNone/>
            </a:pPr>
            <a:r>
              <a:t/>
            </a:r>
            <a:endParaRPr/>
          </a:p>
          <a:p>
            <a:pPr indent="-381000" lvl="0" marL="457200" rtl="0" algn="l">
              <a:spcBef>
                <a:spcPts val="480"/>
              </a:spcBef>
              <a:spcAft>
                <a:spcPts val="0"/>
              </a:spcAft>
              <a:buSzPts val="2400"/>
              <a:buChar char="-"/>
            </a:pPr>
            <a:r>
              <a:rPr lang="en"/>
              <a:t>NIH new guidance, “</a:t>
            </a:r>
            <a:r>
              <a:rPr lang="en" u="sng">
                <a:solidFill>
                  <a:schemeClr val="hlink"/>
                </a:solidFill>
                <a:highlight>
                  <a:srgbClr val="FFFFFF"/>
                </a:highlight>
                <a:hlinkClick r:id="rId4"/>
              </a:rPr>
              <a:t>Protecting U.S. Biomedical Intellectual Innovation</a:t>
            </a:r>
            <a:r>
              <a:rPr lang="en">
                <a:solidFill>
                  <a:srgbClr val="333333"/>
                </a:solidFill>
                <a:highlight>
                  <a:srgbClr val="FFFFFF"/>
                </a:highlight>
              </a:rPr>
              <a:t>” indicates to</a:t>
            </a:r>
            <a:r>
              <a:rPr lang="en"/>
              <a:t> list in Biosketch only.</a:t>
            </a:r>
            <a:endParaRPr/>
          </a:p>
          <a:p>
            <a:pPr indent="0" lvl="0" marL="0" rtl="0" algn="l">
              <a:spcBef>
                <a:spcPts val="480"/>
              </a:spcBef>
              <a:spcAft>
                <a:spcPts val="0"/>
              </a:spcAft>
              <a:buNone/>
            </a:pPr>
            <a:r>
              <a:t/>
            </a:r>
            <a:endParaRPr/>
          </a:p>
          <a:p>
            <a:pPr indent="0" lvl="0" marL="0" rtl="0" algn="l">
              <a:spcBef>
                <a:spcPts val="480"/>
              </a:spcBef>
              <a:spcAft>
                <a:spcPts val="0"/>
              </a:spcAft>
              <a:buNone/>
            </a:pPr>
            <a:r>
              <a:rPr b="1" lang="en"/>
              <a:t>Which is it? </a:t>
            </a:r>
            <a:endParaRPr b="1"/>
          </a:p>
          <a:p>
            <a:pPr indent="0" lvl="0" marL="0" rtl="0" algn="l">
              <a:spcBef>
                <a:spcPts val="480"/>
              </a:spcBef>
              <a:spcAft>
                <a:spcPts val="0"/>
              </a:spcAft>
              <a:buNone/>
            </a:pPr>
            <a:r>
              <a:rPr lang="en"/>
              <a:t>We are telling campus to err on side of disclosure and list in both locations, unless/until we have further clarification.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2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Foreign Components and Other Support - Reminder</a:t>
            </a:r>
            <a:endParaRPr/>
          </a:p>
        </p:txBody>
      </p:sp>
      <p:sp>
        <p:nvSpPr>
          <p:cNvPr id="745" name="Google Shape;745;p127"/>
          <p:cNvSpPr txBox="1"/>
          <p:nvPr>
            <p:ph idx="2" type="body"/>
          </p:nvPr>
        </p:nvSpPr>
        <p:spPr>
          <a:xfrm>
            <a:off x="720200" y="1497450"/>
            <a:ext cx="77880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NIH Definition for Foreign Components: Any “</a:t>
            </a:r>
            <a:r>
              <a:rPr b="1" lang="en" sz="1800"/>
              <a:t>significant</a:t>
            </a:r>
            <a:r>
              <a:rPr lang="en" sz="1800"/>
              <a:t> scientific element or segment of a project” outside of the U.S.:</a:t>
            </a:r>
            <a:endParaRPr sz="1800"/>
          </a:p>
          <a:p>
            <a:pPr indent="0" lvl="0" marL="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AutoNum type="arabicPeriod"/>
            </a:pPr>
            <a:r>
              <a:rPr lang="en" sz="1800"/>
              <a:t>performance of work by a researcher or recipient in a foreign location, whether or not NIH grant funds are expended </a:t>
            </a:r>
            <a:r>
              <a:rPr b="1" lang="en" sz="1800"/>
              <a:t>and/or</a:t>
            </a:r>
            <a:endParaRPr b="1" sz="1800"/>
          </a:p>
          <a:p>
            <a:pPr indent="-342900" lvl="0" marL="457200" rtl="0" algn="l">
              <a:lnSpc>
                <a:spcPct val="115000"/>
              </a:lnSpc>
              <a:spcBef>
                <a:spcPts val="0"/>
              </a:spcBef>
              <a:spcAft>
                <a:spcPts val="0"/>
              </a:spcAft>
              <a:buSzPts val="1800"/>
              <a:buAutoNum type="arabicPeriod"/>
            </a:pPr>
            <a:r>
              <a:rPr lang="en" sz="1800"/>
              <a:t>performance of work by a researcher in a foreign location employed or paid for by a foreign organization, whether or not NIH grant funds are expended.</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Activity that does not meet the definition of foreign component because all research is being conducted within the U.S., but there is a non-U.S. resource supporting the research of an investigator and/or researcher, must be reported as other support.</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u="sng">
                <a:solidFill>
                  <a:schemeClr val="hlink"/>
                </a:solidFill>
                <a:hlinkClick r:id="rId3"/>
              </a:rPr>
              <a:t>NOT-OD-19-114</a:t>
            </a:r>
            <a:endParaRPr sz="1800"/>
          </a:p>
          <a:p>
            <a:pPr indent="0" lvl="0" marL="0" rtl="0" algn="l">
              <a:lnSpc>
                <a:spcPct val="115000"/>
              </a:lnSpc>
              <a:spcBef>
                <a:spcPts val="0"/>
              </a:spcBef>
              <a:spcAft>
                <a:spcPts val="0"/>
              </a:spcAft>
              <a:buNone/>
            </a:pPr>
            <a:r>
              <a:rPr lang="en" sz="1800"/>
              <a:t>FAQ:</a:t>
            </a:r>
            <a:r>
              <a:rPr lang="en" sz="1800" u="sng">
                <a:solidFill>
                  <a:schemeClr val="accent5"/>
                </a:solidFill>
                <a:hlinkClick r:id="rId4">
                  <a:extLst>
                    <a:ext uri="{A12FA001-AC4F-418D-AE19-62706E023703}">
                      <ahyp:hlinkClr val="tx"/>
                    </a:ext>
                  </a:extLst>
                </a:hlinkClick>
              </a:rPr>
              <a:t> Other Support and Foreign Component</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29"/>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Updated Guidance for Personnel Roles on a Project</a:t>
            </a:r>
            <a:endParaRPr/>
          </a:p>
        </p:txBody>
      </p:sp>
      <p:sp>
        <p:nvSpPr>
          <p:cNvPr id="756" name="Google Shape;756;p129"/>
          <p:cNvSpPr txBox="1"/>
          <p:nvPr/>
        </p:nvSpPr>
        <p:spPr>
          <a:xfrm>
            <a:off x="692029" y="4308048"/>
            <a:ext cx="6656700" cy="1812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September, 2020 </a:t>
            </a:r>
            <a:r>
              <a:rPr b="0" i="0" lang="en" sz="2000" u="none" cap="none" strike="noStrike">
                <a:solidFill>
                  <a:srgbClr val="FFFFFF"/>
                </a:solidFill>
                <a:latin typeface="Open Sans"/>
                <a:ea typeface="Open Sans"/>
                <a:cs typeface="Open Sans"/>
                <a:sym typeface="Open Sans"/>
              </a:rPr>
              <a:t>MRAM</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Carol Rhodes, </a:t>
            </a:r>
            <a:r>
              <a:rPr b="0" i="0" lang="en" sz="2000" u="none" cap="none" strike="noStrike">
                <a:solidFill>
                  <a:srgbClr val="FFFFFF"/>
                </a:solidFill>
                <a:latin typeface="Open Sans"/>
                <a:ea typeface="Open Sans"/>
                <a:cs typeface="Open Sans"/>
                <a:sym typeface="Open Sans"/>
              </a:rPr>
              <a:t>Office of Sponsored Programs</a:t>
            </a:r>
            <a:endParaRPr b="0" i="0" sz="2000" u="none" cap="none" strike="noStrike">
              <a:solidFill>
                <a:srgbClr val="FFFFFF"/>
              </a:solidFill>
              <a:latin typeface="Open Sans"/>
              <a:ea typeface="Open Sans"/>
              <a:cs typeface="Open Sans"/>
              <a:sym typeface="Open Sans"/>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Melissa Petersen, Office of Research</a:t>
            </a:r>
            <a:endParaRPr sz="2000">
              <a:solidFill>
                <a:srgbClr val="FFFFFF"/>
              </a:solidFill>
              <a:latin typeface="Open Sans"/>
              <a:ea typeface="Open Sans"/>
              <a:cs typeface="Open Sans"/>
              <a:sym typeface="Open Sans"/>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3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Personnel Roles</a:t>
            </a:r>
            <a:endParaRPr/>
          </a:p>
        </p:txBody>
      </p:sp>
      <p:sp>
        <p:nvSpPr>
          <p:cNvPr id="763" name="Google Shape;763;p130"/>
          <p:cNvSpPr txBox="1"/>
          <p:nvPr>
            <p:ph idx="2" type="body"/>
          </p:nvPr>
        </p:nvSpPr>
        <p:spPr>
          <a:xfrm>
            <a:off x="5318550" y="1030475"/>
            <a:ext cx="3689100" cy="4425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480"/>
              </a:spcBef>
              <a:spcAft>
                <a:spcPts val="0"/>
              </a:spcAft>
              <a:buNone/>
            </a:pPr>
            <a:r>
              <a:rPr lang="en" sz="2300"/>
              <a:t>Provides guidance on PI eligibility, other Investigator types, and other roles on a project and related responsibilities, including SFI disclosure. </a:t>
            </a:r>
            <a:endParaRPr sz="2300"/>
          </a:p>
          <a:p>
            <a:pPr indent="0" lvl="0" marL="0" marR="0" rtl="0" algn="l">
              <a:lnSpc>
                <a:spcPct val="115000"/>
              </a:lnSpc>
              <a:spcBef>
                <a:spcPts val="480"/>
              </a:spcBef>
              <a:spcAft>
                <a:spcPts val="0"/>
              </a:spcAft>
              <a:buNone/>
            </a:pPr>
            <a:r>
              <a:t/>
            </a:r>
            <a:endParaRPr sz="2300"/>
          </a:p>
          <a:p>
            <a:pPr indent="0" lvl="0" marL="0" marR="0" rtl="0" algn="l">
              <a:lnSpc>
                <a:spcPct val="115000"/>
              </a:lnSpc>
              <a:spcBef>
                <a:spcPts val="480"/>
              </a:spcBef>
              <a:spcAft>
                <a:spcPts val="0"/>
              </a:spcAft>
              <a:buNone/>
            </a:pPr>
            <a:r>
              <a:rPr lang="en" sz="1500" u="sng">
                <a:solidFill>
                  <a:schemeClr val="hlink"/>
                </a:solidFill>
                <a:hlinkClick r:id="rId3"/>
              </a:rPr>
              <a:t>https://www.washington.edu/research/myresearch-lifecycle/plan-and-propose/recruit-team/personnel/</a:t>
            </a:r>
            <a:endParaRPr sz="1500"/>
          </a:p>
          <a:p>
            <a:pPr indent="0" lvl="0" marL="0" marR="0" rtl="0" algn="l">
              <a:lnSpc>
                <a:spcPct val="100000"/>
              </a:lnSpc>
              <a:spcBef>
                <a:spcPts val="480"/>
              </a:spcBef>
              <a:spcAft>
                <a:spcPts val="0"/>
              </a:spcAft>
              <a:buNone/>
            </a:pPr>
            <a:r>
              <a:t/>
            </a:r>
            <a:endParaRPr sz="2500"/>
          </a:p>
          <a:p>
            <a:pPr indent="0" lvl="0" marL="0" marR="0" rtl="0" algn="l">
              <a:lnSpc>
                <a:spcPct val="100000"/>
              </a:lnSpc>
              <a:spcBef>
                <a:spcPts val="480"/>
              </a:spcBef>
              <a:spcAft>
                <a:spcPts val="0"/>
              </a:spcAft>
              <a:buNone/>
            </a:pPr>
            <a:r>
              <a:t/>
            </a:r>
            <a:endParaRPr sz="2500"/>
          </a:p>
          <a:p>
            <a:pPr indent="0" lvl="0" marL="0" marR="0" rtl="0" algn="l">
              <a:lnSpc>
                <a:spcPct val="100000"/>
              </a:lnSpc>
              <a:spcBef>
                <a:spcPts val="480"/>
              </a:spcBef>
              <a:spcAft>
                <a:spcPts val="0"/>
              </a:spcAft>
              <a:buNone/>
            </a:pPr>
            <a:r>
              <a:t/>
            </a:r>
            <a:endParaRPr sz="2200"/>
          </a:p>
        </p:txBody>
      </p:sp>
      <p:pic>
        <p:nvPicPr>
          <p:cNvPr id="764" name="Google Shape;764;p130">
            <a:hlinkClick r:id="rId4"/>
          </p:cNvPr>
          <p:cNvPicPr preferRelativeResize="0"/>
          <p:nvPr/>
        </p:nvPicPr>
        <p:blipFill>
          <a:blip r:embed="rId5">
            <a:alphaModFix/>
          </a:blip>
          <a:stretch>
            <a:fillRect/>
          </a:stretch>
        </p:blipFill>
        <p:spPr>
          <a:xfrm>
            <a:off x="165513" y="14288"/>
            <a:ext cx="5153025" cy="68294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pic>
        <p:nvPicPr>
          <p:cNvPr id="770" name="Google Shape;770;p131">
            <a:hlinkClick r:id="rId3"/>
          </p:cNvPr>
          <p:cNvPicPr preferRelativeResize="0"/>
          <p:nvPr/>
        </p:nvPicPr>
        <p:blipFill>
          <a:blip r:embed="rId4">
            <a:alphaModFix/>
          </a:blip>
          <a:stretch>
            <a:fillRect/>
          </a:stretch>
        </p:blipFill>
        <p:spPr>
          <a:xfrm>
            <a:off x="182775" y="233100"/>
            <a:ext cx="5568550" cy="6282200"/>
          </a:xfrm>
          <a:prstGeom prst="rect">
            <a:avLst/>
          </a:prstGeom>
          <a:noFill/>
          <a:ln>
            <a:noFill/>
          </a:ln>
        </p:spPr>
      </p:pic>
      <p:sp>
        <p:nvSpPr>
          <p:cNvPr id="771" name="Google Shape;771;p131"/>
          <p:cNvSpPr txBox="1"/>
          <p:nvPr>
            <p:ph idx="2" type="body"/>
          </p:nvPr>
        </p:nvSpPr>
        <p:spPr>
          <a:xfrm>
            <a:off x="5614325" y="657375"/>
            <a:ext cx="3529800" cy="5349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480"/>
              </a:spcBef>
              <a:spcAft>
                <a:spcPts val="0"/>
              </a:spcAft>
              <a:buNone/>
            </a:pPr>
            <a:r>
              <a:t/>
            </a:r>
            <a:endParaRPr sz="2500"/>
          </a:p>
          <a:p>
            <a:pPr indent="0" lvl="0" marL="0" marR="0" rtl="0" algn="l">
              <a:lnSpc>
                <a:spcPct val="115000"/>
              </a:lnSpc>
              <a:spcBef>
                <a:spcPts val="480"/>
              </a:spcBef>
              <a:spcAft>
                <a:spcPts val="0"/>
              </a:spcAft>
              <a:buNone/>
            </a:pPr>
            <a:r>
              <a:t/>
            </a:r>
            <a:endParaRPr sz="2500"/>
          </a:p>
          <a:p>
            <a:pPr indent="0" lvl="0" marL="0" marR="0" rtl="0" algn="l">
              <a:lnSpc>
                <a:spcPct val="115000"/>
              </a:lnSpc>
              <a:spcBef>
                <a:spcPts val="480"/>
              </a:spcBef>
              <a:spcAft>
                <a:spcPts val="0"/>
              </a:spcAft>
              <a:buNone/>
            </a:pPr>
            <a:r>
              <a:rPr lang="en" sz="2500"/>
              <a:t>Who is considered an investigator &amp; needs to disclose SFI?</a:t>
            </a:r>
            <a:endParaRPr sz="2500"/>
          </a:p>
          <a:p>
            <a:pPr indent="0" lvl="0" marL="0" marR="0" rtl="0" algn="l">
              <a:lnSpc>
                <a:spcPct val="115000"/>
              </a:lnSpc>
              <a:spcBef>
                <a:spcPts val="480"/>
              </a:spcBef>
              <a:spcAft>
                <a:spcPts val="0"/>
              </a:spcAft>
              <a:buNone/>
            </a:pPr>
            <a:r>
              <a:t/>
            </a:r>
            <a:endParaRPr sz="2500"/>
          </a:p>
          <a:p>
            <a:pPr indent="0" lvl="0" marL="0" marR="0" rtl="0" algn="l">
              <a:lnSpc>
                <a:spcPct val="115000"/>
              </a:lnSpc>
              <a:spcBef>
                <a:spcPts val="480"/>
              </a:spcBef>
              <a:spcAft>
                <a:spcPts val="0"/>
              </a:spcAft>
              <a:buNone/>
            </a:pPr>
            <a:r>
              <a:rPr lang="en" sz="1800" u="sng">
                <a:solidFill>
                  <a:schemeClr val="hlink"/>
                </a:solidFill>
                <a:hlinkClick r:id="rId5"/>
              </a:rPr>
              <a:t>https://www.washington.edu/research/faq/who-is-considered-an-investigator-and-needs-to-disclose-sfi/</a:t>
            </a:r>
            <a:endParaRPr sz="1800"/>
          </a:p>
          <a:p>
            <a:pPr indent="0" lvl="0" marL="0" marR="0" rtl="0" algn="l">
              <a:lnSpc>
                <a:spcPct val="100000"/>
              </a:lnSpc>
              <a:spcBef>
                <a:spcPts val="480"/>
              </a:spcBef>
              <a:spcAft>
                <a:spcPts val="0"/>
              </a:spcAft>
              <a:buNone/>
            </a:pPr>
            <a:r>
              <a:t/>
            </a:r>
            <a:endParaRPr sz="2500"/>
          </a:p>
          <a:p>
            <a:pPr indent="0" lvl="0" marL="0" marR="0" rtl="0" algn="l">
              <a:lnSpc>
                <a:spcPct val="100000"/>
              </a:lnSpc>
              <a:spcBef>
                <a:spcPts val="480"/>
              </a:spcBef>
              <a:spcAft>
                <a:spcPts val="0"/>
              </a:spcAft>
              <a:buNone/>
            </a:pPr>
            <a:r>
              <a:t/>
            </a:r>
            <a:endParaRPr sz="2500"/>
          </a:p>
          <a:p>
            <a:pPr indent="0" lvl="0" marL="0" marR="0" rtl="0" algn="l">
              <a:lnSpc>
                <a:spcPct val="100000"/>
              </a:lnSpc>
              <a:spcBef>
                <a:spcPts val="480"/>
              </a:spcBef>
              <a:spcAft>
                <a:spcPts val="0"/>
              </a:spcAft>
              <a:buNone/>
            </a:pPr>
            <a:r>
              <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3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33"/>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New NSF </a:t>
            </a:r>
            <a:r>
              <a:rPr lang="en" sz="4200"/>
              <a:t>FAQs</a:t>
            </a:r>
            <a:endParaRPr sz="4200"/>
          </a:p>
        </p:txBody>
      </p:sp>
      <p:sp>
        <p:nvSpPr>
          <p:cNvPr id="782" name="Google Shape;782;p133"/>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September MRAM</a:t>
            </a:r>
            <a:endParaRPr sz="1600">
              <a:solidFill>
                <a:srgbClr val="33006F"/>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Tim Mhyre</a:t>
            </a:r>
            <a:endParaRPr sz="1600">
              <a:solidFill>
                <a:srgbClr val="33006F"/>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98"/>
          <p:cNvSpPr txBox="1"/>
          <p:nvPr>
            <p:ph idx="4294967295" type="title"/>
          </p:nvPr>
        </p:nvSpPr>
        <p:spPr>
          <a:xfrm>
            <a:off x="381000" y="3810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b="1" lang="en" sz="3600"/>
              <a:t>Expectations for ALL research involving in-person interactions (ongoing &amp; new)</a:t>
            </a:r>
            <a:endParaRPr/>
          </a:p>
        </p:txBody>
      </p:sp>
      <p:sp>
        <p:nvSpPr>
          <p:cNvPr id="561" name="Google Shape;561;p98"/>
          <p:cNvSpPr txBox="1"/>
          <p:nvPr>
            <p:ph idx="4294967295" type="body"/>
          </p:nvPr>
        </p:nvSpPr>
        <p:spPr>
          <a:xfrm>
            <a:off x="457200" y="18288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Common-sense infection &amp; severity controls:</a:t>
            </a:r>
            <a:endParaRPr/>
          </a:p>
          <a:p>
            <a:pPr indent="-514350" lvl="0" marL="514350" rtl="0" algn="l">
              <a:spcBef>
                <a:spcPts val="640"/>
              </a:spcBef>
              <a:spcAft>
                <a:spcPts val="0"/>
              </a:spcAft>
              <a:buClr>
                <a:schemeClr val="dk1"/>
              </a:buClr>
              <a:buSzPts val="3200"/>
              <a:buAutoNum type="arabicPeriod"/>
            </a:pPr>
            <a:r>
              <a:rPr lang="en"/>
              <a:t>All in-person interactions must be essential</a:t>
            </a:r>
            <a:endParaRPr/>
          </a:p>
          <a:p>
            <a:pPr indent="-514350" lvl="0" marL="514350" rtl="0" algn="l">
              <a:spcBef>
                <a:spcPts val="640"/>
              </a:spcBef>
              <a:spcAft>
                <a:spcPts val="0"/>
              </a:spcAft>
              <a:buClr>
                <a:schemeClr val="dk1"/>
              </a:buClr>
              <a:buSzPts val="3200"/>
              <a:buAutoNum type="arabicPeriod"/>
            </a:pPr>
            <a:r>
              <a:rPr lang="en"/>
              <a:t>Face coverings worn by all</a:t>
            </a:r>
            <a:endParaRPr/>
          </a:p>
          <a:p>
            <a:pPr indent="-514350" lvl="0" marL="514350" rtl="0" algn="l">
              <a:spcBef>
                <a:spcPts val="640"/>
              </a:spcBef>
              <a:spcAft>
                <a:spcPts val="0"/>
              </a:spcAft>
              <a:buClr>
                <a:schemeClr val="dk1"/>
              </a:buClr>
              <a:buSzPts val="3200"/>
              <a:buAutoNum type="arabicPeriod"/>
            </a:pPr>
            <a:r>
              <a:rPr lang="en"/>
              <a:t>Symptom screening of participants &amp; study staff</a:t>
            </a:r>
            <a:endParaRPr/>
          </a:p>
          <a:p>
            <a:pPr indent="-514350" lvl="0" marL="514350" rtl="0" algn="l">
              <a:spcBef>
                <a:spcPts val="640"/>
              </a:spcBef>
              <a:spcAft>
                <a:spcPts val="0"/>
              </a:spcAft>
              <a:buClr>
                <a:schemeClr val="dk1"/>
              </a:buClr>
              <a:buSzPts val="3200"/>
              <a:buAutoNum type="arabicPeriod"/>
            </a:pPr>
            <a:r>
              <a:rPr lang="en"/>
              <a:t>No subjects over age 85     </a:t>
            </a:r>
            <a:r>
              <a:rPr i="1" lang="en" sz="2400">
                <a:solidFill>
                  <a:srgbClr val="7F7F7F"/>
                </a:solidFill>
              </a:rPr>
              <a:t>exceptions possible</a:t>
            </a:r>
            <a:endParaRPr sz="2400">
              <a:solidFill>
                <a:srgbClr val="7F7F7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3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2020 NSF PAPPG (NSF 20-1) &amp; Previous MRAMs</a:t>
            </a:r>
            <a:endParaRPr/>
          </a:p>
        </p:txBody>
      </p:sp>
      <p:sp>
        <p:nvSpPr>
          <p:cNvPr id="789" name="Google Shape;789;p134"/>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000"/>
              <a:t>NSF 20-1 became effective June 1, 2020</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rPr lang="en" sz="2000" u="sng">
                <a:solidFill>
                  <a:schemeClr val="hlink"/>
                </a:solidFill>
                <a:hlinkClick r:id="rId3"/>
              </a:rPr>
              <a:t>Previous MRAMs</a:t>
            </a:r>
            <a:endParaRPr sz="2000"/>
          </a:p>
          <a:p>
            <a:pPr indent="-355600" lvl="0" marL="457200" rtl="0" algn="l">
              <a:spcBef>
                <a:spcPts val="480"/>
              </a:spcBef>
              <a:spcAft>
                <a:spcPts val="0"/>
              </a:spcAft>
              <a:buSzPts val="2000"/>
              <a:buChar char="&gt;"/>
            </a:pPr>
            <a:r>
              <a:rPr lang="en" sz="2000"/>
              <a:t>February 2020 - Matt Gardner (PAFC) covered Participant Support Costs</a:t>
            </a:r>
            <a:endParaRPr sz="2000"/>
          </a:p>
          <a:p>
            <a:pPr indent="0" lvl="0" marL="457200" rtl="0" algn="l">
              <a:spcBef>
                <a:spcPts val="480"/>
              </a:spcBef>
              <a:spcAft>
                <a:spcPts val="0"/>
              </a:spcAft>
              <a:buNone/>
            </a:pPr>
            <a:r>
              <a:t/>
            </a:r>
            <a:endParaRPr sz="2000"/>
          </a:p>
          <a:p>
            <a:pPr indent="-355600" lvl="0" marL="457200" rtl="0" algn="l">
              <a:spcBef>
                <a:spcPts val="480"/>
              </a:spcBef>
              <a:spcAft>
                <a:spcPts val="0"/>
              </a:spcAft>
              <a:buSzPts val="2000"/>
              <a:buChar char="&gt;"/>
            </a:pPr>
            <a:r>
              <a:rPr lang="en" sz="2000"/>
              <a:t>March MRAM - Carol Rhodes (OSP) covered SciENcv for Biosketches and Current &amp; Pending Support</a:t>
            </a:r>
            <a:endParaRPr sz="2000"/>
          </a:p>
          <a:p>
            <a:pPr indent="0" lvl="0" marL="457200" rtl="0" algn="l">
              <a:spcBef>
                <a:spcPts val="480"/>
              </a:spcBef>
              <a:spcAft>
                <a:spcPts val="0"/>
              </a:spcAft>
              <a:buNone/>
            </a:pPr>
            <a:r>
              <a:t/>
            </a:r>
            <a:endParaRPr sz="2000"/>
          </a:p>
          <a:p>
            <a:pPr indent="-355600" lvl="0" marL="457200" rtl="0" algn="l">
              <a:spcBef>
                <a:spcPts val="480"/>
              </a:spcBef>
              <a:spcAft>
                <a:spcPts val="0"/>
              </a:spcAft>
              <a:buSzPts val="2000"/>
              <a:buChar char="&gt;"/>
            </a:pPr>
            <a:r>
              <a:rPr lang="en" sz="2000"/>
              <a:t>April MRAM - Carol covered </a:t>
            </a:r>
            <a:r>
              <a:rPr i="1" lang="en" sz="2000"/>
              <a:t>both</a:t>
            </a:r>
            <a:r>
              <a:rPr lang="en" sz="2000"/>
              <a:t> NSF and NIH Current &amp; Pending Support</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t/>
            </a:r>
            <a:endParaRPr sz="2000"/>
          </a:p>
          <a:p>
            <a:pPr indent="0" lvl="0" marL="0" rtl="0" algn="l">
              <a:spcBef>
                <a:spcPts val="480"/>
              </a:spcBef>
              <a:spcAft>
                <a:spcPts val="0"/>
              </a:spcAft>
              <a:buNone/>
            </a:pPr>
            <a:r>
              <a:t/>
            </a:r>
            <a:endParaRPr/>
          </a:p>
          <a:p>
            <a:pPr indent="0" lvl="0" marL="0" rtl="0" algn="l">
              <a:spcBef>
                <a:spcPts val="480"/>
              </a:spcBef>
              <a:spcAft>
                <a:spcPts val="0"/>
              </a:spcAft>
              <a:buNone/>
            </a:pPr>
            <a:r>
              <a:t/>
            </a:r>
            <a:endParaRPr sz="2000">
              <a:solidFill>
                <a:srgbClr val="0000FF"/>
              </a:solidFill>
            </a:endParaRPr>
          </a:p>
        </p:txBody>
      </p:sp>
      <p:sp>
        <p:nvSpPr>
          <p:cNvPr id="790" name="Google Shape;790;p134"/>
          <p:cNvSpPr txBox="1"/>
          <p:nvPr/>
        </p:nvSpPr>
        <p:spPr>
          <a:xfrm>
            <a:off x="665900" y="60680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4"/>
              </a:rPr>
              <a:t>Frequently Asked Questions (FAQs) on proposal preparation and award administration</a:t>
            </a:r>
            <a:endParaRPr/>
          </a:p>
        </p:txBody>
      </p:sp>
      <p:sp>
        <p:nvSpPr>
          <p:cNvPr id="791" name="Google Shape;791;p134"/>
          <p:cNvSpPr txBox="1"/>
          <p:nvPr/>
        </p:nvSpPr>
        <p:spPr>
          <a:xfrm>
            <a:off x="665900" y="63728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u="sng">
                <a:solidFill>
                  <a:schemeClr val="hlink"/>
                </a:solidFill>
                <a:hlinkClick r:id="rId5"/>
              </a:rPr>
              <a:t>Proposal &amp; Award Policies &amp; Procedures Guide</a:t>
            </a:r>
            <a:r>
              <a:rPr lang="en" sz="1200" u="sng">
                <a:solidFill>
                  <a:schemeClr val="hlink"/>
                </a:solidFill>
                <a:hlinkClick r:id="rId6"/>
              </a:rPr>
              <a:t> (PAPPG) (NSF 20-1)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3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NSF FAQs Related to 2020 PAPPG</a:t>
            </a:r>
            <a:endParaRPr/>
          </a:p>
        </p:txBody>
      </p:sp>
      <p:sp>
        <p:nvSpPr>
          <p:cNvPr id="798" name="Google Shape;798;p135"/>
          <p:cNvSpPr txBox="1"/>
          <p:nvPr>
            <p:ph idx="2" type="body"/>
          </p:nvPr>
        </p:nvSpPr>
        <p:spPr>
          <a:xfrm>
            <a:off x="562005" y="15301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Issued on August 28, 2020</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Not </a:t>
            </a:r>
            <a:r>
              <a:rPr i="1" lang="en"/>
              <a:t>new</a:t>
            </a:r>
            <a:r>
              <a:rPr lang="en"/>
              <a:t> policy, but provides clarification and examples</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FAQs from A - Assistance Listing (formerly CFDA Numbers) to T - Tuition Remission</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Focus today - few highlights &amp; areas that tend to be discussion points</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799" name="Google Shape;799;p135"/>
          <p:cNvSpPr txBox="1"/>
          <p:nvPr/>
        </p:nvSpPr>
        <p:spPr>
          <a:xfrm>
            <a:off x="665900" y="60680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Frequently Asked Questions (FAQs) on proposal preparation and award administration</a:t>
            </a:r>
            <a:endParaRPr/>
          </a:p>
        </p:txBody>
      </p:sp>
      <p:sp>
        <p:nvSpPr>
          <p:cNvPr id="800" name="Google Shape;800;p135"/>
          <p:cNvSpPr txBox="1"/>
          <p:nvPr/>
        </p:nvSpPr>
        <p:spPr>
          <a:xfrm>
            <a:off x="665900" y="63728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u="sng">
                <a:solidFill>
                  <a:schemeClr val="hlink"/>
                </a:solidFill>
                <a:hlinkClick r:id="rId4"/>
              </a:rPr>
              <a:t>Proposal &amp; Award Policies &amp; Procedures Guide</a:t>
            </a:r>
            <a:r>
              <a:rPr lang="en" sz="1200" u="sng">
                <a:solidFill>
                  <a:schemeClr val="hlink"/>
                </a:solidFill>
                <a:hlinkClick r:id="rId5"/>
              </a:rPr>
              <a:t> (PAPPG) (NSF 20-1)</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3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Biosketches and Current &amp; Pending Support</a:t>
            </a:r>
            <a:endParaRPr/>
          </a:p>
        </p:txBody>
      </p:sp>
      <p:sp>
        <p:nvSpPr>
          <p:cNvPr id="807" name="Google Shape;807;p136"/>
          <p:cNvSpPr txBox="1"/>
          <p:nvPr>
            <p:ph idx="2" type="body"/>
          </p:nvPr>
        </p:nvSpPr>
        <p:spPr>
          <a:xfrm>
            <a:off x="562005" y="15301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NSF-Approved Formats Required October 1, 2020, onward</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u="sng">
                <a:solidFill>
                  <a:schemeClr val="hlink"/>
                </a:solidFill>
                <a:hlinkClick r:id="rId3"/>
              </a:rPr>
              <a:t>NSF-Approved Formats for the Biographical Sketch</a:t>
            </a:r>
            <a:endParaRPr/>
          </a:p>
          <a:p>
            <a:pPr indent="-381000" lvl="0" marL="457200" rtl="0" algn="l">
              <a:spcBef>
                <a:spcPts val="480"/>
              </a:spcBef>
              <a:spcAft>
                <a:spcPts val="0"/>
              </a:spcAft>
              <a:buSzPts val="2400"/>
              <a:buChar char="&gt;"/>
            </a:pPr>
            <a:r>
              <a:rPr lang="en"/>
              <a:t>SciENcv, NSF Fillable PDF</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u="sng">
                <a:solidFill>
                  <a:schemeClr val="hlink"/>
                </a:solidFill>
                <a:hlinkClick r:id="rId4"/>
              </a:rPr>
              <a:t>NSF-Approved Formats for Current and Pending Support</a:t>
            </a:r>
            <a:endParaRPr/>
          </a:p>
          <a:p>
            <a:pPr indent="-381000" lvl="0" marL="457200" rtl="0" algn="l">
              <a:spcBef>
                <a:spcPts val="480"/>
              </a:spcBef>
              <a:spcAft>
                <a:spcPts val="0"/>
              </a:spcAft>
              <a:buSzPts val="2400"/>
              <a:buChar char="&gt;"/>
            </a:pPr>
            <a:r>
              <a:rPr lang="en"/>
              <a:t>SciENcv, NSF Fillable PDF</a:t>
            </a:r>
            <a:endParaRPr/>
          </a:p>
        </p:txBody>
      </p:sp>
      <p:sp>
        <p:nvSpPr>
          <p:cNvPr id="808" name="Google Shape;808;p136"/>
          <p:cNvSpPr txBox="1"/>
          <p:nvPr/>
        </p:nvSpPr>
        <p:spPr>
          <a:xfrm>
            <a:off x="665900" y="60680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5"/>
              </a:rPr>
              <a:t>Frequently Asked Questions (FAQs) on proposal preparation and award administration</a:t>
            </a:r>
            <a:endParaRPr/>
          </a:p>
        </p:txBody>
      </p:sp>
      <p:sp>
        <p:nvSpPr>
          <p:cNvPr id="809" name="Google Shape;809;p136"/>
          <p:cNvSpPr txBox="1"/>
          <p:nvPr/>
        </p:nvSpPr>
        <p:spPr>
          <a:xfrm>
            <a:off x="665900" y="63728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u="sng">
                <a:solidFill>
                  <a:schemeClr val="hlink"/>
                </a:solidFill>
                <a:hlinkClick r:id="rId6"/>
              </a:rPr>
              <a:t>Proposal &amp; Award Policies &amp; Procedures Guide</a:t>
            </a:r>
            <a:r>
              <a:rPr lang="en" sz="1200" u="sng">
                <a:solidFill>
                  <a:schemeClr val="hlink"/>
                </a:solidFill>
                <a:hlinkClick r:id="rId7"/>
              </a:rPr>
              <a:t> (PAPPG) (NSF 20-1)</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3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Highlighted FAQs</a:t>
            </a:r>
            <a:endParaRPr/>
          </a:p>
        </p:txBody>
      </p:sp>
      <p:sp>
        <p:nvSpPr>
          <p:cNvPr id="816" name="Google Shape;816;p137"/>
          <p:cNvSpPr txBox="1"/>
          <p:nvPr>
            <p:ph idx="2" type="body"/>
          </p:nvPr>
        </p:nvSpPr>
        <p:spPr>
          <a:xfrm>
            <a:off x="562005" y="15301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Collaborative Proposals</a:t>
            </a:r>
            <a:endParaRPr/>
          </a:p>
          <a:p>
            <a:pPr indent="-374650" lvl="0" marL="457200" rtl="0" algn="l">
              <a:spcBef>
                <a:spcPts val="480"/>
              </a:spcBef>
              <a:spcAft>
                <a:spcPts val="0"/>
              </a:spcAft>
              <a:buSzPts val="2300"/>
              <a:buChar char="&gt;"/>
            </a:pPr>
            <a:r>
              <a:rPr lang="en" sz="2300"/>
              <a:t>Lead and non-lead collaborative proposal(s) </a:t>
            </a:r>
            <a:r>
              <a:rPr i="1" lang="en" sz="2300"/>
              <a:t>do not </a:t>
            </a:r>
            <a:r>
              <a:rPr lang="en" sz="2300"/>
              <a:t>need to be submitted on the same day</a:t>
            </a:r>
            <a:endParaRPr sz="2300"/>
          </a:p>
          <a:p>
            <a:pPr indent="-374650" lvl="0" marL="457200" rtl="0" algn="l">
              <a:spcBef>
                <a:spcPts val="0"/>
              </a:spcBef>
              <a:spcAft>
                <a:spcPts val="0"/>
              </a:spcAft>
              <a:buSzPts val="2300"/>
              <a:buChar char="&gt;"/>
            </a:pPr>
            <a:r>
              <a:rPr i="1" lang="en" sz="2300"/>
              <a:t>All</a:t>
            </a:r>
            <a:r>
              <a:rPr lang="en" sz="2300"/>
              <a:t> components must still meet any established deadline date</a:t>
            </a:r>
            <a:endParaRPr sz="2300"/>
          </a:p>
          <a:p>
            <a:pPr indent="0" lvl="0" marL="0" rtl="0" algn="l">
              <a:spcBef>
                <a:spcPts val="480"/>
              </a:spcBef>
              <a:spcAft>
                <a:spcPts val="0"/>
              </a:spcAft>
              <a:buNone/>
            </a:pPr>
            <a:r>
              <a:t/>
            </a:r>
            <a:endParaRPr/>
          </a:p>
          <a:p>
            <a:pPr indent="0" lvl="0" marL="0" rtl="0" algn="l">
              <a:spcBef>
                <a:spcPts val="480"/>
              </a:spcBef>
              <a:spcAft>
                <a:spcPts val="0"/>
              </a:spcAft>
              <a:buNone/>
            </a:pPr>
            <a:r>
              <a:rPr i="1" lang="en"/>
              <a:t>Cost Sharing</a:t>
            </a:r>
            <a:endParaRPr i="1"/>
          </a:p>
          <a:p>
            <a:pPr indent="-374650" lvl="0" marL="457200" rtl="0" algn="l">
              <a:spcBef>
                <a:spcPts val="480"/>
              </a:spcBef>
              <a:spcAft>
                <a:spcPts val="0"/>
              </a:spcAft>
              <a:buSzPts val="2300"/>
              <a:buChar char="&gt;"/>
            </a:pPr>
            <a:r>
              <a:rPr lang="en" sz="2300"/>
              <a:t>Unless required by NSF solicitation, must use current NICRA in computing F&amp;A costs (or else it’s considered voluntary committed CS)</a:t>
            </a:r>
            <a:endParaRPr sz="2300"/>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817" name="Google Shape;817;p137"/>
          <p:cNvSpPr txBox="1"/>
          <p:nvPr/>
        </p:nvSpPr>
        <p:spPr>
          <a:xfrm>
            <a:off x="665900" y="60680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Frequently Asked Questions (FAQs) on proposal preparation and award administration</a:t>
            </a:r>
            <a:endParaRPr/>
          </a:p>
        </p:txBody>
      </p:sp>
      <p:sp>
        <p:nvSpPr>
          <p:cNvPr id="818" name="Google Shape;818;p137"/>
          <p:cNvSpPr txBox="1"/>
          <p:nvPr/>
        </p:nvSpPr>
        <p:spPr>
          <a:xfrm>
            <a:off x="665900" y="63728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u="sng">
                <a:solidFill>
                  <a:schemeClr val="hlink"/>
                </a:solidFill>
                <a:hlinkClick r:id="rId4"/>
              </a:rPr>
              <a:t>Proposal &amp; Award Policies &amp; Procedures Guide</a:t>
            </a:r>
            <a:r>
              <a:rPr lang="en" sz="1200" u="sng">
                <a:solidFill>
                  <a:schemeClr val="hlink"/>
                </a:solidFill>
                <a:hlinkClick r:id="rId5"/>
              </a:rPr>
              <a:t> (PAPPG) (NSF 20-1)</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3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Highlighted FAQs</a:t>
            </a:r>
            <a:endParaRPr/>
          </a:p>
        </p:txBody>
      </p:sp>
      <p:sp>
        <p:nvSpPr>
          <p:cNvPr id="825" name="Google Shape;825;p138"/>
          <p:cNvSpPr txBox="1"/>
          <p:nvPr>
            <p:ph idx="2" type="body"/>
          </p:nvPr>
        </p:nvSpPr>
        <p:spPr>
          <a:xfrm>
            <a:off x="562000" y="1530125"/>
            <a:ext cx="85104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Postdoctoral Researcher Mentoring Plan</a:t>
            </a:r>
            <a:endParaRPr/>
          </a:p>
          <a:p>
            <a:pPr indent="-374650" lvl="0" marL="457200" rtl="0" algn="l">
              <a:spcBef>
                <a:spcPts val="480"/>
              </a:spcBef>
              <a:spcAft>
                <a:spcPts val="0"/>
              </a:spcAft>
              <a:buSzPts val="2300"/>
              <a:buChar char="&gt;"/>
            </a:pPr>
            <a:r>
              <a:rPr lang="en" sz="2300"/>
              <a:t>Cannot be corrected thru </a:t>
            </a:r>
            <a:r>
              <a:rPr i="1" lang="en" sz="2300"/>
              <a:t>Proposal File Update</a:t>
            </a:r>
            <a:r>
              <a:rPr lang="en" sz="2300"/>
              <a:t> module</a:t>
            </a:r>
            <a:endParaRPr sz="2300"/>
          </a:p>
          <a:p>
            <a:pPr indent="-374650" lvl="0" marL="457200" rtl="0" algn="l">
              <a:spcBef>
                <a:spcPts val="0"/>
              </a:spcBef>
              <a:spcAft>
                <a:spcPts val="0"/>
              </a:spcAft>
              <a:buSzPts val="2300"/>
              <a:buChar char="&gt;"/>
            </a:pPr>
            <a:r>
              <a:rPr lang="en" sz="2300"/>
              <a:t>Proposal must be withdrawn, resubmitted by deadline</a:t>
            </a:r>
            <a:endParaRPr sz="2300"/>
          </a:p>
          <a:p>
            <a:pPr indent="0" lvl="0" marL="0" rtl="0" algn="l">
              <a:spcBef>
                <a:spcPts val="480"/>
              </a:spcBef>
              <a:spcAft>
                <a:spcPts val="0"/>
              </a:spcAft>
              <a:buNone/>
            </a:pPr>
            <a:r>
              <a:t/>
            </a:r>
            <a:endParaRPr/>
          </a:p>
          <a:p>
            <a:pPr indent="0" lvl="0" marL="0" rtl="0" algn="l">
              <a:spcBef>
                <a:spcPts val="480"/>
              </a:spcBef>
              <a:spcAft>
                <a:spcPts val="0"/>
              </a:spcAft>
              <a:buNone/>
            </a:pPr>
            <a:r>
              <a:rPr lang="en"/>
              <a:t>Proposal Preparation</a:t>
            </a:r>
            <a:endParaRPr/>
          </a:p>
          <a:p>
            <a:pPr indent="-374650" lvl="0" marL="457200" rtl="0" algn="l">
              <a:spcBef>
                <a:spcPts val="480"/>
              </a:spcBef>
              <a:spcAft>
                <a:spcPts val="0"/>
              </a:spcAft>
              <a:buSzPts val="2300"/>
              <a:buChar char="&gt;"/>
            </a:pPr>
            <a:r>
              <a:rPr lang="en" sz="2300"/>
              <a:t>Research.gov automatically paginates (FastLane does not)</a:t>
            </a:r>
            <a:endParaRPr sz="2300"/>
          </a:p>
          <a:p>
            <a:pPr indent="-374650" lvl="0" marL="457200" rtl="0" algn="l">
              <a:spcBef>
                <a:spcPts val="0"/>
              </a:spcBef>
              <a:spcAft>
                <a:spcPts val="0"/>
              </a:spcAft>
              <a:buSzPts val="2300"/>
              <a:buChar char="&gt;"/>
            </a:pPr>
            <a:r>
              <a:rPr lang="en" sz="2300"/>
              <a:t>URLs </a:t>
            </a:r>
            <a:r>
              <a:rPr i="1" lang="en" sz="2300"/>
              <a:t>must not</a:t>
            </a:r>
            <a:r>
              <a:rPr lang="en" sz="2300"/>
              <a:t> be included with the Project Description</a:t>
            </a:r>
            <a:endParaRPr sz="2300"/>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826" name="Google Shape;826;p138"/>
          <p:cNvSpPr txBox="1"/>
          <p:nvPr/>
        </p:nvSpPr>
        <p:spPr>
          <a:xfrm>
            <a:off x="665900" y="60680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Frequently Asked Questions (FAQs) on proposal preparation and award administration</a:t>
            </a:r>
            <a:endParaRPr/>
          </a:p>
        </p:txBody>
      </p:sp>
      <p:sp>
        <p:nvSpPr>
          <p:cNvPr id="827" name="Google Shape;827;p138"/>
          <p:cNvSpPr txBox="1"/>
          <p:nvPr/>
        </p:nvSpPr>
        <p:spPr>
          <a:xfrm>
            <a:off x="665900" y="63728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u="sng">
                <a:solidFill>
                  <a:schemeClr val="hlink"/>
                </a:solidFill>
                <a:hlinkClick r:id="rId4"/>
              </a:rPr>
              <a:t>Proposal &amp; Award Policies &amp; Procedures Guide</a:t>
            </a:r>
            <a:r>
              <a:rPr lang="en" sz="1200" u="sng">
                <a:solidFill>
                  <a:schemeClr val="hlink"/>
                </a:solidFill>
                <a:hlinkClick r:id="rId5"/>
              </a:rPr>
              <a:t> (PAPPG) (NSF 20-1)</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3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Highlighted FAQs</a:t>
            </a:r>
            <a:endParaRPr/>
          </a:p>
        </p:txBody>
      </p:sp>
      <p:sp>
        <p:nvSpPr>
          <p:cNvPr id="834" name="Google Shape;834;p139"/>
          <p:cNvSpPr txBox="1"/>
          <p:nvPr>
            <p:ph idx="2" type="body"/>
          </p:nvPr>
        </p:nvSpPr>
        <p:spPr>
          <a:xfrm>
            <a:off x="562005" y="15301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Synergistic Activities</a:t>
            </a:r>
            <a:endParaRPr/>
          </a:p>
          <a:p>
            <a:pPr indent="0" lvl="0" marL="457200" rtl="0" algn="l">
              <a:spcBef>
                <a:spcPts val="480"/>
              </a:spcBef>
              <a:spcAft>
                <a:spcPts val="0"/>
              </a:spcAft>
              <a:buNone/>
            </a:pPr>
            <a:r>
              <a:rPr lang="en"/>
              <a:t>“NSF policy (</a:t>
            </a:r>
            <a:r>
              <a:rPr lang="en" u="sng">
                <a:solidFill>
                  <a:schemeClr val="hlink"/>
                </a:solidFill>
                <a:hlinkClick r:id="rId3"/>
              </a:rPr>
              <a:t>PAPPG Chapter II.C.2.f(i)(d)</a:t>
            </a:r>
            <a:r>
              <a:rPr lang="en"/>
              <a:t>) allows for up to five distinct examples of synergistic activities. Each item must be one activity and must not be followed by a listing of additional sub-activities. </a:t>
            </a:r>
            <a:r>
              <a:rPr b="1" lang="en"/>
              <a:t>As an example, the PI may summarize that he/she served on ten review panels, however, the PI must not list the specific panels for that distinct example.</a:t>
            </a:r>
            <a:r>
              <a:rPr lang="en"/>
              <a:t>”</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835" name="Google Shape;835;p139"/>
          <p:cNvSpPr txBox="1"/>
          <p:nvPr/>
        </p:nvSpPr>
        <p:spPr>
          <a:xfrm>
            <a:off x="665900" y="60680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4"/>
              </a:rPr>
              <a:t>Frequently Asked Questions (FAQs) on proposal preparation and award administration</a:t>
            </a:r>
            <a:endParaRPr/>
          </a:p>
        </p:txBody>
      </p:sp>
      <p:sp>
        <p:nvSpPr>
          <p:cNvPr id="836" name="Google Shape;836;p139"/>
          <p:cNvSpPr txBox="1"/>
          <p:nvPr/>
        </p:nvSpPr>
        <p:spPr>
          <a:xfrm>
            <a:off x="665900" y="63728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u="sng">
                <a:solidFill>
                  <a:schemeClr val="hlink"/>
                </a:solidFill>
                <a:hlinkClick r:id="rId5"/>
              </a:rPr>
              <a:t>Proposal &amp; Award Policies &amp; Procedures Guide</a:t>
            </a:r>
            <a:r>
              <a:rPr lang="en" sz="1200" u="sng">
                <a:solidFill>
                  <a:schemeClr val="hlink"/>
                </a:solidFill>
                <a:hlinkClick r:id="rId6"/>
              </a:rPr>
              <a:t> (PAPPG) (NSF 20-1)</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4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Questions</a:t>
            </a:r>
            <a:endParaRPr/>
          </a:p>
        </p:txBody>
      </p:sp>
      <p:sp>
        <p:nvSpPr>
          <p:cNvPr id="843" name="Google Shape;843;p140"/>
          <p:cNvSpPr txBox="1"/>
          <p:nvPr>
            <p:ph idx="2" type="body"/>
          </p:nvPr>
        </p:nvSpPr>
        <p:spPr>
          <a:xfrm>
            <a:off x="562005" y="15301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a:p>
            <a:pPr indent="0" lvl="0" marL="0" rtl="0" algn="l">
              <a:spcBef>
                <a:spcPts val="480"/>
              </a:spcBef>
              <a:spcAft>
                <a:spcPts val="0"/>
              </a:spcAft>
              <a:buNone/>
            </a:pPr>
            <a:r>
              <a:rPr lang="en"/>
              <a:t>Tim Mhyre</a:t>
            </a:r>
            <a:endParaRPr/>
          </a:p>
          <a:p>
            <a:pPr indent="0" lvl="0" marL="0" rtl="0" algn="l">
              <a:spcBef>
                <a:spcPts val="480"/>
              </a:spcBef>
              <a:spcAft>
                <a:spcPts val="0"/>
              </a:spcAft>
              <a:buNone/>
            </a:pPr>
            <a:r>
              <a:rPr lang="en"/>
              <a:t>Office of Sponsored Programs</a:t>
            </a:r>
            <a:endParaRPr/>
          </a:p>
          <a:p>
            <a:pPr indent="0" lvl="0" marL="0" rtl="0" algn="l">
              <a:spcBef>
                <a:spcPts val="480"/>
              </a:spcBef>
              <a:spcAft>
                <a:spcPts val="0"/>
              </a:spcAft>
              <a:buNone/>
            </a:pPr>
            <a:r>
              <a:rPr lang="en" u="sng">
                <a:solidFill>
                  <a:schemeClr val="hlink"/>
                </a:solidFill>
                <a:hlinkClick r:id="rId3"/>
              </a:rPr>
              <a:t>tmhyre@uw.edu</a:t>
            </a:r>
            <a:endParaRPr/>
          </a:p>
          <a:p>
            <a:pPr indent="0" lvl="0" marL="0" rtl="0" algn="l">
              <a:spcBef>
                <a:spcPts val="480"/>
              </a:spcBef>
              <a:spcAft>
                <a:spcPts val="0"/>
              </a:spcAft>
              <a:buNone/>
            </a:pPr>
            <a:r>
              <a:rPr lang="en"/>
              <a:t>(206) 221-1057</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844" name="Google Shape;844;p140"/>
          <p:cNvSpPr txBox="1"/>
          <p:nvPr/>
        </p:nvSpPr>
        <p:spPr>
          <a:xfrm>
            <a:off x="665900" y="60680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4"/>
              </a:rPr>
              <a:t>Frequently Asked Questions (FAQs) on proposal preparation and award administration</a:t>
            </a:r>
            <a:endParaRPr/>
          </a:p>
        </p:txBody>
      </p:sp>
      <p:sp>
        <p:nvSpPr>
          <p:cNvPr id="845" name="Google Shape;845;p140"/>
          <p:cNvSpPr txBox="1"/>
          <p:nvPr/>
        </p:nvSpPr>
        <p:spPr>
          <a:xfrm>
            <a:off x="665900" y="6372800"/>
            <a:ext cx="65388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u="sng">
                <a:solidFill>
                  <a:schemeClr val="hlink"/>
                </a:solidFill>
                <a:hlinkClick r:id="rId5"/>
              </a:rPr>
              <a:t>Proposal &amp; Award Policies &amp; Procedures Guide</a:t>
            </a:r>
            <a:r>
              <a:rPr lang="en" sz="1200" u="sng">
                <a:solidFill>
                  <a:schemeClr val="hlink"/>
                </a:solidFill>
                <a:hlinkClick r:id="rId6"/>
              </a:rPr>
              <a:t> (PAPPG) (NSF 20-1)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41"/>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3"/>
              </a:buClr>
              <a:buSzPts val="5000"/>
              <a:buNone/>
            </a:pPr>
            <a:r>
              <a:rPr lang="en">
                <a:latin typeface="Arial"/>
                <a:ea typeface="Arial"/>
                <a:cs typeface="Arial"/>
                <a:sym typeface="Arial"/>
              </a:rPr>
              <a:t>COMPLIANCE CORNER</a:t>
            </a:r>
            <a:endParaRPr/>
          </a:p>
        </p:txBody>
      </p:sp>
      <p:sp>
        <p:nvSpPr>
          <p:cNvPr id="851" name="Google Shape;851;p141"/>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September, 2020</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4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OMB Compliance Supplement</a:t>
            </a:r>
            <a:endParaRPr>
              <a:latin typeface="Arial"/>
              <a:ea typeface="Arial"/>
              <a:cs typeface="Arial"/>
              <a:sym typeface="Arial"/>
            </a:endParaRPr>
          </a:p>
        </p:txBody>
      </p:sp>
      <p:sp>
        <p:nvSpPr>
          <p:cNvPr id="857" name="Google Shape;857;p14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800"/>
              <a:buFont typeface="Merriweather Sans"/>
              <a:buChar char="&gt;"/>
            </a:pPr>
            <a:r>
              <a:rPr lang="en" sz="2800">
                <a:latin typeface="Arial"/>
                <a:ea typeface="Arial"/>
                <a:cs typeface="Arial"/>
                <a:sym typeface="Arial"/>
              </a:rPr>
              <a:t>Supplement released on August 14, 2020</a:t>
            </a:r>
            <a:endParaRPr/>
          </a:p>
          <a:p>
            <a:pPr indent="-165100" lvl="0" marL="342900" rtl="0" algn="l">
              <a:spcBef>
                <a:spcPts val="560"/>
              </a:spcBef>
              <a:spcAft>
                <a:spcPts val="0"/>
              </a:spcAft>
              <a:buClr>
                <a:srgbClr val="4B2E83"/>
              </a:buClr>
              <a:buSzPts val="2800"/>
              <a:buFont typeface="Merriweather Sans"/>
              <a:buNone/>
            </a:pPr>
            <a:r>
              <a:t/>
            </a:r>
            <a:endParaRPr sz="2800">
              <a:latin typeface="Arial"/>
              <a:ea typeface="Arial"/>
              <a:cs typeface="Arial"/>
              <a:sym typeface="Arial"/>
            </a:endParaRPr>
          </a:p>
          <a:p>
            <a:pPr indent="-342900" lvl="0" marL="342900" rtl="0" algn="l">
              <a:spcBef>
                <a:spcPts val="560"/>
              </a:spcBef>
              <a:spcAft>
                <a:spcPts val="0"/>
              </a:spcAft>
              <a:buClr>
                <a:srgbClr val="4B2E83"/>
              </a:buClr>
              <a:buSzPts val="2800"/>
              <a:buFont typeface="Merriweather Sans"/>
              <a:buChar char="&gt;"/>
            </a:pPr>
            <a:r>
              <a:rPr lang="en" sz="2800">
                <a:latin typeface="Arial"/>
                <a:ea typeface="Arial"/>
                <a:cs typeface="Arial"/>
                <a:sym typeface="Arial"/>
              </a:rPr>
              <a:t>Effective for audits of fiscal years beginning after June 30, 2019</a:t>
            </a:r>
            <a:endParaRPr/>
          </a:p>
          <a:p>
            <a:pPr indent="-165100" lvl="0" marL="342900" rtl="0" algn="l">
              <a:spcBef>
                <a:spcPts val="560"/>
              </a:spcBef>
              <a:spcAft>
                <a:spcPts val="0"/>
              </a:spcAft>
              <a:buClr>
                <a:srgbClr val="4B2E83"/>
              </a:buClr>
              <a:buSzPts val="2800"/>
              <a:buFont typeface="Merriweather Sans"/>
              <a:buNone/>
            </a:pPr>
            <a:r>
              <a:t/>
            </a:r>
            <a:endParaRPr sz="2800">
              <a:latin typeface="Arial"/>
              <a:ea typeface="Arial"/>
              <a:cs typeface="Arial"/>
              <a:sym typeface="Arial"/>
            </a:endParaRPr>
          </a:p>
          <a:p>
            <a:pPr indent="-342900" lvl="0" marL="342900" rtl="0" algn="l">
              <a:spcBef>
                <a:spcPts val="560"/>
              </a:spcBef>
              <a:spcAft>
                <a:spcPts val="0"/>
              </a:spcAft>
              <a:buClr>
                <a:srgbClr val="4B2E83"/>
              </a:buClr>
              <a:buSzPts val="2800"/>
              <a:buFont typeface="Merriweather Sans"/>
              <a:buChar char="&gt;"/>
            </a:pPr>
            <a:r>
              <a:rPr lang="en" sz="2800">
                <a:latin typeface="Arial"/>
                <a:ea typeface="Arial"/>
                <a:cs typeface="Arial"/>
                <a:sym typeface="Arial"/>
              </a:rPr>
              <a:t>No major changes from the 2019 Supplement</a:t>
            </a:r>
            <a:endParaRPr/>
          </a:p>
        </p:txBody>
      </p:sp>
      <p:sp>
        <p:nvSpPr>
          <p:cNvPr id="858" name="Google Shape;858;p14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4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OMB Compliance Supplement: COVID-19</a:t>
            </a:r>
            <a:endParaRPr>
              <a:latin typeface="Arial"/>
              <a:ea typeface="Arial"/>
              <a:cs typeface="Arial"/>
              <a:sym typeface="Arial"/>
            </a:endParaRPr>
          </a:p>
        </p:txBody>
      </p:sp>
      <p:sp>
        <p:nvSpPr>
          <p:cNvPr id="864" name="Google Shape;864;p14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800"/>
              <a:buFont typeface="Merriweather Sans"/>
              <a:buChar char="&gt;"/>
            </a:pPr>
            <a:r>
              <a:rPr lang="en" sz="2800">
                <a:latin typeface="Arial"/>
                <a:ea typeface="Arial"/>
                <a:cs typeface="Arial"/>
                <a:sym typeface="Arial"/>
              </a:rPr>
              <a:t>Supplement didn’t address audit guidance for:</a:t>
            </a:r>
            <a:endParaRPr/>
          </a:p>
          <a:p>
            <a:pPr indent="-285750" lvl="1" marL="742950" rtl="0" algn="l">
              <a:spcBef>
                <a:spcPts val="480"/>
              </a:spcBef>
              <a:spcAft>
                <a:spcPts val="0"/>
              </a:spcAft>
              <a:buClr>
                <a:srgbClr val="4B2E83"/>
              </a:buClr>
              <a:buSzPts val="2400"/>
              <a:buChar char="–"/>
            </a:pPr>
            <a:r>
              <a:rPr lang="en" sz="2400">
                <a:latin typeface="Arial"/>
                <a:ea typeface="Arial"/>
                <a:cs typeface="Arial"/>
                <a:sym typeface="Arial"/>
              </a:rPr>
              <a:t>COVID-19 related programs/funding</a:t>
            </a:r>
            <a:endParaRPr/>
          </a:p>
          <a:p>
            <a:pPr indent="-285750" lvl="1" marL="742950" rtl="0" algn="l">
              <a:spcBef>
                <a:spcPts val="480"/>
              </a:spcBef>
              <a:spcAft>
                <a:spcPts val="0"/>
              </a:spcAft>
              <a:buClr>
                <a:srgbClr val="4B2E83"/>
              </a:buClr>
              <a:buSzPts val="2400"/>
              <a:buChar char="–"/>
            </a:pPr>
            <a:r>
              <a:rPr lang="en" sz="2400">
                <a:latin typeface="Arial"/>
                <a:ea typeface="Arial"/>
                <a:cs typeface="Arial"/>
                <a:sym typeface="Arial"/>
              </a:rPr>
              <a:t>Existing Awards with compliance requirement changes due to COVID-19</a:t>
            </a:r>
            <a:endParaRPr/>
          </a:p>
          <a:p>
            <a:pPr indent="-165100" lvl="0" marL="342900" rtl="0" algn="l">
              <a:spcBef>
                <a:spcPts val="560"/>
              </a:spcBef>
              <a:spcAft>
                <a:spcPts val="0"/>
              </a:spcAft>
              <a:buClr>
                <a:srgbClr val="4B2E83"/>
              </a:buClr>
              <a:buSzPts val="2800"/>
              <a:buFont typeface="Merriweather Sans"/>
              <a:buNone/>
            </a:pPr>
            <a:r>
              <a:t/>
            </a:r>
            <a:endParaRPr sz="2800">
              <a:latin typeface="Arial"/>
              <a:ea typeface="Arial"/>
              <a:cs typeface="Arial"/>
              <a:sym typeface="Arial"/>
            </a:endParaRPr>
          </a:p>
          <a:p>
            <a:pPr indent="-342900" lvl="0" marL="342900" rtl="0" algn="l">
              <a:spcBef>
                <a:spcPts val="560"/>
              </a:spcBef>
              <a:spcAft>
                <a:spcPts val="0"/>
              </a:spcAft>
              <a:buClr>
                <a:srgbClr val="4B2E83"/>
              </a:buClr>
              <a:buSzPts val="2800"/>
              <a:buFont typeface="Merriweather Sans"/>
              <a:buChar char="&gt;"/>
            </a:pPr>
            <a:r>
              <a:rPr lang="en" sz="2800">
                <a:latin typeface="Arial"/>
                <a:ea typeface="Arial"/>
                <a:cs typeface="Arial"/>
                <a:sym typeface="Arial"/>
              </a:rPr>
              <a:t>Addendum to the Supplement will be released in “the fall of 2020” that will cover funding and guidance related to COVID-19</a:t>
            </a:r>
            <a:endParaRPr/>
          </a:p>
        </p:txBody>
      </p:sp>
      <p:sp>
        <p:nvSpPr>
          <p:cNvPr id="865" name="Google Shape;865;p14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b="1" lang="en" sz="3600"/>
              <a:t>These are common-sense infection &amp; severity controls</a:t>
            </a:r>
            <a:endParaRPr/>
          </a:p>
        </p:txBody>
      </p:sp>
      <p:sp>
        <p:nvSpPr>
          <p:cNvPr id="567" name="Google Shape;567;p99"/>
          <p:cNvSpPr txBox="1"/>
          <p:nvPr>
            <p:ph idx="1" type="body"/>
          </p:nvPr>
        </p:nvSpPr>
        <p:spPr>
          <a:xfrm>
            <a:off x="457200" y="1752600"/>
            <a:ext cx="8229600" cy="4373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
              <a:t>They are also UW &amp; UW Medicine policies for all staff, not just for research.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lang="en"/>
              <a:t>We ask researchers to confirm compliance when they apply for IRB approval</a:t>
            </a:r>
            <a:endParaRPr/>
          </a:p>
          <a:p>
            <a:pPr indent="-342900" lvl="0" marL="342900" rtl="0" algn="l">
              <a:spcBef>
                <a:spcPts val="640"/>
              </a:spcBef>
              <a:spcAft>
                <a:spcPts val="0"/>
              </a:spcAft>
              <a:buClr>
                <a:schemeClr val="dk1"/>
              </a:buClr>
              <a:buSzPts val="3200"/>
              <a:buChar char="•"/>
            </a:pPr>
            <a:r>
              <a:rPr lang="en"/>
              <a:t>Question 1.10 on IRB Protocol form</a:t>
            </a:r>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139700" lvl="0" marL="342900" rtl="0" algn="l">
              <a:spcBef>
                <a:spcPts val="640"/>
              </a:spcBef>
              <a:spcAft>
                <a:spcPts val="0"/>
              </a:spcAft>
              <a:buClr>
                <a:schemeClr val="dk1"/>
              </a:buClr>
              <a:buSzPts val="3200"/>
              <a:buNone/>
            </a:pPr>
            <a:r>
              <a:t/>
            </a:r>
            <a:endParaRPr>
              <a:solidFill>
                <a:srgbClr val="7F7F7F"/>
              </a:solidFill>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4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OMB Compliance Supplement - Resources</a:t>
            </a:r>
            <a:endParaRPr>
              <a:latin typeface="Arial"/>
              <a:ea typeface="Arial"/>
              <a:cs typeface="Arial"/>
              <a:sym typeface="Arial"/>
            </a:endParaRPr>
          </a:p>
        </p:txBody>
      </p:sp>
      <p:sp>
        <p:nvSpPr>
          <p:cNvPr id="871" name="Google Shape;871;p14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2020 Compliance Supplement – </a:t>
            </a:r>
            <a:br>
              <a:rPr lang="en">
                <a:latin typeface="Arial"/>
                <a:ea typeface="Arial"/>
                <a:cs typeface="Arial"/>
                <a:sym typeface="Arial"/>
              </a:rPr>
            </a:br>
            <a:r>
              <a:rPr lang="en">
                <a:latin typeface="Arial"/>
                <a:ea typeface="Arial"/>
                <a:cs typeface="Arial"/>
                <a:sym typeface="Arial"/>
              </a:rPr>
              <a:t>2 CFR Part 200 Appendix XI</a:t>
            </a:r>
            <a:endParaRPr/>
          </a:p>
          <a:p>
            <a:pPr indent="0" lvl="0" marL="0" rtl="0" algn="l">
              <a:spcBef>
                <a:spcPts val="480"/>
              </a:spcBef>
              <a:spcAft>
                <a:spcPts val="0"/>
              </a:spcAft>
              <a:buClr>
                <a:srgbClr val="4B2E83"/>
              </a:buClr>
              <a:buSzPts val="2400"/>
              <a:buNone/>
            </a:pPr>
            <a:r>
              <a:t/>
            </a:r>
            <a:endParaRPr u="sng">
              <a:solidFill>
                <a:schemeClr val="hlink"/>
              </a:solidFill>
              <a:latin typeface="Arial"/>
              <a:ea typeface="Arial"/>
              <a:cs typeface="Arial"/>
              <a:sym typeface="Arial"/>
              <a:hlinkClick r:id="rId3"/>
            </a:endParaRPr>
          </a:p>
          <a:p>
            <a:pPr indent="0" lvl="1" marL="400050" rtl="0" algn="l">
              <a:spcBef>
                <a:spcPts val="400"/>
              </a:spcBef>
              <a:spcAft>
                <a:spcPts val="0"/>
              </a:spcAft>
              <a:buClr>
                <a:srgbClr val="4B2E83"/>
              </a:buClr>
              <a:buSzPts val="2000"/>
              <a:buNone/>
            </a:pPr>
            <a:r>
              <a:rPr lang="en" u="sng">
                <a:solidFill>
                  <a:schemeClr val="hlink"/>
                </a:solidFill>
                <a:latin typeface="Arial"/>
                <a:ea typeface="Arial"/>
                <a:cs typeface="Arial"/>
                <a:sym typeface="Arial"/>
                <a:hlinkClick r:id="rId4"/>
              </a:rPr>
              <a:t>https://www.whitehouse.gov/omb/management/office-federal-financial-management/</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872" name="Google Shape;872;p14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4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4B2E83"/>
              </a:buClr>
              <a:buSzPts val="3000"/>
              <a:buNone/>
            </a:pPr>
            <a:r>
              <a:rPr lang="en">
                <a:latin typeface="Arial"/>
                <a:ea typeface="Arial"/>
                <a:cs typeface="Arial"/>
                <a:sym typeface="Arial"/>
              </a:rPr>
              <a:t>NSF Frequently Asked Questions</a:t>
            </a:r>
            <a:endParaRPr/>
          </a:p>
          <a:p>
            <a:pPr indent="0" lvl="0" marL="0" rtl="0" algn="l">
              <a:lnSpc>
                <a:spcPct val="80000"/>
              </a:lnSpc>
              <a:spcBef>
                <a:spcPts val="600"/>
              </a:spcBef>
              <a:spcAft>
                <a:spcPts val="0"/>
              </a:spcAft>
              <a:buClr>
                <a:srgbClr val="4B2E83"/>
              </a:buClr>
              <a:buSzPts val="3000"/>
              <a:buNone/>
            </a:pPr>
            <a:r>
              <a:rPr lang="en">
                <a:latin typeface="Arial"/>
                <a:ea typeface="Arial"/>
                <a:cs typeface="Arial"/>
                <a:sym typeface="Arial"/>
              </a:rPr>
              <a:t>NSF 20-1</a:t>
            </a:r>
            <a:endParaRPr>
              <a:latin typeface="Arial"/>
              <a:ea typeface="Arial"/>
              <a:cs typeface="Arial"/>
              <a:sym typeface="Arial"/>
            </a:endParaRPr>
          </a:p>
        </p:txBody>
      </p:sp>
      <p:sp>
        <p:nvSpPr>
          <p:cNvPr id="878" name="Google Shape;878;p14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NSF updated FAQs on August 28</a:t>
            </a:r>
            <a:r>
              <a:rPr baseline="30000" lang="en">
                <a:latin typeface="Arial"/>
                <a:ea typeface="Arial"/>
                <a:cs typeface="Arial"/>
                <a:sym typeface="Arial"/>
              </a:rPr>
              <a:t>th</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FAQs address a variety of pre- and post-Award questions and issues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Provides information and clarifications on existing policies; no new policies introduced</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879" name="Google Shape;879;p14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14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4B2E83"/>
              </a:buClr>
              <a:buSzPts val="3000"/>
              <a:buNone/>
            </a:pPr>
            <a:r>
              <a:rPr lang="en">
                <a:latin typeface="Arial"/>
                <a:ea typeface="Arial"/>
                <a:cs typeface="Arial"/>
                <a:sym typeface="Arial"/>
              </a:rPr>
              <a:t>NSF Frequently Asked Questions</a:t>
            </a:r>
            <a:endParaRPr/>
          </a:p>
          <a:p>
            <a:pPr indent="0" lvl="0" marL="0" rtl="0" algn="l">
              <a:lnSpc>
                <a:spcPct val="80000"/>
              </a:lnSpc>
              <a:spcBef>
                <a:spcPts val="600"/>
              </a:spcBef>
              <a:spcAft>
                <a:spcPts val="0"/>
              </a:spcAft>
              <a:buClr>
                <a:srgbClr val="4B2E83"/>
              </a:buClr>
              <a:buSzPts val="3000"/>
              <a:buNone/>
            </a:pPr>
            <a:r>
              <a:rPr lang="en">
                <a:latin typeface="Arial"/>
                <a:ea typeface="Arial"/>
                <a:cs typeface="Arial"/>
                <a:sym typeface="Arial"/>
              </a:rPr>
              <a:t>NSF 20-1</a:t>
            </a:r>
            <a:endParaRPr>
              <a:latin typeface="Arial"/>
              <a:ea typeface="Arial"/>
              <a:cs typeface="Arial"/>
              <a:sym typeface="Arial"/>
            </a:endParaRPr>
          </a:p>
        </p:txBody>
      </p:sp>
      <p:sp>
        <p:nvSpPr>
          <p:cNvPr id="885" name="Google Shape;885;p14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Provides links to where to find NSF policies related to specific topics (ex. NSF’s Cost Share policy)</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Many helpful examples covering topics such as </a:t>
            </a:r>
            <a:r>
              <a:rPr lang="en" u="sng">
                <a:latin typeface="Arial"/>
                <a:ea typeface="Arial"/>
                <a:cs typeface="Arial"/>
                <a:sym typeface="Arial"/>
              </a:rPr>
              <a:t>PI Effort on No-Cost Extensions</a:t>
            </a:r>
            <a:r>
              <a:rPr lang="en">
                <a:latin typeface="Arial"/>
                <a:ea typeface="Arial"/>
                <a:cs typeface="Arial"/>
                <a:sym typeface="Arial"/>
              </a:rPr>
              <a:t>, </a:t>
            </a:r>
            <a:r>
              <a:rPr lang="en" u="sng">
                <a:latin typeface="Arial"/>
                <a:ea typeface="Arial"/>
                <a:cs typeface="Arial"/>
                <a:sym typeface="Arial"/>
              </a:rPr>
              <a:t>Participant Support</a:t>
            </a:r>
            <a:r>
              <a:rPr lang="en">
                <a:latin typeface="Arial"/>
                <a:ea typeface="Arial"/>
                <a:cs typeface="Arial"/>
                <a:sym typeface="Arial"/>
              </a:rPr>
              <a:t>, and </a:t>
            </a:r>
            <a:r>
              <a:rPr lang="en" u="sng">
                <a:latin typeface="Arial"/>
                <a:ea typeface="Arial"/>
                <a:cs typeface="Arial"/>
                <a:sym typeface="Arial"/>
              </a:rPr>
              <a:t>Prior Approval Requirements</a:t>
            </a:r>
            <a:endParaRPr/>
          </a:p>
          <a:p>
            <a:pPr indent="-190500" lvl="0" marL="342900" rtl="0" algn="l">
              <a:lnSpc>
                <a:spcPct val="90000"/>
              </a:lnSpc>
              <a:spcBef>
                <a:spcPts val="480"/>
              </a:spcBef>
              <a:spcAft>
                <a:spcPts val="0"/>
              </a:spcAft>
              <a:buClr>
                <a:srgbClr val="4B2E83"/>
              </a:buClr>
              <a:buSzPts val="2400"/>
              <a:buFont typeface="Merriweather Sans"/>
              <a:buNone/>
            </a:pPr>
            <a:r>
              <a:t/>
            </a:r>
            <a:endParaRPr u="sng">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NSF 20-1 Link: </a:t>
            </a:r>
            <a:endParaRPr/>
          </a:p>
          <a:p>
            <a:pPr indent="0" lvl="1" marL="400050" rtl="0" algn="l">
              <a:lnSpc>
                <a:spcPct val="90000"/>
              </a:lnSpc>
              <a:spcBef>
                <a:spcPts val="480"/>
              </a:spcBef>
              <a:spcAft>
                <a:spcPts val="0"/>
              </a:spcAft>
              <a:buClr>
                <a:srgbClr val="4B2E83"/>
              </a:buClr>
              <a:buSzPts val="2400"/>
              <a:buNone/>
            </a:pPr>
            <a:r>
              <a:rPr lang="en" sz="2400" u="sng">
                <a:solidFill>
                  <a:schemeClr val="hlink"/>
                </a:solidFill>
                <a:latin typeface="Arial"/>
                <a:ea typeface="Arial"/>
                <a:cs typeface="Arial"/>
                <a:sym typeface="Arial"/>
                <a:hlinkClick r:id="rId3"/>
              </a:rPr>
              <a:t>https://www.nsf.gov/bfa/dias/policy/papp/pappg20_1/faqs20_1.pdf</a:t>
            </a:r>
            <a:endParaRPr sz="2400">
              <a:latin typeface="Arial"/>
              <a:ea typeface="Arial"/>
              <a:cs typeface="Arial"/>
              <a:sym typeface="Arial"/>
            </a:endParaRPr>
          </a:p>
          <a:p>
            <a:pPr indent="-190500" lvl="0" marL="342900" rtl="0" algn="l">
              <a:lnSpc>
                <a:spcPct val="90000"/>
              </a:lnSpc>
              <a:spcBef>
                <a:spcPts val="480"/>
              </a:spcBef>
              <a:spcAft>
                <a:spcPts val="0"/>
              </a:spcAft>
              <a:buClr>
                <a:srgbClr val="4B2E83"/>
              </a:buClr>
              <a:buSzPts val="2400"/>
              <a:buFont typeface="Merriweather Sans"/>
              <a:buNone/>
            </a:pPr>
            <a:r>
              <a:t/>
            </a:r>
            <a:endParaRPr u="sng">
              <a:latin typeface="Arial"/>
              <a:ea typeface="Arial"/>
              <a:cs typeface="Arial"/>
              <a:sym typeface="Arial"/>
            </a:endParaRPr>
          </a:p>
          <a:p>
            <a:pPr indent="-190500" lvl="0" marL="342900" rtl="0" algn="l">
              <a:lnSpc>
                <a:spcPct val="90000"/>
              </a:lnSpc>
              <a:spcBef>
                <a:spcPts val="480"/>
              </a:spcBef>
              <a:spcAft>
                <a:spcPts val="0"/>
              </a:spcAft>
              <a:buClr>
                <a:srgbClr val="4B2E83"/>
              </a:buClr>
              <a:buSzPts val="2400"/>
              <a:buFont typeface="Merriweather Sans"/>
              <a:buNone/>
            </a:pPr>
            <a:r>
              <a:t/>
            </a:r>
            <a:endParaRPr u="sng">
              <a:latin typeface="Arial"/>
              <a:ea typeface="Arial"/>
              <a:cs typeface="Arial"/>
              <a:sym typeface="Arial"/>
            </a:endParaRPr>
          </a:p>
        </p:txBody>
      </p:sp>
      <p:sp>
        <p:nvSpPr>
          <p:cNvPr id="886" name="Google Shape;886;p14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14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sz="4000">
              <a:latin typeface="Arial"/>
              <a:ea typeface="Arial"/>
              <a:cs typeface="Arial"/>
              <a:sym typeface="Arial"/>
            </a:endParaRPr>
          </a:p>
        </p:txBody>
      </p:sp>
      <p:sp>
        <p:nvSpPr>
          <p:cNvPr id="892" name="Google Shape;892;p14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800"/>
              <a:buChar char="&gt;"/>
            </a:pPr>
            <a:r>
              <a:rPr lang="en" sz="2800">
                <a:latin typeface="Arial"/>
                <a:ea typeface="Arial"/>
                <a:cs typeface="Arial"/>
                <a:sym typeface="Arial"/>
              </a:rPr>
              <a:t>Post Award Fiscal Compliance (PAFC)</a:t>
            </a:r>
            <a:endParaRPr/>
          </a:p>
          <a:p>
            <a:pPr indent="-285750" lvl="1" marL="742950" rtl="0" algn="l">
              <a:spcBef>
                <a:spcPts val="480"/>
              </a:spcBef>
              <a:spcAft>
                <a:spcPts val="0"/>
              </a:spcAft>
              <a:buClr>
                <a:srgbClr val="4B2E83"/>
              </a:buClr>
              <a:buSzPts val="2400"/>
              <a:buChar char="–"/>
            </a:pPr>
            <a:r>
              <a:rPr lang="en" sz="2400" u="sng">
                <a:solidFill>
                  <a:schemeClr val="hlink"/>
                </a:solidFill>
                <a:latin typeface="Arial"/>
                <a:ea typeface="Arial"/>
                <a:cs typeface="Arial"/>
                <a:sym typeface="Arial"/>
                <a:hlinkClick r:id="rId3"/>
              </a:rPr>
              <a:t>gcafco@uw.edu</a:t>
            </a:r>
            <a:endParaRPr sz="2400">
              <a:latin typeface="Arial"/>
              <a:ea typeface="Arial"/>
              <a:cs typeface="Arial"/>
              <a:sym typeface="Arial"/>
            </a:endParaRPr>
          </a:p>
          <a:p>
            <a:pPr indent="-285750" lvl="1" marL="742950" rtl="0" algn="l">
              <a:spcBef>
                <a:spcPts val="480"/>
              </a:spcBef>
              <a:spcAft>
                <a:spcPts val="0"/>
              </a:spcAft>
              <a:buClr>
                <a:srgbClr val="4B2E83"/>
              </a:buClr>
              <a:buSzPts val="2400"/>
              <a:buChar char="–"/>
            </a:pPr>
            <a:r>
              <a:rPr lang="en" sz="2400" u="sng">
                <a:solidFill>
                  <a:schemeClr val="hlink"/>
                </a:solidFill>
                <a:latin typeface="Arial"/>
                <a:ea typeface="Arial"/>
                <a:cs typeface="Arial"/>
                <a:sym typeface="Arial"/>
                <a:hlinkClick r:id="rId4"/>
              </a:rPr>
              <a:t>https://finance.uw.edu/pafc/</a:t>
            </a:r>
            <a:endParaRPr sz="2400">
              <a:latin typeface="Arial"/>
              <a:ea typeface="Arial"/>
              <a:cs typeface="Arial"/>
              <a:sym typeface="Arial"/>
            </a:endParaRPr>
          </a:p>
          <a:p>
            <a:pPr indent="-196850" lvl="1" marL="742950" rtl="0" algn="l">
              <a:spcBef>
                <a:spcPts val="280"/>
              </a:spcBef>
              <a:spcAft>
                <a:spcPts val="0"/>
              </a:spcAft>
              <a:buClr>
                <a:srgbClr val="4B2E83"/>
              </a:buClr>
              <a:buSzPts val="1400"/>
              <a:buNone/>
            </a:pPr>
            <a:r>
              <a:t/>
            </a:r>
            <a:endParaRPr sz="1400">
              <a:latin typeface="Arial"/>
              <a:ea typeface="Arial"/>
              <a:cs typeface="Arial"/>
              <a:sym typeface="Arial"/>
            </a:endParaRPr>
          </a:p>
          <a:p>
            <a:pPr indent="-342900" lvl="0" marL="342900" rtl="0" algn="l">
              <a:spcBef>
                <a:spcPts val="560"/>
              </a:spcBef>
              <a:spcAft>
                <a:spcPts val="0"/>
              </a:spcAft>
              <a:buClr>
                <a:srgbClr val="4B2E83"/>
              </a:buClr>
              <a:buSzPts val="2800"/>
              <a:buFont typeface="Merriweather Sans"/>
              <a:buChar char="&gt;"/>
            </a:pPr>
            <a:r>
              <a:rPr lang="en" sz="2800">
                <a:latin typeface="Arial"/>
                <a:ea typeface="Arial"/>
                <a:cs typeface="Arial"/>
                <a:sym typeface="Arial"/>
              </a:rPr>
              <a:t>Andra Sawyer</a:t>
            </a:r>
            <a:endParaRPr/>
          </a:p>
          <a:p>
            <a:pPr indent="-285750" lvl="1" marL="742950" rtl="0" algn="l">
              <a:spcBef>
                <a:spcPts val="480"/>
              </a:spcBef>
              <a:spcAft>
                <a:spcPts val="0"/>
              </a:spcAft>
              <a:buClr>
                <a:srgbClr val="4B2E83"/>
              </a:buClr>
              <a:buSzPts val="2400"/>
              <a:buChar char="–"/>
            </a:pPr>
            <a:r>
              <a:rPr lang="en" sz="2400" u="sng">
                <a:solidFill>
                  <a:schemeClr val="hlink"/>
                </a:solidFill>
                <a:latin typeface="Arial"/>
                <a:ea typeface="Arial"/>
                <a:cs typeface="Arial"/>
                <a:sym typeface="Arial"/>
                <a:hlinkClick r:id="rId5"/>
              </a:rPr>
              <a:t>andra2@uw.edu</a:t>
            </a:r>
            <a:br>
              <a:rPr lang="en" sz="2400">
                <a:latin typeface="Arial"/>
                <a:ea typeface="Arial"/>
                <a:cs typeface="Arial"/>
                <a:sym typeface="Arial"/>
              </a:rPr>
            </a:br>
            <a:endParaRPr sz="2400">
              <a:latin typeface="Arial"/>
              <a:ea typeface="Arial"/>
              <a:cs typeface="Arial"/>
              <a:sym typeface="Arial"/>
            </a:endParaRPr>
          </a:p>
          <a:p>
            <a:pPr indent="-342900" lvl="0" marL="342900" rtl="0" algn="l">
              <a:spcBef>
                <a:spcPts val="560"/>
              </a:spcBef>
              <a:spcAft>
                <a:spcPts val="0"/>
              </a:spcAft>
              <a:buClr>
                <a:srgbClr val="4B2E83"/>
              </a:buClr>
              <a:buSzPts val="2800"/>
              <a:buChar char="&gt;"/>
            </a:pPr>
            <a:r>
              <a:rPr lang="en" sz="2800">
                <a:latin typeface="Arial"/>
                <a:ea typeface="Arial"/>
                <a:cs typeface="Arial"/>
                <a:sym typeface="Arial"/>
              </a:rPr>
              <a:t>Matt Gardner</a:t>
            </a:r>
            <a:endParaRPr/>
          </a:p>
          <a:p>
            <a:pPr indent="-285750" lvl="1" marL="742950" rtl="0" algn="l">
              <a:spcBef>
                <a:spcPts val="480"/>
              </a:spcBef>
              <a:spcAft>
                <a:spcPts val="0"/>
              </a:spcAft>
              <a:buClr>
                <a:srgbClr val="4B2E83"/>
              </a:buClr>
              <a:buSzPts val="2400"/>
              <a:buChar char="–"/>
            </a:pPr>
            <a:r>
              <a:rPr lang="en" sz="2400" u="sng">
                <a:solidFill>
                  <a:schemeClr val="hlink"/>
                </a:solidFill>
                <a:latin typeface="Arial"/>
                <a:ea typeface="Arial"/>
                <a:cs typeface="Arial"/>
                <a:sym typeface="Arial"/>
                <a:hlinkClick r:id="rId6"/>
              </a:rPr>
              <a:t>mgard4@uw.edu</a:t>
            </a:r>
            <a:endParaRPr sz="2400">
              <a:latin typeface="Arial"/>
              <a:ea typeface="Arial"/>
              <a:cs typeface="Arial"/>
              <a:sym typeface="Arial"/>
            </a:endParaRPr>
          </a:p>
          <a:p>
            <a:pPr indent="-209550" lvl="1" marL="742950" rtl="0" algn="l">
              <a:spcBef>
                <a:spcPts val="240"/>
              </a:spcBef>
              <a:spcAft>
                <a:spcPts val="0"/>
              </a:spcAft>
              <a:buClr>
                <a:srgbClr val="4B2E83"/>
              </a:buClr>
              <a:buSzPts val="1200"/>
              <a:buNone/>
            </a:pPr>
            <a:r>
              <a:t/>
            </a:r>
            <a:endParaRPr sz="12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893" name="Google Shape;893;p14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pic>
        <p:nvPicPr>
          <p:cNvPr id="898" name="Google Shape;898;p148"/>
          <p:cNvPicPr preferRelativeResize="0"/>
          <p:nvPr/>
        </p:nvPicPr>
        <p:blipFill rotWithShape="1">
          <a:blip r:embed="rId3">
            <a:alphaModFix/>
          </a:blip>
          <a:srcRect b="0" l="0" r="0" t="0"/>
          <a:stretch/>
        </p:blipFill>
        <p:spPr>
          <a:xfrm>
            <a:off x="6858000" y="2819400"/>
            <a:ext cx="1333569" cy="2235315"/>
          </a:xfrm>
          <a:prstGeom prst="rect">
            <a:avLst/>
          </a:prstGeom>
          <a:noFill/>
          <a:ln>
            <a:noFill/>
          </a:ln>
        </p:spPr>
      </p:pic>
      <p:sp>
        <p:nvSpPr>
          <p:cNvPr id="899" name="Google Shape;899;p148"/>
          <p:cNvSpPr txBox="1"/>
          <p:nvPr>
            <p:ph idx="1" type="body"/>
          </p:nvPr>
        </p:nvSpPr>
        <p:spPr>
          <a:xfrm>
            <a:off x="659305" y="533400"/>
            <a:ext cx="8196300" cy="490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5400"/>
              <a:buNone/>
            </a:pPr>
            <a:r>
              <a:t/>
            </a:r>
            <a:endParaRPr sz="5400"/>
          </a:p>
          <a:p>
            <a:pPr indent="0" lvl="0" marL="0" rtl="0" algn="l">
              <a:spcBef>
                <a:spcPts val="1080"/>
              </a:spcBef>
              <a:spcAft>
                <a:spcPts val="0"/>
              </a:spcAft>
              <a:buClr>
                <a:schemeClr val="accent1"/>
              </a:buClr>
              <a:buSzPts val="5400"/>
              <a:buNone/>
            </a:pPr>
            <a:r>
              <a:rPr lang="en" sz="5400"/>
              <a:t>Compliance Corner</a:t>
            </a:r>
            <a:endParaRPr/>
          </a:p>
          <a:p>
            <a:pPr indent="0" lvl="0" marL="0" rtl="0" algn="l">
              <a:spcBef>
                <a:spcPts val="480"/>
              </a:spcBef>
              <a:spcAft>
                <a:spcPts val="0"/>
              </a:spcAft>
              <a:buClr>
                <a:schemeClr val="accent1"/>
              </a:buClr>
              <a:buSzPts val="2400"/>
              <a:buNone/>
            </a:pPr>
            <a:r>
              <a:rPr lang="en"/>
              <a:t>MRAM September 10, 2020</a:t>
            </a:r>
            <a:endParaRPr/>
          </a:p>
          <a:p>
            <a:pPr indent="0" lvl="0" marL="0" rtl="0" algn="l">
              <a:spcBef>
                <a:spcPts val="480"/>
              </a:spcBef>
              <a:spcAft>
                <a:spcPts val="0"/>
              </a:spcAft>
              <a:buClr>
                <a:schemeClr val="accent1"/>
              </a:buClr>
              <a:buSzPts val="2400"/>
              <a:buNone/>
            </a:pPr>
            <a:r>
              <a:t/>
            </a:r>
            <a:endParaRPr/>
          </a:p>
          <a:p>
            <a:pPr indent="0" lvl="0" marL="0" rtl="0" algn="l">
              <a:spcBef>
                <a:spcPts val="480"/>
              </a:spcBef>
              <a:spcAft>
                <a:spcPts val="0"/>
              </a:spcAft>
              <a:buClr>
                <a:schemeClr val="accent1"/>
              </a:buClr>
              <a:buSzPts val="2400"/>
              <a:buNone/>
            </a:pPr>
            <a:r>
              <a:t/>
            </a:r>
            <a:endParaRPr/>
          </a:p>
          <a:p>
            <a:pPr indent="0" lvl="0" marL="0" rtl="0" algn="l">
              <a:spcBef>
                <a:spcPts val="480"/>
              </a:spcBef>
              <a:spcAft>
                <a:spcPts val="0"/>
              </a:spcAft>
              <a:buClr>
                <a:schemeClr val="accent1"/>
              </a:buClr>
              <a:buSzPts val="2400"/>
              <a:buNone/>
            </a:pPr>
            <a:r>
              <a:rPr lang="en"/>
              <a:t>Andra Sawyer</a:t>
            </a:r>
            <a:endParaRPr/>
          </a:p>
          <a:p>
            <a:pPr indent="0" lvl="0" marL="0" rtl="0" algn="l">
              <a:spcBef>
                <a:spcPts val="480"/>
              </a:spcBef>
              <a:spcAft>
                <a:spcPts val="0"/>
              </a:spcAft>
              <a:buClr>
                <a:schemeClr val="accent1"/>
              </a:buClr>
              <a:buSzPts val="2400"/>
              <a:buNone/>
            </a:pPr>
            <a:r>
              <a:rPr lang="en"/>
              <a:t>Post Award Fiscal Compliance (PAFC)</a:t>
            </a:r>
            <a:endParaRPr/>
          </a:p>
          <a:p>
            <a:pPr indent="0" lvl="0" marL="0" rtl="0" algn="l">
              <a:spcBef>
                <a:spcPts val="480"/>
              </a:spcBef>
              <a:spcAft>
                <a:spcPts val="0"/>
              </a:spcAft>
              <a:buClr>
                <a:schemeClr val="accent1"/>
              </a:buClr>
              <a:buSzPts val="2400"/>
              <a:buNone/>
            </a:pPr>
            <a:r>
              <a:rPr lang="en"/>
              <a:t>gcafco@uw.edu</a:t>
            </a:r>
            <a:endParaRPr/>
          </a:p>
          <a:p>
            <a:pPr indent="0" lvl="0" marL="0" rtl="0" algn="l">
              <a:spcBef>
                <a:spcPts val="480"/>
              </a:spcBef>
              <a:spcAft>
                <a:spcPts val="0"/>
              </a:spcAft>
              <a:buClr>
                <a:schemeClr val="accent1"/>
              </a:buClr>
              <a:buSzPts val="24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49"/>
          <p:cNvSpPr txBox="1"/>
          <p:nvPr>
            <p:ph type="title"/>
          </p:nvPr>
        </p:nvSpPr>
        <p:spPr>
          <a:xfrm>
            <a:off x="457200" y="274637"/>
            <a:ext cx="8229600" cy="86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PAFC’s CORE Classes</a:t>
            </a:r>
            <a:endParaRPr/>
          </a:p>
        </p:txBody>
      </p:sp>
      <p:sp>
        <p:nvSpPr>
          <p:cNvPr id="905" name="Google Shape;905;p149"/>
          <p:cNvSpPr txBox="1"/>
          <p:nvPr>
            <p:ph idx="1" type="body"/>
          </p:nvPr>
        </p:nvSpPr>
        <p:spPr>
          <a:xfrm>
            <a:off x="457200" y="1326778"/>
            <a:ext cx="8229600" cy="47994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3200"/>
              <a:buFont typeface="Arial"/>
              <a:buChar char="•"/>
            </a:pPr>
            <a:r>
              <a:rPr lang="en"/>
              <a:t>All classes scheduled for in-person (via Zoom) for Fall 2020</a:t>
            </a:r>
            <a:endParaRPr/>
          </a:p>
          <a:p>
            <a:pPr indent="-457200" lvl="0" marL="457200" rtl="0" algn="l">
              <a:spcBef>
                <a:spcPts val="640"/>
              </a:spcBef>
              <a:spcAft>
                <a:spcPts val="0"/>
              </a:spcAft>
              <a:buClr>
                <a:schemeClr val="dk1"/>
              </a:buClr>
              <a:buSzPts val="3200"/>
              <a:buFont typeface="Arial"/>
              <a:buChar char="•"/>
            </a:pPr>
            <a:r>
              <a:rPr lang="en"/>
              <a:t>Converting most from in-person to on-demand (recorded)</a:t>
            </a:r>
            <a:endParaRPr/>
          </a:p>
          <a:p>
            <a:pPr indent="-457200" lvl="0" marL="457200" rtl="0" algn="l">
              <a:spcBef>
                <a:spcPts val="640"/>
              </a:spcBef>
              <a:spcAft>
                <a:spcPts val="0"/>
              </a:spcAft>
              <a:buClr>
                <a:schemeClr val="dk1"/>
              </a:buClr>
              <a:buSzPts val="3200"/>
              <a:buFont typeface="Arial"/>
              <a:buChar char="•"/>
            </a:pPr>
            <a:r>
              <a:rPr lang="en"/>
              <a:t>Some recorded modules meet two needs:</a:t>
            </a:r>
            <a:endParaRPr/>
          </a:p>
          <a:p>
            <a:pPr indent="-514350" lvl="1" marL="971550" rtl="0" algn="l">
              <a:spcBef>
                <a:spcPts val="560"/>
              </a:spcBef>
              <a:spcAft>
                <a:spcPts val="0"/>
              </a:spcAft>
              <a:buClr>
                <a:schemeClr val="dk1"/>
              </a:buClr>
              <a:buSzPts val="2800"/>
              <a:buFont typeface="Arial Black"/>
              <a:buAutoNum type="arabicPeriod"/>
            </a:pPr>
            <a:r>
              <a:rPr lang="en"/>
              <a:t>Component of a CORE class</a:t>
            </a:r>
            <a:endParaRPr/>
          </a:p>
          <a:p>
            <a:pPr indent="-514350" lvl="1" marL="971550" rtl="0" algn="l">
              <a:spcBef>
                <a:spcPts val="560"/>
              </a:spcBef>
              <a:spcAft>
                <a:spcPts val="0"/>
              </a:spcAft>
              <a:buClr>
                <a:schemeClr val="dk1"/>
              </a:buClr>
              <a:buSzPts val="2800"/>
              <a:buFont typeface="Arial Black"/>
              <a:buAutoNum type="arabicPeriod"/>
            </a:pPr>
            <a:r>
              <a:rPr lang="en"/>
              <a:t>General information, explanation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Example: Cost Share F&amp;A Rate</a:t>
            </a:r>
            <a:endParaRPr/>
          </a:p>
        </p:txBody>
      </p:sp>
      <p:sp>
        <p:nvSpPr>
          <p:cNvPr id="911" name="Google Shape;911;p15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400"/>
              <a:buNone/>
            </a:pPr>
            <a:r>
              <a:rPr lang="en"/>
              <a:t>PAFC Webpage:</a:t>
            </a:r>
            <a:endParaRPr/>
          </a:p>
        </p:txBody>
      </p:sp>
      <p:pic>
        <p:nvPicPr>
          <p:cNvPr id="912" name="Google Shape;912;p150"/>
          <p:cNvPicPr preferRelativeResize="0"/>
          <p:nvPr>
            <p:ph idx="2" type="body"/>
          </p:nvPr>
        </p:nvPicPr>
        <p:blipFill rotWithShape="1">
          <a:blip r:embed="rId3">
            <a:alphaModFix/>
          </a:blip>
          <a:srcRect b="0" l="0" r="0" t="0"/>
          <a:stretch/>
        </p:blipFill>
        <p:spPr>
          <a:xfrm>
            <a:off x="817659" y="2174875"/>
            <a:ext cx="3319200" cy="3951300"/>
          </a:xfrm>
          <a:prstGeom prst="rect">
            <a:avLst/>
          </a:prstGeom>
          <a:noFill/>
          <a:ln>
            <a:noFill/>
          </a:ln>
        </p:spPr>
      </p:pic>
      <p:sp>
        <p:nvSpPr>
          <p:cNvPr id="913" name="Google Shape;913;p15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400"/>
              <a:buNone/>
            </a:pPr>
            <a:r>
              <a:rPr lang="en"/>
              <a:t>GCA Webpage:</a:t>
            </a:r>
            <a:endParaRPr/>
          </a:p>
        </p:txBody>
      </p:sp>
      <p:pic>
        <p:nvPicPr>
          <p:cNvPr id="914" name="Google Shape;914;p150"/>
          <p:cNvPicPr preferRelativeResize="0"/>
          <p:nvPr>
            <p:ph idx="4" type="body"/>
          </p:nvPr>
        </p:nvPicPr>
        <p:blipFill rotWithShape="1">
          <a:blip r:embed="rId4">
            <a:alphaModFix/>
          </a:blip>
          <a:srcRect b="0" l="0" r="0" t="0"/>
          <a:stretch/>
        </p:blipFill>
        <p:spPr>
          <a:xfrm>
            <a:off x="4645025" y="4214005"/>
            <a:ext cx="4041900" cy="1892100"/>
          </a:xfrm>
          <a:prstGeom prst="rect">
            <a:avLst/>
          </a:prstGeom>
          <a:noFill/>
          <a:ln>
            <a:noFill/>
          </a:ln>
        </p:spPr>
      </p:pic>
      <p:pic>
        <p:nvPicPr>
          <p:cNvPr id="915" name="Google Shape;915;p150"/>
          <p:cNvPicPr preferRelativeResize="0"/>
          <p:nvPr/>
        </p:nvPicPr>
        <p:blipFill rotWithShape="1">
          <a:blip r:embed="rId5">
            <a:alphaModFix/>
          </a:blip>
          <a:srcRect b="0" l="0" r="0" t="0"/>
          <a:stretch/>
        </p:blipFill>
        <p:spPr>
          <a:xfrm>
            <a:off x="4632993" y="2174875"/>
            <a:ext cx="4053806" cy="177186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pic>
        <p:nvPicPr>
          <p:cNvPr id="921" name="Google Shape;921;p151"/>
          <p:cNvPicPr preferRelativeResize="0"/>
          <p:nvPr/>
        </p:nvPicPr>
        <p:blipFill rotWithShape="1">
          <a:blip r:embed="rId3">
            <a:alphaModFix/>
          </a:blip>
          <a:srcRect b="29924" l="0" r="0" t="29928"/>
          <a:stretch/>
        </p:blipFill>
        <p:spPr>
          <a:xfrm>
            <a:off x="0" y="5562600"/>
            <a:ext cx="9143999" cy="1290933"/>
          </a:xfrm>
          <a:prstGeom prst="rect">
            <a:avLst/>
          </a:prstGeom>
          <a:noFill/>
          <a:ln>
            <a:noFill/>
          </a:ln>
        </p:spPr>
      </p:pic>
      <p:sp>
        <p:nvSpPr>
          <p:cNvPr id="922" name="Google Shape;922;p151"/>
          <p:cNvSpPr/>
          <p:nvPr/>
        </p:nvSpPr>
        <p:spPr>
          <a:xfrm>
            <a:off x="0" y="1066800"/>
            <a:ext cx="9144000" cy="45036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3" name="Google Shape;923;p151"/>
          <p:cNvSpPr/>
          <p:nvPr/>
        </p:nvSpPr>
        <p:spPr>
          <a:xfrm>
            <a:off x="6968587" y="1083677"/>
            <a:ext cx="2170800" cy="4480500"/>
          </a:xfrm>
          <a:prstGeom prst="rect">
            <a:avLst/>
          </a:prstGeom>
          <a:solidFill>
            <a:srgbClr val="DDD9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4" name="Google Shape;924;p151"/>
          <p:cNvSpPr/>
          <p:nvPr/>
        </p:nvSpPr>
        <p:spPr>
          <a:xfrm>
            <a:off x="0" y="1"/>
            <a:ext cx="9153600" cy="11430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5" name="Google Shape;925;p151"/>
          <p:cNvSpPr txBox="1"/>
          <p:nvPr/>
        </p:nvSpPr>
        <p:spPr>
          <a:xfrm>
            <a:off x="191140" y="1127641"/>
            <a:ext cx="6840300" cy="4986000"/>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None/>
            </a:pPr>
            <a:r>
              <a:rPr b="0" i="0" lang="en" sz="2800" u="none" cap="none" strike="noStrike">
                <a:solidFill>
                  <a:schemeClr val="lt1"/>
                </a:solidFill>
                <a:latin typeface="Calibri"/>
                <a:ea typeface="Calibri"/>
                <a:cs typeface="Calibri"/>
                <a:sym typeface="Calibri"/>
              </a:rPr>
              <a:t>Fall quarter schedule</a:t>
            </a:r>
            <a:endParaRPr/>
          </a:p>
          <a:p>
            <a:pPr indent="-342900" lvl="1" marL="800100" marR="0" rtl="0" algn="l">
              <a:lnSpc>
                <a:spcPct val="150000"/>
              </a:lnSpc>
              <a:spcBef>
                <a:spcPts val="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All courses scheduled</a:t>
            </a:r>
            <a:endParaRPr/>
          </a:p>
          <a:p>
            <a:pPr indent="-342900" lvl="1" marL="800100" marR="0" rtl="0" algn="l">
              <a:lnSpc>
                <a:spcPct val="150000"/>
              </a:lnSpc>
              <a:spcBef>
                <a:spcPts val="0"/>
              </a:spcBef>
              <a:spcAft>
                <a:spcPts val="0"/>
              </a:spcAft>
              <a:buClr>
                <a:schemeClr val="lt1"/>
              </a:buClr>
              <a:buSzPts val="2400"/>
              <a:buFont typeface="Arial"/>
              <a:buChar char="•"/>
            </a:pPr>
            <a:r>
              <a:rPr b="0" i="0" lang="en" sz="2400" u="none" cap="none" strike="noStrike">
                <a:solidFill>
                  <a:schemeClr val="lt1"/>
                </a:solidFill>
                <a:latin typeface="Encode Sans"/>
                <a:ea typeface="Encode Sans"/>
                <a:cs typeface="Encode Sans"/>
                <a:sym typeface="Encode Sans"/>
              </a:rPr>
              <a:t>All offered via Zoom</a:t>
            </a:r>
            <a:endParaRPr/>
          </a:p>
          <a:p>
            <a:pPr indent="0" lvl="0" marL="0" marR="0" rtl="0" algn="l">
              <a:lnSpc>
                <a:spcPct val="200000"/>
              </a:lnSpc>
              <a:spcBef>
                <a:spcPts val="0"/>
              </a:spcBef>
              <a:spcAft>
                <a:spcPts val="0"/>
              </a:spcAft>
              <a:buNone/>
            </a:pPr>
            <a:r>
              <a:rPr b="0" i="0" lang="en" sz="2800" u="none" cap="none" strike="noStrike">
                <a:solidFill>
                  <a:schemeClr val="lt1"/>
                </a:solidFill>
                <a:latin typeface="Calibri"/>
                <a:ea typeface="Calibri"/>
                <a:cs typeface="Calibri"/>
                <a:sym typeface="Calibri"/>
              </a:rPr>
              <a:t>Certificate program</a:t>
            </a:r>
            <a:endParaRPr/>
          </a:p>
          <a:p>
            <a:pPr indent="-342900" lvl="1" marL="800100" marR="0" rtl="0" algn="l">
              <a:lnSpc>
                <a:spcPct val="150000"/>
              </a:lnSpc>
              <a:spcBef>
                <a:spcPts val="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295 enrolled in the certificate program</a:t>
            </a:r>
            <a:endParaRPr/>
          </a:p>
          <a:p>
            <a:pPr indent="-342900" lvl="1" marL="800100" marR="0" rtl="0" algn="l">
              <a:lnSpc>
                <a:spcPct val="150000"/>
              </a:lnSpc>
              <a:spcBef>
                <a:spcPts val="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16 graduates—CONGRATULATIONS!</a:t>
            </a:r>
            <a:endParaRPr/>
          </a:p>
          <a:p>
            <a:pPr indent="0" lvl="0" marL="0" marR="0" rtl="0" algn="l">
              <a:spcBef>
                <a:spcPts val="0"/>
              </a:spcBef>
              <a:spcAft>
                <a:spcPts val="0"/>
              </a:spcAft>
              <a:buNone/>
            </a:pPr>
            <a:r>
              <a:t/>
            </a:r>
            <a:endParaRPr sz="2400">
              <a:solidFill>
                <a:schemeClr val="lt1"/>
              </a:solidFill>
              <a:latin typeface="Encode Sans"/>
              <a:ea typeface="Encode Sans"/>
              <a:cs typeface="Encode Sans"/>
              <a:sym typeface="Encode Sans"/>
            </a:endParaRPr>
          </a:p>
          <a:p>
            <a:pPr indent="0" lvl="0" marL="0" marR="0" rtl="0" algn="l">
              <a:spcBef>
                <a:spcPts val="0"/>
              </a:spcBef>
              <a:spcAft>
                <a:spcPts val="0"/>
              </a:spcAft>
              <a:buNone/>
            </a:pPr>
            <a:r>
              <a:t/>
            </a:r>
            <a:endParaRPr sz="4400">
              <a:solidFill>
                <a:schemeClr val="lt1"/>
              </a:solidFill>
              <a:latin typeface="Encode Sans"/>
              <a:ea typeface="Encode Sans"/>
              <a:cs typeface="Encode Sans"/>
              <a:sym typeface="Encode Sans"/>
            </a:endParaRPr>
          </a:p>
        </p:txBody>
      </p:sp>
      <p:sp>
        <p:nvSpPr>
          <p:cNvPr id="926" name="Google Shape;926;p151"/>
          <p:cNvSpPr txBox="1"/>
          <p:nvPr/>
        </p:nvSpPr>
        <p:spPr>
          <a:xfrm>
            <a:off x="1334908" y="2990188"/>
            <a:ext cx="5439900" cy="3078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None/>
            </a:pPr>
            <a:r>
              <a:t/>
            </a:r>
            <a:endParaRPr sz="1400">
              <a:solidFill>
                <a:srgbClr val="5F497A"/>
              </a:solidFill>
              <a:latin typeface="Calibri"/>
              <a:ea typeface="Calibri"/>
              <a:cs typeface="Calibri"/>
              <a:sym typeface="Calibri"/>
            </a:endParaRPr>
          </a:p>
        </p:txBody>
      </p:sp>
      <p:sp>
        <p:nvSpPr>
          <p:cNvPr id="927" name="Google Shape;927;p151"/>
          <p:cNvSpPr txBox="1"/>
          <p:nvPr/>
        </p:nvSpPr>
        <p:spPr>
          <a:xfrm>
            <a:off x="7190213" y="3036331"/>
            <a:ext cx="1877700" cy="11079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1800">
                <a:solidFill>
                  <a:srgbClr val="3F3F3F"/>
                </a:solidFill>
                <a:latin typeface="Calibri"/>
                <a:ea typeface="Calibri"/>
                <a:cs typeface="Calibri"/>
                <a:sym typeface="Calibri"/>
              </a:rPr>
              <a:t>CORE Home: </a:t>
            </a:r>
            <a:r>
              <a:rPr lang="en" sz="1200" u="sng">
                <a:solidFill>
                  <a:schemeClr val="dk1"/>
                </a:solidFill>
                <a:latin typeface="Calibri"/>
                <a:ea typeface="Calibri"/>
                <a:cs typeface="Calibri"/>
                <a:sym typeface="Calibri"/>
                <a:hlinkClick r:id="rId4">
                  <a:extLst>
                    <a:ext uri="{A12FA001-AC4F-418D-AE19-62706E023703}">
                      <ahyp:hlinkClr val="tx"/>
                    </a:ext>
                  </a:extLst>
                </a:hlinkClick>
              </a:rPr>
              <a:t>https://www.washington.edu/research/required-training/faculty-grants-management/</a:t>
            </a:r>
            <a:endParaRPr sz="1200">
              <a:solidFill>
                <a:schemeClr val="dk1"/>
              </a:solidFill>
              <a:latin typeface="Calibri"/>
              <a:ea typeface="Calibri"/>
              <a:cs typeface="Calibri"/>
              <a:sym typeface="Calibri"/>
            </a:endParaRPr>
          </a:p>
        </p:txBody>
      </p:sp>
      <p:sp>
        <p:nvSpPr>
          <p:cNvPr id="928" name="Google Shape;928;p151"/>
          <p:cNvSpPr txBox="1"/>
          <p:nvPr/>
        </p:nvSpPr>
        <p:spPr>
          <a:xfrm>
            <a:off x="152400" y="3555529"/>
            <a:ext cx="737700" cy="3078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400" u="none">
              <a:solidFill>
                <a:srgbClr val="595959"/>
              </a:solidFill>
              <a:latin typeface="Calibri"/>
              <a:ea typeface="Calibri"/>
              <a:cs typeface="Calibri"/>
              <a:sym typeface="Calibri"/>
            </a:endParaRPr>
          </a:p>
        </p:txBody>
      </p:sp>
      <p:pic>
        <p:nvPicPr>
          <p:cNvPr descr="C:\Users\hient2\Desktop\Untitled-1.png" id="929" name="Google Shape;929;p151"/>
          <p:cNvPicPr preferRelativeResize="0"/>
          <p:nvPr/>
        </p:nvPicPr>
        <p:blipFill rotWithShape="1">
          <a:blip r:embed="rId5">
            <a:alphaModFix/>
          </a:blip>
          <a:srcRect b="0" l="0" r="0" t="0"/>
          <a:stretch/>
        </p:blipFill>
        <p:spPr>
          <a:xfrm>
            <a:off x="6553200" y="152400"/>
            <a:ext cx="2768928" cy="1006186"/>
          </a:xfrm>
          <a:prstGeom prst="rect">
            <a:avLst/>
          </a:prstGeom>
          <a:noFill/>
          <a:ln>
            <a:noFill/>
          </a:ln>
        </p:spPr>
      </p:pic>
      <p:sp>
        <p:nvSpPr>
          <p:cNvPr id="930" name="Google Shape;930;p151"/>
          <p:cNvSpPr txBox="1"/>
          <p:nvPr/>
        </p:nvSpPr>
        <p:spPr>
          <a:xfrm>
            <a:off x="7096034" y="1981200"/>
            <a:ext cx="2136000" cy="7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3F3F3F"/>
                </a:solidFill>
                <a:latin typeface="Calibri"/>
                <a:ea typeface="Calibri"/>
                <a:cs typeface="Calibri"/>
                <a:sym typeface="Calibri"/>
              </a:rPr>
              <a:t>CORE Registration:</a:t>
            </a:r>
            <a:endParaRPr/>
          </a:p>
          <a:p>
            <a:pPr indent="0" lvl="0" marL="0" marR="0" rtl="0" algn="l">
              <a:spcBef>
                <a:spcPts val="0"/>
              </a:spcBef>
              <a:spcAft>
                <a:spcPts val="0"/>
              </a:spcAft>
              <a:buNone/>
            </a:pPr>
            <a:r>
              <a:rPr lang="en" sz="1200" u="sng">
                <a:solidFill>
                  <a:schemeClr val="dk1"/>
                </a:solidFill>
                <a:latin typeface="Calibri"/>
                <a:ea typeface="Calibri"/>
                <a:cs typeface="Calibri"/>
                <a:sym typeface="Calibri"/>
                <a:hlinkClick r:id="rId6">
                  <a:extLst>
                    <a:ext uri="{A12FA001-AC4F-418D-AE19-62706E023703}">
                      <ahyp:hlinkClr val="tx"/>
                    </a:ext>
                  </a:extLst>
                </a:hlinkClick>
              </a:rPr>
              <a:t>https://uwresearch.gosignmeup.com/public/course/browse</a:t>
            </a:r>
            <a:endParaRPr sz="1200" u="sng">
              <a:solidFill>
                <a:schemeClr val="lt1"/>
              </a:solidFill>
              <a:latin typeface="Calibri"/>
              <a:ea typeface="Calibri"/>
              <a:cs typeface="Calibri"/>
              <a:sym typeface="Calibri"/>
            </a:endParaRPr>
          </a:p>
        </p:txBody>
      </p:sp>
      <p:pic>
        <p:nvPicPr>
          <p:cNvPr id="931" name="Google Shape;931;p151"/>
          <p:cNvPicPr preferRelativeResize="0"/>
          <p:nvPr/>
        </p:nvPicPr>
        <p:blipFill rotWithShape="1">
          <a:blip r:embed="rId7">
            <a:alphaModFix/>
          </a:blip>
          <a:srcRect b="0" l="0" r="0" t="0"/>
          <a:stretch/>
        </p:blipFill>
        <p:spPr>
          <a:xfrm>
            <a:off x="7772400" y="5943600"/>
            <a:ext cx="1358020" cy="914400"/>
          </a:xfrm>
          <a:prstGeom prst="rect">
            <a:avLst/>
          </a:prstGeom>
          <a:noFill/>
          <a:ln>
            <a:noFill/>
          </a:ln>
        </p:spPr>
      </p:pic>
      <p:sp>
        <p:nvSpPr>
          <p:cNvPr id="932" name="Google Shape;932;p151"/>
          <p:cNvSpPr txBox="1"/>
          <p:nvPr/>
        </p:nvSpPr>
        <p:spPr>
          <a:xfrm>
            <a:off x="17663" y="378104"/>
            <a:ext cx="6886200" cy="708000"/>
          </a:xfrm>
          <a:prstGeom prst="rect">
            <a:avLst/>
          </a:prstGeom>
          <a:noFill/>
          <a:ln>
            <a:noFill/>
          </a:ln>
        </p:spPr>
        <p:txBody>
          <a:bodyPr anchorCtr="0" anchor="t" bIns="45700" lIns="91425" spcFirstLastPara="1" rIns="91425" wrap="square" tIns="45700">
            <a:noAutofit/>
          </a:bodyPr>
          <a:lstStyle/>
          <a:p>
            <a:pPr indent="0" lvl="0" marL="182880" marR="0" rtl="0" algn="l">
              <a:spcBef>
                <a:spcPts val="0"/>
              </a:spcBef>
              <a:spcAft>
                <a:spcPts val="0"/>
              </a:spcAft>
              <a:buNone/>
            </a:pPr>
            <a:r>
              <a:rPr b="1" lang="en" sz="4000">
                <a:solidFill>
                  <a:schemeClr val="lt1"/>
                </a:solidFill>
                <a:latin typeface="Calibri"/>
                <a:ea typeface="Calibri"/>
                <a:cs typeface="Calibri"/>
                <a:sym typeface="Calibri"/>
              </a:rPr>
              <a:t>Updates</a:t>
            </a:r>
            <a:endParaRPr/>
          </a:p>
        </p:txBody>
      </p:sp>
      <p:sp>
        <p:nvSpPr>
          <p:cNvPr id="933" name="Google Shape;933;p151"/>
          <p:cNvSpPr txBox="1"/>
          <p:nvPr/>
        </p:nvSpPr>
        <p:spPr>
          <a:xfrm>
            <a:off x="255858" y="2636664"/>
            <a:ext cx="6117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descr="Sometimes Confusion Is A Good Thing : 13.7: Cosmos And Culture : NPR" id="572" name="Google Shape;572;p100"/>
          <p:cNvPicPr preferRelativeResize="0"/>
          <p:nvPr/>
        </p:nvPicPr>
        <p:blipFill rotWithShape="1">
          <a:blip r:embed="rId3">
            <a:alphaModFix/>
          </a:blip>
          <a:srcRect b="0" l="0" r="0" t="0"/>
          <a:stretch/>
        </p:blipFill>
        <p:spPr>
          <a:xfrm>
            <a:off x="782780" y="466724"/>
            <a:ext cx="7620000" cy="5705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1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lang="en" sz="3200"/>
              <a:t>CHECKLIST Human Subjects Research During the COVID-19 Pandemic</a:t>
            </a:r>
            <a:endParaRPr/>
          </a:p>
        </p:txBody>
      </p:sp>
      <p:sp>
        <p:nvSpPr>
          <p:cNvPr id="578" name="Google Shape;578;p101"/>
          <p:cNvSpPr txBox="1"/>
          <p:nvPr>
            <p:ph idx="1" type="body"/>
          </p:nvPr>
        </p:nvSpPr>
        <p:spPr>
          <a:xfrm>
            <a:off x="457200" y="1600200"/>
            <a:ext cx="8229600" cy="464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t/>
            </a:r>
            <a:endParaRPr b="1" sz="2800">
              <a:solidFill>
                <a:srgbClr val="C00000"/>
              </a:solidFill>
            </a:endParaRPr>
          </a:p>
          <a:p>
            <a:pPr indent="0" lvl="0" marL="0" rtl="0" algn="l">
              <a:spcBef>
                <a:spcPts val="560"/>
              </a:spcBef>
              <a:spcAft>
                <a:spcPts val="0"/>
              </a:spcAft>
              <a:buClr>
                <a:schemeClr val="dk1"/>
              </a:buClr>
              <a:buSzPts val="2800"/>
              <a:buNone/>
            </a:pPr>
            <a:r>
              <a:t/>
            </a:r>
            <a:endParaRPr b="1" sz="2800">
              <a:solidFill>
                <a:srgbClr val="C00000"/>
              </a:solidFill>
            </a:endParaRPr>
          </a:p>
          <a:p>
            <a:pPr indent="0" lvl="0" marL="0" rtl="0" algn="l">
              <a:spcBef>
                <a:spcPts val="560"/>
              </a:spcBef>
              <a:spcAft>
                <a:spcPts val="0"/>
              </a:spcAft>
              <a:buClr>
                <a:srgbClr val="C00000"/>
              </a:buClr>
              <a:buSzPts val="2800"/>
              <a:buNone/>
            </a:pPr>
            <a:r>
              <a:rPr b="1" lang="en" sz="2800">
                <a:solidFill>
                  <a:srgbClr val="C00000"/>
                </a:solidFill>
              </a:rPr>
              <a:t>Now removed. Why?</a:t>
            </a:r>
            <a:endParaRPr/>
          </a:p>
          <a:p>
            <a:pPr indent="-342900" lvl="0" marL="342900" rtl="0" algn="l">
              <a:spcBef>
                <a:spcPts val="560"/>
              </a:spcBef>
              <a:spcAft>
                <a:spcPts val="0"/>
              </a:spcAft>
              <a:buClr>
                <a:schemeClr val="dk1"/>
              </a:buClr>
              <a:buSzPts val="2800"/>
              <a:buChar char="•"/>
            </a:pPr>
            <a:r>
              <a:rPr lang="en" sz="2800"/>
              <a:t>Almost universally confusing</a:t>
            </a:r>
            <a:endParaRPr/>
          </a:p>
          <a:p>
            <a:pPr indent="-342900" lvl="0" marL="342900" rtl="0" algn="l">
              <a:spcBef>
                <a:spcPts val="560"/>
              </a:spcBef>
              <a:spcAft>
                <a:spcPts val="0"/>
              </a:spcAft>
              <a:buClr>
                <a:schemeClr val="dk1"/>
              </a:buClr>
              <a:buSzPts val="2800"/>
              <a:buChar char="•"/>
            </a:pPr>
            <a:r>
              <a:rPr lang="en" sz="2800"/>
              <a:t>A well-intentioned attempt to make things easier for researchers by bringing together requirements from multiple places</a:t>
            </a:r>
            <a:endParaRPr/>
          </a:p>
          <a:p>
            <a:pPr indent="0" lvl="0" marL="0" rtl="0" algn="l">
              <a:spcBef>
                <a:spcPts val="560"/>
              </a:spcBef>
              <a:spcAft>
                <a:spcPts val="0"/>
              </a:spcAft>
              <a:buClr>
                <a:schemeClr val="dk1"/>
              </a:buClr>
              <a:buSzPts val="2800"/>
              <a:buNone/>
            </a:pPr>
            <a:r>
              <a:t/>
            </a:r>
            <a:endParaRPr b="1" sz="2800">
              <a:solidFill>
                <a:srgbClr val="C00000"/>
              </a:solidFill>
            </a:endParaRPr>
          </a:p>
          <a:p>
            <a:pPr indent="0" lvl="0" marL="0" rtl="0" algn="l">
              <a:spcBef>
                <a:spcPts val="560"/>
              </a:spcBef>
              <a:spcAft>
                <a:spcPts val="0"/>
              </a:spcAft>
              <a:buClr>
                <a:srgbClr val="C00000"/>
              </a:buClr>
              <a:buSzPts val="2800"/>
              <a:buNone/>
            </a:pPr>
            <a:r>
              <a:rPr b="1" lang="en" sz="2800">
                <a:solidFill>
                  <a:srgbClr val="C00000"/>
                </a:solidFill>
              </a:rPr>
              <a:t>Researchers need fewer COVID documents, not more</a:t>
            </a:r>
            <a:endParaRPr/>
          </a:p>
        </p:txBody>
      </p:sp>
      <p:pic>
        <p:nvPicPr>
          <p:cNvPr descr="Sometimes Confusion Is A Good Thing : 13.7: Cosmos And Culture : NPR" id="579" name="Google Shape;579;p101"/>
          <p:cNvPicPr preferRelativeResize="0"/>
          <p:nvPr/>
        </p:nvPicPr>
        <p:blipFill rotWithShape="1">
          <a:blip r:embed="rId3">
            <a:alphaModFix/>
          </a:blip>
          <a:srcRect b="0" l="0" r="0" t="0"/>
          <a:stretch/>
        </p:blipFill>
        <p:spPr>
          <a:xfrm>
            <a:off x="5638800" y="1616725"/>
            <a:ext cx="2537928" cy="1900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Identification of Allowed Research</a:t>
            </a:r>
            <a:endParaRPr/>
          </a:p>
        </p:txBody>
      </p:sp>
      <p:sp>
        <p:nvSpPr>
          <p:cNvPr id="585" name="Google Shape;585;p102"/>
          <p:cNvSpPr txBox="1"/>
          <p:nvPr>
            <p:ph idx="1" type="body"/>
          </p:nvPr>
        </p:nvSpPr>
        <p:spPr>
          <a:xfrm>
            <a:off x="457200" y="1676400"/>
            <a:ext cx="8229600" cy="4449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b="1" lang="en" sz="2800"/>
              <a:t>Goal:</a:t>
            </a:r>
            <a:r>
              <a:rPr lang="en" sz="2800"/>
              <a:t> Manage the impact of COVID-19 on the risks and benefits, based on limited knowledge of COVID and sense of which methods/types of research might be most risky.</a:t>
            </a:r>
            <a:endParaRPr/>
          </a:p>
          <a:p>
            <a:pPr indent="0" lvl="0" marL="0" rtl="0" algn="l">
              <a:spcBef>
                <a:spcPts val="560"/>
              </a:spcBef>
              <a:spcAft>
                <a:spcPts val="0"/>
              </a:spcAft>
              <a:buClr>
                <a:schemeClr val="dk1"/>
              </a:buClr>
              <a:buSzPts val="2800"/>
              <a:buNone/>
            </a:pPr>
            <a:r>
              <a:t/>
            </a:r>
            <a:endParaRPr b="1" sz="2800"/>
          </a:p>
          <a:p>
            <a:pPr indent="0" lvl="0" marL="0" rtl="0" algn="l">
              <a:spcBef>
                <a:spcPts val="560"/>
              </a:spcBef>
              <a:spcAft>
                <a:spcPts val="0"/>
              </a:spcAft>
              <a:buClr>
                <a:schemeClr val="dk1"/>
              </a:buClr>
              <a:buSzPts val="2800"/>
              <a:buNone/>
            </a:pPr>
            <a:r>
              <a:rPr b="1" lang="en" sz="2800"/>
              <a:t>Previous approach </a:t>
            </a:r>
            <a:r>
              <a:rPr lang="en" sz="2800"/>
              <a:t>was based on categorizing research according to intent, benefit to subjects, and method</a:t>
            </a:r>
            <a:endParaRPr sz="2000"/>
          </a:p>
          <a:p>
            <a:pPr indent="0" lvl="0" marL="0" rtl="0" algn="l">
              <a:spcBef>
                <a:spcPts val="560"/>
              </a:spcBef>
              <a:spcAft>
                <a:spcPts val="0"/>
              </a:spcAft>
              <a:buClr>
                <a:schemeClr val="dk1"/>
              </a:buClr>
              <a:buSzPts val="2800"/>
              <a:buNone/>
            </a:pPr>
            <a:r>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03"/>
          <p:cNvSpPr txBox="1"/>
          <p:nvPr>
            <p:ph type="title"/>
          </p:nvPr>
        </p:nvSpPr>
        <p:spPr>
          <a:xfrm>
            <a:off x="419100" y="728949"/>
            <a:ext cx="8305800" cy="1219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CC9B00"/>
              </a:buClr>
              <a:buSzPts val="3600"/>
              <a:buFont typeface="Calibri"/>
              <a:buNone/>
            </a:pPr>
            <a:r>
              <a:rPr i="1" lang="en" sz="3600">
                <a:solidFill>
                  <a:srgbClr val="CC9B00"/>
                </a:solidFill>
              </a:rPr>
              <a:t>How to make the categories more workable &amp; up-to-date?</a:t>
            </a:r>
            <a:endParaRPr/>
          </a:p>
        </p:txBody>
      </p:sp>
      <p:sp>
        <p:nvSpPr>
          <p:cNvPr id="591" name="Google Shape;591;p103"/>
          <p:cNvSpPr txBox="1"/>
          <p:nvPr>
            <p:ph idx="2" type="body"/>
          </p:nvPr>
        </p:nvSpPr>
        <p:spPr>
          <a:xfrm>
            <a:off x="814648" y="2438400"/>
            <a:ext cx="4038600" cy="32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 sz="2800"/>
              <a:t>Categories 1, 2, and 3 </a:t>
            </a:r>
            <a:r>
              <a:rPr lang="en" sz="2800"/>
              <a:t>still make sense but not the others. </a:t>
            </a:r>
            <a:endParaRPr/>
          </a:p>
          <a:p>
            <a:pPr indent="0" lvl="0" marL="0" rtl="0" algn="l">
              <a:lnSpc>
                <a:spcPct val="90000"/>
              </a:lnSpc>
              <a:spcBef>
                <a:spcPts val="560"/>
              </a:spcBef>
              <a:spcAft>
                <a:spcPts val="0"/>
              </a:spcAft>
              <a:buClr>
                <a:schemeClr val="dk1"/>
              </a:buClr>
              <a:buSzPts val="2800"/>
              <a:buNone/>
            </a:pPr>
            <a:r>
              <a:rPr lang="en" sz="2800"/>
              <a:t>1 – no in-person interactions</a:t>
            </a:r>
            <a:endParaRPr/>
          </a:p>
          <a:p>
            <a:pPr indent="0" lvl="0" marL="0" rtl="0" algn="l">
              <a:lnSpc>
                <a:spcPct val="90000"/>
              </a:lnSpc>
              <a:spcBef>
                <a:spcPts val="560"/>
              </a:spcBef>
              <a:spcAft>
                <a:spcPts val="0"/>
              </a:spcAft>
              <a:buClr>
                <a:schemeClr val="dk1"/>
              </a:buClr>
              <a:buSzPts val="2800"/>
              <a:buNone/>
            </a:pPr>
            <a:r>
              <a:rPr lang="en" sz="2800"/>
              <a:t>2 – COVID research</a:t>
            </a:r>
            <a:endParaRPr/>
          </a:p>
          <a:p>
            <a:pPr indent="0" lvl="0" marL="0" rtl="0" algn="l">
              <a:lnSpc>
                <a:spcPct val="90000"/>
              </a:lnSpc>
              <a:spcBef>
                <a:spcPts val="560"/>
              </a:spcBef>
              <a:spcAft>
                <a:spcPts val="0"/>
              </a:spcAft>
              <a:buClr>
                <a:schemeClr val="dk1"/>
              </a:buClr>
              <a:buSzPts val="2800"/>
              <a:buNone/>
            </a:pPr>
            <a:r>
              <a:rPr lang="en" sz="2800"/>
              <a:t>3 – Most clinical trials</a:t>
            </a:r>
            <a:endParaRPr/>
          </a:p>
          <a:p>
            <a:pPr indent="0" lvl="0" marL="0" rtl="0" algn="l">
              <a:lnSpc>
                <a:spcPct val="90000"/>
              </a:lnSpc>
              <a:spcBef>
                <a:spcPts val="400"/>
              </a:spcBef>
              <a:spcAft>
                <a:spcPts val="0"/>
              </a:spcAft>
              <a:buClr>
                <a:schemeClr val="dk1"/>
              </a:buClr>
              <a:buSzPts val="2000"/>
              <a:buNone/>
            </a:pPr>
            <a:r>
              <a:t/>
            </a:r>
            <a:endParaRPr i="1" sz="2000"/>
          </a:p>
          <a:p>
            <a:pPr indent="0" lvl="0" marL="0" rtl="0" algn="l">
              <a:lnSpc>
                <a:spcPct val="90000"/>
              </a:lnSpc>
              <a:spcBef>
                <a:spcPts val="560"/>
              </a:spcBef>
              <a:spcAft>
                <a:spcPts val="0"/>
              </a:spcAft>
              <a:buClr>
                <a:schemeClr val="dk1"/>
              </a:buClr>
              <a:buSzPts val="2800"/>
              <a:buNone/>
            </a:pPr>
            <a:r>
              <a:t/>
            </a:r>
            <a:endParaRPr sz="2800"/>
          </a:p>
          <a:p>
            <a:pPr indent="0" lvl="0" marL="0" rtl="0" algn="l">
              <a:lnSpc>
                <a:spcPct val="90000"/>
              </a:lnSpc>
              <a:spcBef>
                <a:spcPts val="560"/>
              </a:spcBef>
              <a:spcAft>
                <a:spcPts val="0"/>
              </a:spcAft>
              <a:buClr>
                <a:schemeClr val="dk1"/>
              </a:buClr>
              <a:buSzPts val="2800"/>
              <a:buNone/>
            </a:pPr>
            <a:r>
              <a:t/>
            </a:r>
            <a:endParaRPr sz="2800"/>
          </a:p>
        </p:txBody>
      </p:sp>
      <p:pic>
        <p:nvPicPr>
          <p:cNvPr id="592" name="Google Shape;592;p103"/>
          <p:cNvPicPr preferRelativeResize="0"/>
          <p:nvPr>
            <p:ph idx="1" type="body"/>
          </p:nvPr>
        </p:nvPicPr>
        <p:blipFill rotWithShape="1">
          <a:blip r:embed="rId3">
            <a:alphaModFix/>
          </a:blip>
          <a:srcRect b="0" l="0" r="0" t="0"/>
          <a:stretch/>
        </p:blipFill>
        <p:spPr>
          <a:xfrm>
            <a:off x="4853248" y="2971800"/>
            <a:ext cx="3991200" cy="2561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