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6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7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0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hsdinfo@uw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698500" y="4953000"/>
            <a:ext cx="7772400" cy="631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/>
              <a:t>COVID-19 and Human Subjects Research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384300" y="5638800"/>
            <a:ext cx="6400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sz="2400"/>
              <a:t>MRAM Meeting September 10, 2020</a:t>
            </a:r>
            <a:endParaRPr/>
          </a:p>
        </p:txBody>
      </p:sp>
      <p:pic>
        <p:nvPicPr>
          <p:cNvPr descr="Daily Dose - Not All Face Masks are Created Equal: Know Which Type ...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600" y="533400"/>
            <a:ext cx="7442200" cy="4186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457200" y="3810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 </a:t>
            </a:r>
            <a:r>
              <a:rPr b="1" lang="en-US" sz="4000"/>
              <a:t>Solid, reliable </a:t>
            </a:r>
            <a:r>
              <a:rPr b="1" lang="en-US" sz="3600"/>
              <a:t>scientific information</a:t>
            </a:r>
            <a:endParaRPr b="1" sz="4000"/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Minimizing the risk of infection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People/circumstances associated with severity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3200"/>
              <a:buNone/>
            </a:pPr>
            <a:r>
              <a:rPr b="1" i="1" lang="en-US">
                <a:solidFill>
                  <a:srgbClr val="00B050"/>
                </a:solidFill>
              </a:rPr>
              <a:t>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i="1">
              <a:solidFill>
                <a:srgbClr val="00B050"/>
              </a:solidFill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9636" y="2943745"/>
            <a:ext cx="5240337" cy="3284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The Change</a:t>
            </a:r>
            <a:endParaRPr/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Keep Categories 1, 2, and 3 as they are.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If the research fits into one of these, go ahead.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If the research doesn’t fit into one of the categories: the researcher assesses with the </a:t>
            </a:r>
            <a:r>
              <a:rPr b="1" lang="en-US">
                <a:solidFill>
                  <a:srgbClr val="C00000"/>
                </a:solidFill>
              </a:rPr>
              <a:t>COVID-19 Relative Risk self-assessment tool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C00000"/>
                </a:solidFill>
              </a:rPr>
              <a:t>COVID-19 Relative Risk Self-Assessment Tool</a:t>
            </a:r>
            <a:endParaRPr/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457200" y="13716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800"/>
              <a:t>Use this new tool to assess new or halted research that doesn’t fit into Categories 1,2, 3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For new or currently halted research that doesn’t fit into Category 1, 2, or 3. 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800"/>
              <a:t>Who uses it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Researchers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800"/>
              <a:t>Is it a required part of the IRB application?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No, don’t send it to the IRB. It is for researcher use only.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How it works</a:t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eriod"/>
            </a:pPr>
            <a:r>
              <a:rPr b="1" lang="en-US" sz="3000"/>
              <a:t>Score the research </a:t>
            </a:r>
            <a:r>
              <a:rPr lang="en-US" sz="3000"/>
              <a:t>on 5 COVID risk factors</a:t>
            </a:r>
            <a:endParaRPr/>
          </a:p>
          <a:p>
            <a:pPr indent="-51435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State of the pandemic in geographic area</a:t>
            </a:r>
            <a:endParaRPr/>
          </a:p>
          <a:p>
            <a:pPr indent="-51435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Participant age</a:t>
            </a:r>
            <a:endParaRPr/>
          </a:p>
          <a:p>
            <a:pPr indent="-51435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Subject medical conditions &amp; need for research trip</a:t>
            </a:r>
            <a:endParaRPr/>
          </a:p>
          <a:p>
            <a:pPr indent="-51435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Physical distancing</a:t>
            </a:r>
            <a:endParaRPr/>
          </a:p>
          <a:p>
            <a:pPr indent="-51435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/>
              <a:t># people interacting with subjects</a:t>
            </a:r>
            <a:endParaRPr/>
          </a:p>
          <a:p>
            <a:pPr indent="-514350" lvl="0" marL="5143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eriod"/>
            </a:pPr>
            <a:r>
              <a:rPr b="1" lang="en-US" sz="3000"/>
              <a:t>Add the 5 scores</a:t>
            </a:r>
            <a:r>
              <a:rPr lang="en-US" sz="3000"/>
              <a:t>, for a Total Relative Risk Score.</a:t>
            </a:r>
            <a:endParaRPr/>
          </a:p>
          <a:p>
            <a:pPr indent="-514350" lvl="0" marL="5143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eriod"/>
            </a:pPr>
            <a:r>
              <a:rPr b="1" lang="en-US" sz="3000"/>
              <a:t>Compare Total Score </a:t>
            </a:r>
            <a:r>
              <a:rPr lang="en-US" sz="3000"/>
              <a:t>to allowable range.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Advantages of this approach</a:t>
            </a:r>
            <a:endParaRPr/>
          </a:p>
        </p:txBody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Directly based on major risks for COVID infection &amp; severity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Evidence-based &amp; reviewed by several experts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Easier for researchers to apply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Researchers can see what changes might significantly lower the COVID risk profile of a study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Can be easily adjusted/revised as new information about COVID 19 becomes known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There is a process for requesting an exception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t/>
            </a:r>
            <a:endParaRPr b="1" sz="2480"/>
          </a:p>
          <a:p>
            <a:pPr indent="0" lvl="0" marL="0" rtl="0" algn="ctr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C00000"/>
              </a:buClr>
              <a:buSzPts val="2480"/>
              <a:buNone/>
            </a:pPr>
            <a:r>
              <a:rPr b="1" lang="en-US" sz="2480">
                <a:solidFill>
                  <a:srgbClr val="C00000"/>
                </a:solidFill>
              </a:rPr>
              <a:t>It will be revised only when there is significant, reliable new information</a:t>
            </a:r>
            <a:r>
              <a:rPr lang="en-US" sz="2480"/>
              <a:t> that is affecting University-wide operations i.e., infrequently</a:t>
            </a:r>
            <a:endParaRPr/>
          </a:p>
          <a:p>
            <a:pPr indent="-18542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t/>
            </a:r>
            <a:endParaRPr sz="2480"/>
          </a:p>
          <a:p>
            <a:pPr indent="-18542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t/>
            </a:r>
            <a:endParaRPr sz="248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Revisions to the Risk Tool</a:t>
            </a:r>
            <a:endParaRPr/>
          </a:p>
        </p:txBody>
      </p:sp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b="1" lang="en-US" sz="2960"/>
              <a:t>Example scenarios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The pandemic becomes very bad in our area.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A major new risk factor is discovered. 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b="1" lang="en-US" sz="2960"/>
              <a:t>How revisions will be communicated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Usual ways for very broad/redundant messaging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b="1" lang="en-US" sz="2960"/>
              <a:t>Might some ongoing research might have to halt?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Yes, but this was true of previous approach too, and all COVID-related policies generally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Lots of information </a:t>
            </a:r>
            <a:br>
              <a:rPr b="1" lang="en-US" sz="3959"/>
            </a:br>
            <a:r>
              <a:rPr b="1" lang="en-US" sz="3959"/>
              <a:t>is embedded in the tool</a:t>
            </a:r>
            <a:endParaRPr/>
          </a:p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The actual scoring system is set within lots of text.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Purpose: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Provide details and interpretation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Address specific situations (e.g., international research, review by external IRBs)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Anticipate as many questions as possible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/>
              <a:t>Vetted for accuracy and sensibility</a:t>
            </a:r>
            <a:endParaRPr/>
          </a:p>
        </p:txBody>
      </p:sp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Office of Research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UW Advisory Committee on Communicable Diseases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Faculty infectious disease experts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UW Risk Management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School of Medicine leaders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Why Allow Exceptions?</a:t>
            </a:r>
            <a:endParaRPr/>
          </a:p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/>
              <a:t>Exception </a:t>
            </a:r>
            <a:r>
              <a:rPr lang="en-US"/>
              <a:t>= allowing research that has a Total Relative Risk Score above the allowable range.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91" name="Google Shape;19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8855" y="3435927"/>
            <a:ext cx="5227607" cy="2697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Exceptions Allowed When…</a:t>
            </a:r>
            <a:endParaRPr/>
          </a:p>
        </p:txBody>
      </p:sp>
      <p:sp>
        <p:nvSpPr>
          <p:cNvPr id="197" name="Google Shape;197;p31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b="1" lang="en-US"/>
              <a:t>Extraordinary benefit</a:t>
            </a:r>
            <a:r>
              <a:rPr lang="en-US"/>
              <a:t> of a study whose score is just above the allowable range. 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b="1" lang="en-US"/>
              <a:t>Participant protections that aren’t captured by the Risk tool </a:t>
            </a:r>
            <a:r>
              <a:rPr lang="en-US"/>
              <a:t>– example, additional Personal Protective Equipment such as N95 masks, face shields, full gear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57200" y="274638"/>
            <a:ext cx="8229600" cy="1401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Summary of Changes </a:t>
            </a:r>
            <a:br>
              <a:rPr lang="en-US"/>
            </a:br>
            <a:r>
              <a:rPr lang="en-US" sz="3200"/>
              <a:t>Implemented August 12, 2020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533400" y="19050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Char char="•"/>
            </a:pPr>
            <a:r>
              <a:rPr b="1" i="1" lang="en-US">
                <a:solidFill>
                  <a:srgbClr val="C00000"/>
                </a:solidFill>
              </a:rPr>
              <a:t>NEW</a:t>
            </a:r>
            <a:r>
              <a:rPr lang="en-US"/>
              <a:t> expectations for all research involving in-person interactions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Char char="•"/>
            </a:pPr>
            <a:r>
              <a:rPr b="1" i="1" lang="en-US">
                <a:solidFill>
                  <a:srgbClr val="C00000"/>
                </a:solidFill>
              </a:rPr>
              <a:t>ARCHIVE</a:t>
            </a:r>
            <a:r>
              <a:rPr lang="en-US"/>
              <a:t> (eliminate) the CHECKLIST Human Subjects Research During the COVID-19 Pandemic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Char char="•"/>
            </a:pPr>
            <a:r>
              <a:rPr b="1" i="1" lang="en-US">
                <a:solidFill>
                  <a:srgbClr val="C00000"/>
                </a:solidFill>
              </a:rPr>
              <a:t>NEW</a:t>
            </a:r>
            <a:r>
              <a:rPr lang="en-US"/>
              <a:t> risk-based identification of allowed research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Questions About the Tool </a:t>
            </a:r>
            <a:endParaRPr/>
          </a:p>
        </p:txBody>
      </p:sp>
      <p:sp>
        <p:nvSpPr>
          <p:cNvPr id="203" name="Google Shape;203;p32"/>
          <p:cNvSpPr txBox="1"/>
          <p:nvPr>
            <p:ph idx="1" type="body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Answers will usually be in the footnotes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Send all other questions and requests for exceptions to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hsdinfo@uw.edu</a:t>
            </a:r>
            <a:r>
              <a:rPr lang="en-US"/>
              <a:t>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idx="4294967295" type="title"/>
          </p:nvPr>
        </p:nvSpPr>
        <p:spPr>
          <a:xfrm>
            <a:off x="3810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Expectations for ALL research involving in-person interactions (ongoing &amp; new)</a:t>
            </a:r>
            <a:endParaRPr/>
          </a:p>
        </p:txBody>
      </p:sp>
      <p:sp>
        <p:nvSpPr>
          <p:cNvPr id="98" name="Google Shape;98;p15"/>
          <p:cNvSpPr txBox="1"/>
          <p:nvPr>
            <p:ph idx="4294967295" type="body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Common-sense infection &amp; severity controls: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/>
              <a:t>All in-person interactions must be essential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/>
              <a:t>Face coverings worn by all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/>
              <a:t>Symptom screening of participants &amp; study staff</a:t>
            </a:r>
            <a:endParaRPr/>
          </a:p>
          <a:p>
            <a:pPr indent="-5143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/>
              <a:t>No subjects over age 85     </a:t>
            </a:r>
            <a:r>
              <a:rPr i="1" lang="en-US" sz="2400">
                <a:solidFill>
                  <a:srgbClr val="7F7F7F"/>
                </a:solidFill>
              </a:rPr>
              <a:t>exceptions possible</a:t>
            </a:r>
            <a:endParaRPr sz="24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These are common-sense infection &amp; severity controls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They are also UW &amp; UW Medicine policies for all staff, not just for research.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We ask researchers to confirm compliance when they apply for IRB approval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Question 1.10 on IRB Protocol form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ometimes Confusion Is A Good Thing : 13.7: Cosmos And Culture : NPR"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780" y="466724"/>
            <a:ext cx="7620000" cy="570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/>
              <a:t>CHECKLIST Human Subjects Research During the COVID-19 Pandemic</a:t>
            </a:r>
            <a:endParaRPr/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b="1" lang="en-US" sz="2800">
                <a:solidFill>
                  <a:srgbClr val="C00000"/>
                </a:solidFill>
              </a:rPr>
              <a:t>Now removed. Why?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Almost universally confusing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A well-intentioned attempt to make things easier for researchers by bringing together requirements from multiple places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b="1" lang="en-US" sz="2800">
                <a:solidFill>
                  <a:srgbClr val="C00000"/>
                </a:solidFill>
              </a:rPr>
              <a:t>Researchers need fewer COVID documents, not more</a:t>
            </a:r>
            <a:endParaRPr/>
          </a:p>
        </p:txBody>
      </p:sp>
      <p:pic>
        <p:nvPicPr>
          <p:cNvPr descr="Sometimes Confusion Is A Good Thing : 13.7: Cosmos And Culture : NPR" id="116" name="Google Shape;1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1616725"/>
            <a:ext cx="2537929" cy="19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Identification of Allowed Research</a:t>
            </a:r>
            <a:endParaRPr/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800"/>
              <a:t>Goal:</a:t>
            </a:r>
            <a:r>
              <a:rPr lang="en-US" sz="2800"/>
              <a:t> Manage the impact of COVID-19 on the risks and benefits, based on limited knowledge of COVID and sense of which methods/types of research might be most risky.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800"/>
              <a:t>Previous approach </a:t>
            </a:r>
            <a:r>
              <a:rPr lang="en-US" sz="2800"/>
              <a:t>was based on categorizing research according to intent, benefit to subjects, and method</a:t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419100" y="728949"/>
            <a:ext cx="8305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C9B00"/>
              </a:buClr>
              <a:buSzPts val="3600"/>
              <a:buFont typeface="Calibri"/>
              <a:buNone/>
            </a:pPr>
            <a:r>
              <a:rPr i="1" lang="en-US" sz="3600">
                <a:solidFill>
                  <a:srgbClr val="CC9B00"/>
                </a:solidFill>
              </a:rPr>
              <a:t>How to make the categories more workable &amp; up-to-date?</a:t>
            </a:r>
            <a:endParaRPr/>
          </a:p>
        </p:txBody>
      </p:sp>
      <p:sp>
        <p:nvSpPr>
          <p:cNvPr id="128" name="Google Shape;128;p20"/>
          <p:cNvSpPr txBox="1"/>
          <p:nvPr>
            <p:ph idx="2" type="body"/>
          </p:nvPr>
        </p:nvSpPr>
        <p:spPr>
          <a:xfrm>
            <a:off x="814648" y="2438400"/>
            <a:ext cx="40386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800"/>
              <a:t>Categories 1, 2, and 3 </a:t>
            </a:r>
            <a:r>
              <a:rPr lang="en-US" sz="2800"/>
              <a:t>still make sense but not the others.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1 – no in-person interactions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2 – COVID research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3 – Most clinical trials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i="1" sz="2000"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pic>
        <p:nvPicPr>
          <p:cNvPr id="129" name="Google Shape;129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3248" y="2971800"/>
            <a:ext cx="3991143" cy="2560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457200" y="838200"/>
            <a:ext cx="8153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A more direct risk assessment</a:t>
            </a:r>
            <a:br>
              <a:rPr lang="en-US" sz="4000"/>
            </a:br>
            <a:r>
              <a:rPr lang="en-US" sz="4000"/>
              <a:t> is now possible</a:t>
            </a:r>
            <a:endParaRPr/>
          </a:p>
        </p:txBody>
      </p:sp>
      <p:pic>
        <p:nvPicPr>
          <p:cNvPr id="135" name="Google Shape;135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2590800"/>
            <a:ext cx="6751607" cy="3535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