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  <p:embeddedFont>
      <p:font typeface="Encode Sans Condensed Thin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19" Type="http://schemas.openxmlformats.org/officeDocument/2006/relationships/font" Target="fonts/EncodeSansCondensedThin-bold.fntdata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95949839ca_2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95949839c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https://www.washington.edu/research/myresearch-lifecycle/plan-and-propose/sponsor-requirements/federal/cpos/</a:t>
            </a:r>
            <a:endParaRPr sz="1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Note differences between NIH &amp; NSF requirements such as in-kind support, and appointments</a:t>
            </a:r>
            <a:endParaRPr sz="1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NIH is making updates in October - including to their OS template</a:t>
            </a:r>
            <a:endParaRPr sz="100"/>
          </a:p>
        </p:txBody>
      </p:sp>
      <p:sp>
        <p:nvSpPr>
          <p:cNvPr id="40" name="Google Shape;40;g95949839ca_2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95949839ca_2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95949839ca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g95949839ca_2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5949839ca_2_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95949839ca_2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95949839ca_2_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e2c454602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e2c4546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61" name="Google Shape;61;g5e2c454602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ashington.edu/research/myresearch-lifecycle/plan-and-propose/sponsor-requirements/federal/cpos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nsf.gov/bfa/dias/policy/papp/pappg20_1/faqs_cps20_1.pdf" TargetMode="External"/><Relationship Id="rId4" Type="http://schemas.openxmlformats.org/officeDocument/2006/relationships/hyperlink" Target="https://grants.nih.gov/grants/guide/notice-files/NOT-OD-19-114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rants.nih.gov/grants/guide/notice-files/NOT-OD-19-114.html" TargetMode="External"/><Relationship Id="rId4" Type="http://schemas.openxmlformats.org/officeDocument/2006/relationships/hyperlink" Target="https://grants.nih.gov/policy/protecting-innovation.ht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rants.nih.gov/grants/guide/notice-files/NOT-OD-19-114.html" TargetMode="External"/><Relationship Id="rId4" Type="http://schemas.openxmlformats.org/officeDocument/2006/relationships/hyperlink" Target="https://grants.nih.gov/grants/faq-other-support-foreign-components.ht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Current and Pending, or Other Support 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September, 2020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2" type="body"/>
          </p:nvPr>
        </p:nvSpPr>
        <p:spPr>
          <a:xfrm>
            <a:off x="6002700" y="129075"/>
            <a:ext cx="2821800" cy="530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Key information on requirements from some federal sponsors. </a:t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Variations for </a:t>
            </a:r>
            <a:r>
              <a:rPr lang="en-US" sz="2200"/>
              <a:t>NIH &amp; NSF requirements such as in-kind support, and appointments</a:t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Inconsistencies in NIH guidance - hopefully will be cleared up with NIH Oct. updates</a:t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descr="current and pending, or other support displays content of webpage" id="43" name="Google Shape;43;p7" title="current and pending, or other support displays content of webpag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650" y="81338"/>
            <a:ext cx="5638800" cy="63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Rules on listing In-kind Support</a:t>
            </a:r>
            <a:endParaRPr/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59300" y="1570925"/>
            <a:ext cx="8196300" cy="3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NSF: 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List in Current &amp; Pending Support when in-kind support involves a time commitment (not related to proposed project)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List in Facilities, Equipment and Other Resources when in-kind support is related to proposed project.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Don’t list in both places.</a:t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NSF FAQs</a:t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NIH: List all In-kind support in Other Support </a:t>
            </a:r>
            <a:endParaRPr/>
          </a:p>
          <a:p>
            <a:pPr indent="45720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See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NIH NOT-OD-19-114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NIH and Appointments</a:t>
            </a:r>
            <a:endParaRPr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59300" y="1736725"/>
            <a:ext cx="8196300" cy="43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-"/>
            </a:pPr>
            <a:r>
              <a:rPr lang="en-US" u="sng">
                <a:solidFill>
                  <a:schemeClr val="hlink"/>
                </a:solidFill>
                <a:hlinkClick r:id="rId3"/>
              </a:rPr>
              <a:t>NOT OD-19-114</a:t>
            </a:r>
            <a:r>
              <a:rPr lang="en-US"/>
              <a:t> states to list all appointments relevant to an application in Other Support.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NIH new guidance, “</a:t>
            </a:r>
            <a:r>
              <a:rPr lang="en-US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Protecting U.S. Biomedical Intellectual Innovation</a:t>
            </a:r>
            <a:r>
              <a:rPr lang="en-US">
                <a:solidFill>
                  <a:srgbClr val="333333"/>
                </a:solidFill>
                <a:highlight>
                  <a:srgbClr val="FFFFFF"/>
                </a:highlight>
              </a:rPr>
              <a:t>” indicates to</a:t>
            </a:r>
            <a:r>
              <a:rPr lang="en-US"/>
              <a:t> </a:t>
            </a:r>
            <a:r>
              <a:rPr lang="en-US"/>
              <a:t>list in Biosketch only.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Which is it? </a:t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We are telling campus to err on side of disclosure and list in both locations, unless/until we have further clarification.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Foreign Components and Other Support - Reminder</a:t>
            </a:r>
            <a:endParaRPr/>
          </a:p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NIH Definition for Foreign Components: Any “</a:t>
            </a:r>
            <a:r>
              <a:rPr b="1" lang="en-US" sz="1800"/>
              <a:t>significant</a:t>
            </a:r>
            <a:r>
              <a:rPr lang="en-US" sz="1800"/>
              <a:t> scientific element or segment of a project” outside of the U.S.: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performance of work by a researcher or recipient in a foreign location, whether or not NIH grant funds are expended </a:t>
            </a:r>
            <a:r>
              <a:rPr b="1" lang="en-US" sz="1800"/>
              <a:t>and/or</a:t>
            </a:r>
            <a:endParaRPr b="1"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performance of work by a researcher in a foreign location employed or paid for by a foreign organization, whether or not NIH grant funds are expended.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Activity that does not meet the definition of foreign component because all research is being conducted within the U.S., but there is a non-U.S. resource supporting the research of an investigator and/or researcher, must be reported as other support.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NOT-OD-19-114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FAQ:</a:t>
            </a:r>
            <a:r>
              <a:rPr lang="en-US" sz="18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Other Support and Foreign Component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