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embeddedFontLst>
    <p:embeddedFont>
      <p:font typeface="Open Sans Light"/>
      <p:regular r:id="rId13"/>
      <p:bold r:id="rId14"/>
      <p:italic r:id="rId15"/>
      <p:boldItalic r:id="rId16"/>
    </p:embeddedFont>
    <p:embeddedFont>
      <p:font typeface="Open Sans"/>
      <p:regular r:id="rId17"/>
      <p:bold r:id="rId18"/>
      <p:italic r:id="rId19"/>
      <p:boldItalic r:id="rId20"/>
    </p:embeddedFont>
    <p:embeddedFont>
      <p:font typeface="Encode Sans Condensed Thin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EncodeSansCondensedThin-bold.fntdata"/><Relationship Id="rId13" Type="http://schemas.openxmlformats.org/officeDocument/2006/relationships/font" Target="fonts/OpenSansLight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Light-italic.fntdata"/><Relationship Id="rId14" Type="http://schemas.openxmlformats.org/officeDocument/2006/relationships/font" Target="fonts/OpenSansLight-bold.fntdata"/><Relationship Id="rId17" Type="http://schemas.openxmlformats.org/officeDocument/2006/relationships/font" Target="fonts/OpenSans-regular.fntdata"/><Relationship Id="rId16" Type="http://schemas.openxmlformats.org/officeDocument/2006/relationships/font" Target="fonts/OpenSansLight-boldItalic.fntdata"/><Relationship Id="rId5" Type="http://schemas.openxmlformats.org/officeDocument/2006/relationships/slide" Target="slides/slide1.xml"/><Relationship Id="rId19" Type="http://schemas.openxmlformats.org/officeDocument/2006/relationships/font" Target="fonts/OpenSans-italic.fntdata"/><Relationship Id="rId6" Type="http://schemas.openxmlformats.org/officeDocument/2006/relationships/slide" Target="slides/slide2.xml"/><Relationship Id="rId18" Type="http://schemas.openxmlformats.org/officeDocument/2006/relationships/font" Target="fonts/OpenSan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96ebb3667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96ebb36679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96ebb36679_0_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96ebb3667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96ebb36679_0_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96ebb36679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96ebb3667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g96ebb36679_0_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5a5afce50_2_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95a5afce50_2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95a5afce50_2_3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5a5afce50_2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5a5afce50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g95a5afce50_2_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5a5afce50_2_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5a5afce50_2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95a5afce50_2_5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5a5afce50_2_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5a5afce50_2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95a5afce50_2_6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5a5afce50_2_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5a5afce50_2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95a5afce50_2_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finance.uw.edu/gca/mram/meetings" TargetMode="External"/><Relationship Id="rId4" Type="http://schemas.openxmlformats.org/officeDocument/2006/relationships/hyperlink" Target="https://na.eventscloud.com/emarketing/go.php?i=787363&amp;e=dGZyQHV3LmVkdQ==&amp;l=https://www.nsf.gov/bfa/dias/policy/papp/pappg20_1/faqs20_1.pdf" TargetMode="External"/><Relationship Id="rId5" Type="http://schemas.openxmlformats.org/officeDocument/2006/relationships/hyperlink" Target="https://www.nsf.gov/publications/pub_summ.jsp?ods_key=nsf20001&amp;org=NSF" TargetMode="External"/><Relationship Id="rId6" Type="http://schemas.openxmlformats.org/officeDocument/2006/relationships/hyperlink" Target="https://www.nsf.gov/publications/pub_summ.jsp?ods_key=nsf20001&amp;org=NS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na.eventscloud.com/emarketing/go.php?i=787363&amp;e=dGZyQHV3LmVkdQ==&amp;l=https://www.nsf.gov/bfa/dias/policy/papp/pappg20_1/faqs20_1.pdf" TargetMode="External"/><Relationship Id="rId4" Type="http://schemas.openxmlformats.org/officeDocument/2006/relationships/hyperlink" Target="https://www.nsf.gov/publications/pub_summ.jsp?ods_key=nsf20001&amp;org=NSF" TargetMode="External"/><Relationship Id="rId5" Type="http://schemas.openxmlformats.org/officeDocument/2006/relationships/hyperlink" Target="https://www.nsf.gov/publications/pub_summ.jsp?ods_key=nsf20001&amp;org=NS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nsf.gov/bfa/dias/policy/biosketch.jsp" TargetMode="External"/><Relationship Id="rId4" Type="http://schemas.openxmlformats.org/officeDocument/2006/relationships/hyperlink" Target="https://www.nsf.gov/bfa/dias/policy/cps.jsp" TargetMode="External"/><Relationship Id="rId5" Type="http://schemas.openxmlformats.org/officeDocument/2006/relationships/hyperlink" Target="https://na.eventscloud.com/emarketing/go.php?i=787363&amp;e=dGZyQHV3LmVkdQ==&amp;l=https://www.nsf.gov/bfa/dias/policy/papp/pappg20_1/faqs20_1.pdf" TargetMode="External"/><Relationship Id="rId6" Type="http://schemas.openxmlformats.org/officeDocument/2006/relationships/hyperlink" Target="https://www.nsf.gov/publications/pub_summ.jsp?ods_key=nsf20001&amp;org=NSF" TargetMode="External"/><Relationship Id="rId7" Type="http://schemas.openxmlformats.org/officeDocument/2006/relationships/hyperlink" Target="https://www.nsf.gov/publications/pub_summ.jsp?ods_key=nsf20001&amp;org=NS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na.eventscloud.com/emarketing/go.php?i=787363&amp;e=dGZyQHV3LmVkdQ==&amp;l=https://www.nsf.gov/bfa/dias/policy/papp/pappg20_1/faqs20_1.pdf" TargetMode="External"/><Relationship Id="rId4" Type="http://schemas.openxmlformats.org/officeDocument/2006/relationships/hyperlink" Target="https://www.nsf.gov/publications/pub_summ.jsp?ods_key=nsf20001&amp;org=NSF" TargetMode="External"/><Relationship Id="rId5" Type="http://schemas.openxmlformats.org/officeDocument/2006/relationships/hyperlink" Target="https://www.nsf.gov/publications/pub_summ.jsp?ods_key=nsf20001&amp;org=NS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na.eventscloud.com/emarketing/go.php?i=787363&amp;e=dGZyQHV3LmVkdQ==&amp;l=https://www.nsf.gov/bfa/dias/policy/papp/pappg20_1/faqs20_1.pdf" TargetMode="External"/><Relationship Id="rId4" Type="http://schemas.openxmlformats.org/officeDocument/2006/relationships/hyperlink" Target="https://www.nsf.gov/publications/pub_summ.jsp?ods_key=nsf20001&amp;org=NSF" TargetMode="External"/><Relationship Id="rId5" Type="http://schemas.openxmlformats.org/officeDocument/2006/relationships/hyperlink" Target="https://www.nsf.gov/publications/pub_summ.jsp?ods_key=nsf20001&amp;org=NS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nsf.gov/pubs/policydocs/pappg20_1/pappg_2.jsp#IIC2fid" TargetMode="External"/><Relationship Id="rId4" Type="http://schemas.openxmlformats.org/officeDocument/2006/relationships/hyperlink" Target="https://na.eventscloud.com/emarketing/go.php?i=787363&amp;e=dGZyQHV3LmVkdQ==&amp;l=https://www.nsf.gov/bfa/dias/policy/papp/pappg20_1/faqs20_1.pdf" TargetMode="External"/><Relationship Id="rId5" Type="http://schemas.openxmlformats.org/officeDocument/2006/relationships/hyperlink" Target="https://www.nsf.gov/publications/pub_summ.jsp?ods_key=nsf20001&amp;org=NSF" TargetMode="External"/><Relationship Id="rId6" Type="http://schemas.openxmlformats.org/officeDocument/2006/relationships/hyperlink" Target="https://www.nsf.gov/publications/pub_summ.jsp?ods_key=nsf20001&amp;org=NS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tmhyre@uw.edu" TargetMode="External"/><Relationship Id="rId4" Type="http://schemas.openxmlformats.org/officeDocument/2006/relationships/hyperlink" Target="https://na.eventscloud.com/emarketing/go.php?i=787363&amp;e=dGZyQHV3LmVkdQ==&amp;l=https://www.nsf.gov/bfa/dias/policy/papp/pappg20_1/faqs20_1.pdf" TargetMode="External"/><Relationship Id="rId5" Type="http://schemas.openxmlformats.org/officeDocument/2006/relationships/hyperlink" Target="https://www.nsf.gov/publications/pub_summ.jsp?ods_key=nsf20001&amp;org=NSF" TargetMode="External"/><Relationship Id="rId6" Type="http://schemas.openxmlformats.org/officeDocument/2006/relationships/hyperlink" Target="https://www.nsf.gov/publications/pub_summ.jsp?ods_key=nsf20001&amp;org=NS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New NSF </a:t>
            </a:r>
            <a:r>
              <a:rPr lang="en-US" sz="4200"/>
              <a:t>FAQs</a:t>
            </a:r>
            <a:endParaRPr sz="4200"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September MRAM</a:t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Tim Mhyre</a:t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2020 NSF PAPPG (NSF 20-1) &amp; Previous MRAMs</a:t>
            </a:r>
            <a:endParaRPr/>
          </a:p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/>
              <a:t>NSF 20-1 became effective June 1, 2020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Previous MRAMs</a:t>
            </a:r>
            <a:endParaRPr sz="2000"/>
          </a:p>
          <a:p>
            <a:pPr indent="-355600" lvl="0" marL="457200" rtl="0" algn="l">
              <a:spcBef>
                <a:spcPts val="48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February 2020 - Matt Gardner (PAFC) covered Participant Support Costs</a:t>
            </a:r>
            <a:endParaRPr sz="2000"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48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March MRAM - Carol Rhodes (OSP) covered SciENcv for Biosketches and Current &amp; Pending Support</a:t>
            </a:r>
            <a:endParaRPr sz="2000"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48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April MRAM - Carol covered</a:t>
            </a:r>
            <a:r>
              <a:rPr lang="en-US" sz="2000"/>
              <a:t> </a:t>
            </a:r>
            <a:r>
              <a:rPr i="1" lang="en-US" sz="2000"/>
              <a:t>both</a:t>
            </a:r>
            <a:r>
              <a:rPr lang="en-US" sz="2000"/>
              <a:t> NSF and NIH Current &amp; Pending Support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44" name="Google Shape;44;p7"/>
          <p:cNvSpPr txBox="1"/>
          <p:nvPr/>
        </p:nvSpPr>
        <p:spPr>
          <a:xfrm>
            <a:off x="665900" y="60680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hlinkClick r:id="rId4"/>
              </a:rPr>
              <a:t>Frequently Asked Questions (FAQs) on proposal preparation and award administration</a:t>
            </a:r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665900" y="63728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 u="sng">
                <a:solidFill>
                  <a:schemeClr val="hlink"/>
                </a:solidFill>
                <a:hlinkClick r:id="rId5"/>
              </a:rPr>
              <a:t>Proposal &amp; Award Policies &amp; Procedures Guide</a:t>
            </a:r>
            <a:r>
              <a:rPr lang="en-US" sz="1200" u="sng">
                <a:solidFill>
                  <a:schemeClr val="hlink"/>
                </a:solidFill>
                <a:hlinkClick r:id="rId6"/>
              </a:rPr>
              <a:t> (PAPPG) (NSF 20-1)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NSF FAQs Related to 2020 PAPPG</a:t>
            </a:r>
            <a:endParaRPr/>
          </a:p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562005" y="1530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Issued on August 28, 2020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Not </a:t>
            </a:r>
            <a:r>
              <a:rPr i="1" lang="en-US"/>
              <a:t>new</a:t>
            </a:r>
            <a:r>
              <a:rPr lang="en-US"/>
              <a:t> policy, but provides clarification and examples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FAQs from A - Assistance Listing (formerly CFDA Numbers) to T - Tuition Remission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Focus today - few highlights &amp; areas that tend to be discussion points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8"/>
          <p:cNvSpPr txBox="1"/>
          <p:nvPr/>
        </p:nvSpPr>
        <p:spPr>
          <a:xfrm>
            <a:off x="665900" y="60680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hlinkClick r:id="rId3"/>
              </a:rPr>
              <a:t>Frequently Asked Questions (FAQs) on proposal preparation and award administration</a:t>
            </a:r>
            <a:endParaRPr/>
          </a:p>
        </p:txBody>
      </p:sp>
      <p:sp>
        <p:nvSpPr>
          <p:cNvPr id="54" name="Google Shape;54;p8"/>
          <p:cNvSpPr txBox="1"/>
          <p:nvPr/>
        </p:nvSpPr>
        <p:spPr>
          <a:xfrm>
            <a:off x="665900" y="63728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 u="sng">
                <a:solidFill>
                  <a:schemeClr val="hlink"/>
                </a:solidFill>
                <a:hlinkClick r:id="rId4"/>
              </a:rPr>
              <a:t>Proposal &amp; Award Policies &amp; Procedures Guide</a:t>
            </a:r>
            <a:r>
              <a:rPr lang="en-US" sz="1200" u="sng">
                <a:solidFill>
                  <a:schemeClr val="hlink"/>
                </a:solidFill>
                <a:hlinkClick r:id="rId5"/>
              </a:rPr>
              <a:t> (PAPPG) (NSF 20-1)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Biosketches and Current &amp; Pending Support</a:t>
            </a:r>
            <a:endParaRPr/>
          </a:p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562005" y="1530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NSF-Approved Formats Required October 1, 2020, onward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NSF-Approved Formats for the Biographical Sketch</a:t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SciENcv, NSF Fillable PDF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NSF-Approved Formats for Current and Pending Support</a:t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SciENcv, NSF Fillable PDF</a:t>
            </a:r>
            <a:endParaRPr/>
          </a:p>
        </p:txBody>
      </p:sp>
      <p:sp>
        <p:nvSpPr>
          <p:cNvPr id="62" name="Google Shape;62;p9"/>
          <p:cNvSpPr txBox="1"/>
          <p:nvPr/>
        </p:nvSpPr>
        <p:spPr>
          <a:xfrm>
            <a:off x="665900" y="60680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hlinkClick r:id="rId5"/>
              </a:rPr>
              <a:t>Frequently Asked Questions (FAQs) on proposal preparation and award administration</a:t>
            </a:r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665900" y="63728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 u="sng">
                <a:solidFill>
                  <a:schemeClr val="hlink"/>
                </a:solidFill>
                <a:hlinkClick r:id="rId6"/>
              </a:rPr>
              <a:t>Proposal &amp; Award Policies &amp; Procedures Guide</a:t>
            </a:r>
            <a:r>
              <a:rPr lang="en-US" sz="1200" u="sng">
                <a:solidFill>
                  <a:schemeClr val="hlink"/>
                </a:solidFill>
                <a:hlinkClick r:id="rId7"/>
              </a:rPr>
              <a:t> (PAPPG) (NSF 20-1)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Highlighted FAQs</a:t>
            </a:r>
            <a:endParaRPr/>
          </a:p>
        </p:txBody>
      </p:sp>
      <p:sp>
        <p:nvSpPr>
          <p:cNvPr id="70" name="Google Shape;70;p10"/>
          <p:cNvSpPr txBox="1"/>
          <p:nvPr>
            <p:ph idx="2" type="body"/>
          </p:nvPr>
        </p:nvSpPr>
        <p:spPr>
          <a:xfrm>
            <a:off x="562005" y="1530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Collaborative Proposals</a:t>
            </a:r>
            <a:endParaRPr/>
          </a:p>
          <a:p>
            <a:pPr indent="-374650" lvl="0" marL="457200" rtl="0" algn="l"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Lead and non-lead collaborative proposal(s) </a:t>
            </a:r>
            <a:r>
              <a:rPr i="1" lang="en-US" sz="2300"/>
              <a:t>do not </a:t>
            </a:r>
            <a:r>
              <a:rPr lang="en-US" sz="2300"/>
              <a:t>need to be submitted on the same day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i="1" lang="en-US" sz="2300"/>
              <a:t>All</a:t>
            </a:r>
            <a:r>
              <a:rPr lang="en-US" sz="2300"/>
              <a:t> components must still meet any established deadline date</a:t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i="1" lang="en-US"/>
              <a:t>Cost Sharing</a:t>
            </a:r>
            <a:endParaRPr i="1"/>
          </a:p>
          <a:p>
            <a:pPr indent="-374650" lvl="0" marL="457200" rtl="0" algn="l"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Unless required by NSF solicitation, must use current NICRA in computing F&amp;A costs (or else it’s considered voluntary committed CS)</a:t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0"/>
          <p:cNvSpPr txBox="1"/>
          <p:nvPr/>
        </p:nvSpPr>
        <p:spPr>
          <a:xfrm>
            <a:off x="665900" y="60680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hlinkClick r:id="rId3"/>
              </a:rPr>
              <a:t>Frequently Asked Questions (FAQs) on proposal preparation and award administration</a:t>
            </a:r>
            <a:endParaRPr/>
          </a:p>
        </p:txBody>
      </p:sp>
      <p:sp>
        <p:nvSpPr>
          <p:cNvPr id="72" name="Google Shape;72;p10"/>
          <p:cNvSpPr txBox="1"/>
          <p:nvPr/>
        </p:nvSpPr>
        <p:spPr>
          <a:xfrm>
            <a:off x="665900" y="63728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 u="sng">
                <a:solidFill>
                  <a:schemeClr val="hlink"/>
                </a:solidFill>
                <a:hlinkClick r:id="rId4"/>
              </a:rPr>
              <a:t>Proposal &amp; Award Policies &amp; Procedures Guide</a:t>
            </a:r>
            <a:r>
              <a:rPr lang="en-US" sz="1200" u="sng">
                <a:solidFill>
                  <a:schemeClr val="hlink"/>
                </a:solidFill>
                <a:hlinkClick r:id="rId5"/>
              </a:rPr>
              <a:t> (PAPPG) (NSF 20-1)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Highlighted FAQs</a:t>
            </a:r>
            <a:endParaRPr/>
          </a:p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562000" y="1530125"/>
            <a:ext cx="85104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Postdoctoral Researcher Mentoring Plan</a:t>
            </a:r>
            <a:endParaRPr/>
          </a:p>
          <a:p>
            <a:pPr indent="-374650" lvl="0" marL="457200" rtl="0" algn="l"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Cannot be corrected thru </a:t>
            </a:r>
            <a:r>
              <a:rPr i="1" lang="en-US" sz="2300"/>
              <a:t>Proposal File Update</a:t>
            </a:r>
            <a:r>
              <a:rPr lang="en-US" sz="2300"/>
              <a:t> module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Proposal must be withdrawn, resubmitted by deadline</a:t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Proposal Preparation</a:t>
            </a:r>
            <a:endParaRPr/>
          </a:p>
          <a:p>
            <a:pPr indent="-374650" lvl="0" marL="457200" rtl="0" algn="l"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Research.gov automatically paginates (FastLane does not)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URLs </a:t>
            </a:r>
            <a:r>
              <a:rPr i="1" lang="en-US" sz="2300"/>
              <a:t>must not</a:t>
            </a:r>
            <a:r>
              <a:rPr lang="en-US" sz="2300"/>
              <a:t> be included with the Project Description</a:t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1"/>
          <p:cNvSpPr txBox="1"/>
          <p:nvPr/>
        </p:nvSpPr>
        <p:spPr>
          <a:xfrm>
            <a:off x="665900" y="60680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hlinkClick r:id="rId3"/>
              </a:rPr>
              <a:t>Frequently Asked Questions (FAQs) on proposal preparation and award administration</a:t>
            </a:r>
            <a:endParaRPr/>
          </a:p>
        </p:txBody>
      </p:sp>
      <p:sp>
        <p:nvSpPr>
          <p:cNvPr id="81" name="Google Shape;81;p11"/>
          <p:cNvSpPr txBox="1"/>
          <p:nvPr/>
        </p:nvSpPr>
        <p:spPr>
          <a:xfrm>
            <a:off x="665900" y="63728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 u="sng">
                <a:solidFill>
                  <a:schemeClr val="hlink"/>
                </a:solidFill>
                <a:hlinkClick r:id="rId4"/>
              </a:rPr>
              <a:t>Proposal &amp; Award Policies &amp; Procedures Guide</a:t>
            </a:r>
            <a:r>
              <a:rPr lang="en-US" sz="1200" u="sng">
                <a:solidFill>
                  <a:schemeClr val="hlink"/>
                </a:solidFill>
                <a:hlinkClick r:id="rId5"/>
              </a:rPr>
              <a:t> (PAPPG) (NSF 20-1)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Highlighted FAQs</a:t>
            </a:r>
            <a:endParaRPr/>
          </a:p>
        </p:txBody>
      </p:sp>
      <p:sp>
        <p:nvSpPr>
          <p:cNvPr id="88" name="Google Shape;88;p12"/>
          <p:cNvSpPr txBox="1"/>
          <p:nvPr>
            <p:ph idx="2" type="body"/>
          </p:nvPr>
        </p:nvSpPr>
        <p:spPr>
          <a:xfrm>
            <a:off x="562005" y="1530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Synergistic Activities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“NSF policy 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PAPPG Chapter II.C.2.f(i)(d)</a:t>
            </a:r>
            <a:r>
              <a:rPr lang="en-US"/>
              <a:t>) allows for up to five distinct examples of synergistic activities. Each item must be one activity and must not be followed by a listing of additional sub-activities. </a:t>
            </a:r>
            <a:r>
              <a:rPr b="1" lang="en-US"/>
              <a:t>As an example, the PI may summarize that he/she served on ten review panels, however, the PI must not list the specific panels for that distinct example.</a:t>
            </a:r>
            <a:r>
              <a:rPr lang="en-US"/>
              <a:t>”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2"/>
          <p:cNvSpPr txBox="1"/>
          <p:nvPr/>
        </p:nvSpPr>
        <p:spPr>
          <a:xfrm>
            <a:off x="665900" y="60680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hlinkClick r:id="rId4"/>
              </a:rPr>
              <a:t>Frequently Asked Questions (FAQs) on proposal preparation and award administration</a:t>
            </a:r>
            <a:endParaRPr/>
          </a:p>
        </p:txBody>
      </p:sp>
      <p:sp>
        <p:nvSpPr>
          <p:cNvPr id="90" name="Google Shape;90;p12"/>
          <p:cNvSpPr txBox="1"/>
          <p:nvPr/>
        </p:nvSpPr>
        <p:spPr>
          <a:xfrm>
            <a:off x="665900" y="63728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 u="sng">
                <a:solidFill>
                  <a:schemeClr val="hlink"/>
                </a:solidFill>
                <a:hlinkClick r:id="rId5"/>
              </a:rPr>
              <a:t>Proposal &amp; Award Policies &amp; Procedures Guide</a:t>
            </a:r>
            <a:r>
              <a:rPr lang="en-US" sz="1200" u="sng">
                <a:solidFill>
                  <a:schemeClr val="hlink"/>
                </a:solidFill>
                <a:hlinkClick r:id="rId6"/>
              </a:rPr>
              <a:t> (PAPPG) (NSF 20-1)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97" name="Google Shape;97;p13"/>
          <p:cNvSpPr txBox="1"/>
          <p:nvPr>
            <p:ph idx="2" type="body"/>
          </p:nvPr>
        </p:nvSpPr>
        <p:spPr>
          <a:xfrm>
            <a:off x="562005" y="1530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Tim Mhyre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Office of Sponsored Programs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tmhyre@uw.edu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(206) 221-1057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 txBox="1"/>
          <p:nvPr/>
        </p:nvSpPr>
        <p:spPr>
          <a:xfrm>
            <a:off x="665900" y="60680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hlinkClick r:id="rId4"/>
              </a:rPr>
              <a:t>Frequently Asked Questions (FAQs) on proposal preparation and award administration</a:t>
            </a: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665900" y="6372800"/>
            <a:ext cx="65388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 u="sng">
                <a:solidFill>
                  <a:schemeClr val="hlink"/>
                </a:solidFill>
                <a:hlinkClick r:id="rId5"/>
              </a:rPr>
              <a:t>Proposal &amp; Award Policies &amp; Procedures Guide</a:t>
            </a:r>
            <a:r>
              <a:rPr lang="en-US" sz="1200" u="sng">
                <a:solidFill>
                  <a:schemeClr val="hlink"/>
                </a:solidFill>
                <a:hlinkClick r:id="rId6"/>
              </a:rPr>
              <a:t> (PAPPG) (NSF 20-1)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