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6858000" cx="9144000"/>
  <p:notesSz cx="6858000" cy="9144000"/>
  <p:embeddedFontLst>
    <p:embeddedFont>
      <p:font typeface="Open Sans Light"/>
      <p:regular r:id="rId14"/>
      <p:bold r:id="rId15"/>
      <p:italic r:id="rId16"/>
      <p:boldItalic r:id="rId17"/>
    </p:embeddedFont>
    <p:embeddedFont>
      <p:font typeface="Encode Sans Condensed Thin"/>
      <p:bold r:id="rId18"/>
    </p:embeddedFont>
    <p:embeddedFont>
      <p:font typeface="Open Sans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.fntdata"/><Relationship Id="rId11" Type="http://schemas.openxmlformats.org/officeDocument/2006/relationships/slide" Target="slides/slide5.xml"/><Relationship Id="rId22" Type="http://schemas.openxmlformats.org/officeDocument/2006/relationships/font" Target="fonts/OpenSans-boldItalic.fntdata"/><Relationship Id="rId10" Type="http://schemas.openxmlformats.org/officeDocument/2006/relationships/slide" Target="slides/slide4.xml"/><Relationship Id="rId21" Type="http://schemas.openxmlformats.org/officeDocument/2006/relationships/font" Target="fonts/OpenSans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OpenSansLight-bold.fntdata"/><Relationship Id="rId14" Type="http://schemas.openxmlformats.org/officeDocument/2006/relationships/font" Target="fonts/OpenSansLight-regular.fntdata"/><Relationship Id="rId17" Type="http://schemas.openxmlformats.org/officeDocument/2006/relationships/font" Target="fonts/OpenSansLight-boldItalic.fntdata"/><Relationship Id="rId16" Type="http://schemas.openxmlformats.org/officeDocument/2006/relationships/font" Target="fonts/OpenSansLight-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EncodeSansCondensedThin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6" name="Google Shape;3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7" name="Google Shape;3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whitehouse.gov/omb/management/office-federal-financial-management/" TargetMode="External"/><Relationship Id="rId4" Type="http://schemas.openxmlformats.org/officeDocument/2006/relationships/hyperlink" Target="https://www.whitehouse.gov/omb/management/office-federal-financial-management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nsf.gov/bfa/dias/policy/papp/pappg20_1/faqs20_1.pdf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gcafco@uw.edu" TargetMode="External"/><Relationship Id="rId4" Type="http://schemas.openxmlformats.org/officeDocument/2006/relationships/hyperlink" Target="https://finance.uw.edu/pafc/" TargetMode="External"/><Relationship Id="rId5" Type="http://schemas.openxmlformats.org/officeDocument/2006/relationships/hyperlink" Target="mailto:andra2@uw.edu" TargetMode="External"/><Relationship Id="rId6" Type="http://schemas.openxmlformats.org/officeDocument/2006/relationships/hyperlink" Target="mailto:mgard4@uw.eud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COMPLIANCE CORNER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September, 2020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OMB Compliance Supplement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800"/>
              <a:buFont typeface="Merriweather Sans"/>
              <a:buChar char="&gt;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Supplement released on August 14, 2020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Font typeface="Merriweather Sans"/>
              <a:buNone/>
            </a:pPr>
            <a:r>
              <a:t/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Font typeface="Merriweather Sans"/>
              <a:buChar char="&gt;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Effective for audits of fiscal years beginning after June 30, 2019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Font typeface="Merriweather Sans"/>
              <a:buNone/>
            </a:pPr>
            <a:r>
              <a:t/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Font typeface="Merriweather Sans"/>
              <a:buChar char="&gt;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No major changes from the 2019 Supplement</a:t>
            </a:r>
            <a:endParaRPr/>
          </a:p>
        </p:txBody>
      </p:sp>
      <p:sp>
        <p:nvSpPr>
          <p:cNvPr id="61" name="Google Shape;61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OMB Compliance Supplement: COVID-19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800"/>
              <a:buFont typeface="Merriweather Sans"/>
              <a:buChar char="&gt;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Supplement didn’t address audit guidance for: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–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COVID-19 related programs/funding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–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Existing Awards with compliance requirement changes due to COVID-19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Font typeface="Merriweather Sans"/>
              <a:buNone/>
            </a:pPr>
            <a:r>
              <a:t/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Font typeface="Merriweather Sans"/>
              <a:buChar char="&gt;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Addendum to the Supplement will be released in “the fall of 2020” that will cover funding and guidance related to COVID-19</a:t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OMB Compliance Supplement - Resources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2020 Compliance Supplement – 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latin typeface="Arial"/>
                <a:ea typeface="Arial"/>
                <a:cs typeface="Arial"/>
                <a:sym typeface="Arial"/>
              </a:rPr>
              <a:t>2 CFR Part 200 Appendix XI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  <a:p>
            <a:pPr indent="0" lvl="1" marL="4000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https://www.whitehouse.gov/omb/management/office-federal-financial-management/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NSF Frequently Asked Questions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NSF 20-1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5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NSF updated FAQs on August 28</a:t>
            </a:r>
            <a:r>
              <a:rPr baseline="30000" lang="en-US">
                <a:latin typeface="Arial"/>
                <a:ea typeface="Arial"/>
                <a:cs typeface="Arial"/>
                <a:sym typeface="Arial"/>
              </a:rPr>
              <a:t>th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FAQs address a variety of pre- and post-Award questions and issues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Provides information and clarifications on existing policies; no new policies introduced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NSF Frequently Asked Questions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NSF 20-1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6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Provides links to where to find NSF policies related to specific topics (ex. NSF’s Cost Share policy)</a:t>
            </a:r>
            <a:endParaRPr/>
          </a:p>
          <a:p>
            <a:pPr indent="-1905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Many helpful examples covering topics such as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PI Effort on No-Cost Extensions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Participant Support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, and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Prior Approval Requirements</a:t>
            </a:r>
            <a:endParaRPr/>
          </a:p>
          <a:p>
            <a:pPr indent="-1905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 u="sng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NSF 20-1 Link: </a:t>
            </a:r>
            <a:endParaRPr/>
          </a:p>
          <a:p>
            <a:pPr indent="0" lvl="1" marL="40005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https://www.nsf.gov/bfa/dias/policy/papp/pappg20_1/faqs20_1.pdf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 u="sng"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 u="sng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400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Questions</a:t>
            </a:r>
            <a:endParaRPr sz="4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800"/>
              <a:buChar char="&gt;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Post Award Fiscal Compliance (PAFC)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–"/>
            </a:pPr>
            <a:r>
              <a:rPr lang="en-U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gcafco@uw.edu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–"/>
            </a:pPr>
            <a:r>
              <a:rPr lang="en-U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https://finance.uw.edu/pafc/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196850" lvl="1" marL="74295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Font typeface="Merriweather Sans"/>
              <a:buChar char="&gt;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Andra Sawyer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–"/>
            </a:pPr>
            <a:r>
              <a:rPr lang="en-U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andra2@uw.edu</a:t>
            </a:r>
            <a:br>
              <a:rPr lang="en-US" sz="2400">
                <a:latin typeface="Arial"/>
                <a:ea typeface="Arial"/>
                <a:cs typeface="Arial"/>
                <a:sym typeface="Arial"/>
              </a:rPr>
            </a:b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Char char="&gt;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–"/>
            </a:pPr>
            <a:r>
              <a:rPr lang="en-U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mgard4@uw.edu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095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