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6858000" cx="9144000"/>
  <p:notesSz cx="6858000" cy="9144000"/>
  <p:embeddedFontLst>
    <p:embeddedFont>
      <p:font typeface="Encode Sans"/>
      <p:regular r:id="rId7"/>
      <p:bold r:id="rId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EncodeSans-regular.fntdata"/><Relationship Id="rId8" Type="http://schemas.openxmlformats.org/officeDocument/2006/relationships/font" Target="fonts/EncodeSans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hyperlink" Target="https://www.washington.edu/research/required-training/faculty-grants-management/" TargetMode="External"/><Relationship Id="rId5" Type="http://schemas.openxmlformats.org/officeDocument/2006/relationships/image" Target="../media/image2.png"/><Relationship Id="rId6" Type="http://schemas.openxmlformats.org/officeDocument/2006/relationships/hyperlink" Target="https://uwresearch.gosignmeup.com/public/course/browse" TargetMode="External"/><Relationship Id="rId7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3"/>
          <p:cNvPicPr preferRelativeResize="0"/>
          <p:nvPr/>
        </p:nvPicPr>
        <p:blipFill rotWithShape="1">
          <a:blip r:embed="rId3">
            <a:alphaModFix/>
          </a:blip>
          <a:srcRect b="29927" l="0" r="0" t="29927"/>
          <a:stretch/>
        </p:blipFill>
        <p:spPr>
          <a:xfrm>
            <a:off x="0" y="5562600"/>
            <a:ext cx="9144000" cy="1290934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/>
          <p:cNvSpPr/>
          <p:nvPr/>
        </p:nvSpPr>
        <p:spPr>
          <a:xfrm>
            <a:off x="0" y="1066800"/>
            <a:ext cx="9144000" cy="4503487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/>
          <p:cNvSpPr/>
          <p:nvPr/>
        </p:nvSpPr>
        <p:spPr>
          <a:xfrm>
            <a:off x="6968587" y="1083677"/>
            <a:ext cx="2170858" cy="4480560"/>
          </a:xfrm>
          <a:prstGeom prst="rect">
            <a:avLst/>
          </a:prstGeom>
          <a:solidFill>
            <a:srgbClr val="DDD9C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/>
          <p:nvPr/>
        </p:nvSpPr>
        <p:spPr>
          <a:xfrm>
            <a:off x="0" y="1"/>
            <a:ext cx="9153525" cy="1143000"/>
          </a:xfrm>
          <a:prstGeom prst="rect">
            <a:avLst/>
          </a:prstGeom>
          <a:solidFill>
            <a:srgbClr val="917B4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3"/>
          <p:cNvSpPr txBox="1"/>
          <p:nvPr/>
        </p:nvSpPr>
        <p:spPr>
          <a:xfrm>
            <a:off x="191140" y="1127641"/>
            <a:ext cx="6840175" cy="49859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Fall quarter schedule</a:t>
            </a:r>
            <a:endParaRPr/>
          </a:p>
          <a:p>
            <a:pPr indent="-342900" lvl="1" marL="800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All courses scheduled</a:t>
            </a:r>
            <a:endParaRPr/>
          </a:p>
          <a:p>
            <a:pPr indent="-342900" lvl="1" marL="800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All offered via Zoom</a:t>
            </a:r>
            <a:endParaRPr/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Certificate program</a:t>
            </a:r>
            <a:endParaRPr/>
          </a:p>
          <a:p>
            <a:pPr indent="-342900" lvl="1" marL="800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295 enrolled in the certificate program</a:t>
            </a:r>
            <a:endParaRPr/>
          </a:p>
          <a:p>
            <a:pPr indent="-342900" lvl="1" marL="800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16 graduates—CONGRATULATIONS!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94" name="Google Shape;94;p13"/>
          <p:cNvSpPr txBox="1"/>
          <p:nvPr/>
        </p:nvSpPr>
        <p:spPr>
          <a:xfrm>
            <a:off x="1334908" y="2990188"/>
            <a:ext cx="543991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5F497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3"/>
          <p:cNvSpPr txBox="1"/>
          <p:nvPr/>
        </p:nvSpPr>
        <p:spPr>
          <a:xfrm>
            <a:off x="7190213" y="3036331"/>
            <a:ext cx="1877587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CORE Home: </a:t>
            </a:r>
            <a:r>
              <a:rPr lang="en-US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https://www.washington.edu/research/required-training/faculty-grants-management/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3"/>
          <p:cNvSpPr txBox="1"/>
          <p:nvPr/>
        </p:nvSpPr>
        <p:spPr>
          <a:xfrm>
            <a:off x="152400" y="3555529"/>
            <a:ext cx="73761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 u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hient2\Desktop\Untitled-1.png" id="97" name="Google Shape;97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53200" y="152400"/>
            <a:ext cx="2768927" cy="1006186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3"/>
          <p:cNvSpPr txBox="1"/>
          <p:nvPr/>
        </p:nvSpPr>
        <p:spPr>
          <a:xfrm>
            <a:off x="7096034" y="1981200"/>
            <a:ext cx="2136086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CORE Registration: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https://uwresearch.gosignmeup.com/public/course/browse</a:t>
            </a:r>
            <a:endParaRPr sz="1200" u="sng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Google Shape;99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772400" y="5943600"/>
            <a:ext cx="135802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3"/>
          <p:cNvSpPr txBox="1"/>
          <p:nvPr/>
        </p:nvSpPr>
        <p:spPr>
          <a:xfrm>
            <a:off x="17663" y="378104"/>
            <a:ext cx="688620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8288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Updates</a:t>
            </a:r>
            <a:endParaRPr/>
          </a:p>
        </p:txBody>
      </p:sp>
      <p:sp>
        <p:nvSpPr>
          <p:cNvPr id="101" name="Google Shape;101;p13"/>
          <p:cNvSpPr txBox="1"/>
          <p:nvPr/>
        </p:nvSpPr>
        <p:spPr>
          <a:xfrm>
            <a:off x="255858" y="2636664"/>
            <a:ext cx="611768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GO AWAY BLUE LINK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DADE7"/>
      </a:hlink>
      <a:folHlink>
        <a:srgbClr val="6DADE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