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9144000"/>
  <p:notesSz cx="6858000" cy="9144000"/>
  <p:embeddedFontLst>
    <p:embeddedFont>
      <p:font typeface="Open Sans Light"/>
      <p:regular r:id="rId20"/>
      <p:bold r:id="rId21"/>
      <p:italic r:id="rId22"/>
      <p:boldItalic r:id="rId23"/>
    </p:embeddedFont>
    <p:embeddedFont>
      <p:font typeface="Open Sans"/>
      <p:regular r:id="rId24"/>
      <p:bold r:id="rId25"/>
      <p:italic r:id="rId26"/>
      <p:boldItalic r:id="rId27"/>
    </p:embeddedFont>
    <p:embeddedFont>
      <p:font typeface="Encode Sans Condensed Thin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regular.fntdata"/><Relationship Id="rId22" Type="http://schemas.openxmlformats.org/officeDocument/2006/relationships/font" Target="fonts/OpenSansLight-italic.fntdata"/><Relationship Id="rId21" Type="http://schemas.openxmlformats.org/officeDocument/2006/relationships/font" Target="fonts/OpenSansLight-bold.fntdata"/><Relationship Id="rId24" Type="http://schemas.openxmlformats.org/officeDocument/2006/relationships/font" Target="fonts/OpenSans-regular.fntdata"/><Relationship Id="rId23" Type="http://schemas.openxmlformats.org/officeDocument/2006/relationships/font" Target="fonts/OpenSansLight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OpenSans-italic.fntdata"/><Relationship Id="rId25" Type="http://schemas.openxmlformats.org/officeDocument/2006/relationships/font" Target="fonts/OpenSans-bold.fntdata"/><Relationship Id="rId28" Type="http://schemas.openxmlformats.org/officeDocument/2006/relationships/font" Target="fonts/EncodeSansCondensedThin-bold.fntdata"/><Relationship Id="rId27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bede33c4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g2bede33c40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bad6f4283_0_4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9bad6f4283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 presume certification is done by UW as the grantee rather than the PI individually, but we will need to capture that information from the PI before certification.</a:t>
            </a:r>
            <a:endParaRPr/>
          </a:p>
        </p:txBody>
      </p:sp>
      <p:sp>
        <p:nvSpPr>
          <p:cNvPr id="103" name="Google Shape;103;g9bad6f4283_0_4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bad6f4283_0_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9bad6f428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9bad6f4283_0_2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9bad6f4283_0_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9bad6f428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9bad6f4283_0_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bad6f4283_0_1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9bad6f4283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9bad6f4283_0_12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9bad6f4283_0_6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9bad6f4283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9bad6f4283_0_6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bede33c4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g2bede33c40_0_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5e2c454602_0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5e2c45460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40" name="Google Shape;40;g5e2c454602_0_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a0f5ff18c0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a0f5ff18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48" name="Google Shape;48;ga0f5ff18c0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418b5b4128_0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418b5b412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g418b5b4128_0_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bad6f4283_0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bad6f428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9bad6f4283_0_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9bad6f4283_0_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9bad6f428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g9bad6f4283_0_1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9bad6f4283_0_1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9bad6f4283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g9bad6f4283_0_12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bad6f4283_0_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bad6f4283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/>
              <a:t>Pricing data helps </a:t>
            </a:r>
            <a:r>
              <a:rPr lang="en-US" sz="1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establish a reasonable estimate of actual cost.</a:t>
            </a:r>
            <a:endParaRPr sz="1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Cost principles are still used to formulate your fixed pricing.</a:t>
            </a:r>
            <a:endParaRPr sz="1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8" name="Google Shape;88;g9bad6f4283_0_4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0ee48067e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0ee48067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a0ee48067e_0_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law.cornell.edu/definitions/index.php?width=840&amp;height=800&amp;iframe=true&amp;def_id=aa70d77ae610e62a005ac81895f47957&amp;term_occur=999&amp;term_src=Title:2:Subtitle:A:Chapter:II:Part:200:Subpart:A:Subjgrp:28:200.45" TargetMode="External"/><Relationship Id="rId4" Type="http://schemas.openxmlformats.org/officeDocument/2006/relationships/hyperlink" Target="https://www.law.cornell.edu/definitions/index.php?width=840&amp;height=800&amp;iframe=true&amp;def_id=a56842fe7ffc1adf97444068765fa6be&amp;term_occur=999&amp;term_src=Title:2:Subtitle:A:Chapter:II:Part:200:Subpart:A:Subjgrp:28:200.45" TargetMode="External"/><Relationship Id="rId5" Type="http://schemas.openxmlformats.org/officeDocument/2006/relationships/hyperlink" Target="https://www.law.cornell.edu/definitions/index.php?width=840&amp;height=800&amp;iframe=true&amp;def_id=bd068de301925928a02adc6fab1b1d02&amp;term_occur=999&amp;term_src=Title:2:Subtitle:A:Chapter:II:Part:200:Subpart:A:Subjgrp:28:200.45" TargetMode="External"/><Relationship Id="rId6" Type="http://schemas.openxmlformats.org/officeDocument/2006/relationships/hyperlink" Target="https://www.law.cornell.edu/definitions/index.php?width=840&amp;height=800&amp;iframe=true&amp;def_id=e70d4d5b3d21f635ea2aec391214bde6&amp;term_occur=999&amp;term_src=Title:2:Subtitle:A:Chapter:II:Part:200:Subpart:A:Subjgrp:28:200.45" TargetMode="External"/><Relationship Id="rId7" Type="http://schemas.openxmlformats.org/officeDocument/2006/relationships/hyperlink" Target="https://www.law.cornell.edu/definitions/index.php?width=840&amp;height=800&amp;iframe=true&amp;def_id=a56842fe7ffc1adf97444068765fa6be&amp;term_occur=999&amp;term_src=Title:2:Subtitle:A:Chapter:II:Part:200:Subpart:A:Subjgrp:28:200.45" TargetMode="External"/><Relationship Id="rId8" Type="http://schemas.openxmlformats.org/officeDocument/2006/relationships/hyperlink" Target="https://www.law.cornell.edu/definitions/index.php?width=840&amp;height=800&amp;iframe=true&amp;def_id=bd068de301925928a02adc6fab1b1d02&amp;term_occur=999&amp;term_src=Title:2:Subtitle:A:Chapter:II:Part:200:Subpart:A:Subjgrp:28:200.45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Uniform Guidance </a:t>
            </a:r>
            <a:r>
              <a:rPr lang="en-US" sz="4200"/>
              <a:t>Update</a:t>
            </a:r>
            <a:endParaRPr sz="4200"/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5117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October, 2020 </a:t>
            </a: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Carol Rhodes: Office of Sponsored Programs</a:t>
            </a:r>
            <a:endParaRPr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Bo Park</a:t>
            </a:r>
            <a:r>
              <a:rPr lang="en-US" sz="1200"/>
              <a:t>: </a:t>
            </a:r>
            <a:r>
              <a:rPr b="0" i="0" lang="en-US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 b="0" i="0" u="none" cap="none" strike="noStrike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t/>
            </a:r>
            <a:endParaRPr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4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/>
              <a:t>Part 200: COST PRINCIPLES, AND AUDIT REQUIREMENTS FOR FEDERAL AWARDS</a:t>
            </a:r>
            <a:endParaRPr sz="2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/>
              <a:t>Fixed Amount Awards                                  3/3</a:t>
            </a:r>
            <a:endParaRPr sz="2700"/>
          </a:p>
        </p:txBody>
      </p:sp>
      <p:sp>
        <p:nvSpPr>
          <p:cNvPr id="106" name="Google Shape;106;p15"/>
          <p:cNvSpPr txBox="1"/>
          <p:nvPr>
            <p:ph idx="2" type="body"/>
          </p:nvPr>
        </p:nvSpPr>
        <p:spPr>
          <a:xfrm>
            <a:off x="720200" y="1865688"/>
            <a:ext cx="8184600" cy="41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Accountability is based on performance and results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There isn’t a govt. review of the actual costs incurred in award performance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The UW must certify that the project or activity was completed or the level of effort was expended at closeout.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  <p:sp>
        <p:nvSpPr>
          <p:cNvPr id="107" name="Google Shape;107;p15"/>
          <p:cNvSpPr txBox="1"/>
          <p:nvPr>
            <p:ph idx="2" type="body"/>
          </p:nvPr>
        </p:nvSpPr>
        <p:spPr>
          <a:xfrm>
            <a:off x="355475" y="6111125"/>
            <a:ext cx="5639700" cy="58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Carol Rhodes, Office of Sponsored Programs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PART 25—UEI, SAM, and Subawards</a:t>
            </a:r>
            <a:endParaRPr sz="2400"/>
          </a:p>
        </p:txBody>
      </p:sp>
      <p:sp>
        <p:nvSpPr>
          <p:cNvPr id="114" name="Google Shape;114;p16"/>
          <p:cNvSpPr txBox="1"/>
          <p:nvPr>
            <p:ph idx="2" type="body"/>
          </p:nvPr>
        </p:nvSpPr>
        <p:spPr>
          <a:xfrm>
            <a:off x="720200" y="1268850"/>
            <a:ext cx="80877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-400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&gt;"/>
            </a:pPr>
            <a:r>
              <a:rPr lang="en-US" sz="2700"/>
              <a:t>Subrecipients must have a UEI (DUNS#) to receive a subaward. </a:t>
            </a:r>
            <a:endParaRPr sz="2700"/>
          </a:p>
          <a:p>
            <a:pPr indent="-400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&gt;"/>
            </a:pPr>
            <a:r>
              <a:rPr lang="en-US" sz="2700"/>
              <a:t>UG says that subrecipients </a:t>
            </a:r>
            <a:r>
              <a:rPr lang="en-US" sz="2700"/>
              <a:t>do not have to do the full </a:t>
            </a:r>
            <a:r>
              <a:rPr lang="en-US" sz="2700"/>
              <a:t>SAM registration to receive a UEI (DUNS). </a:t>
            </a:r>
            <a:endParaRPr sz="2700"/>
          </a:p>
          <a:p>
            <a:pPr indent="-4000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Char char="&gt;"/>
            </a:pPr>
            <a:r>
              <a:rPr lang="en-US" sz="2700"/>
              <a:t>Some agencies may flow down this requirement, which means they will have to do it anyway...</a:t>
            </a:r>
            <a:endParaRPr sz="27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6"/>
          <p:cNvSpPr txBox="1"/>
          <p:nvPr>
            <p:ph idx="2" type="body"/>
          </p:nvPr>
        </p:nvSpPr>
        <p:spPr>
          <a:xfrm>
            <a:off x="355475" y="6111125"/>
            <a:ext cx="5639700" cy="58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Bo Park, Office of Sponsored Programs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PART 170—REPORTING SUBAWARD AND EXECUTIVE COMPENSATION INFORMATION</a:t>
            </a:r>
            <a:endParaRPr sz="2400"/>
          </a:p>
        </p:txBody>
      </p:sp>
      <p:sp>
        <p:nvSpPr>
          <p:cNvPr id="122" name="Google Shape;122;p17"/>
          <p:cNvSpPr txBox="1"/>
          <p:nvPr>
            <p:ph idx="2" type="body"/>
          </p:nvPr>
        </p:nvSpPr>
        <p:spPr>
          <a:xfrm>
            <a:off x="720200" y="1726050"/>
            <a:ext cx="80877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&gt;"/>
            </a:pPr>
            <a:r>
              <a:rPr lang="en-US" sz="2600"/>
              <a:t>As PI/dept, you do not need to take any additional steps to fulfill this requirement</a:t>
            </a:r>
            <a:endParaRPr sz="2600"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&gt;"/>
            </a:pPr>
            <a:r>
              <a:rPr lang="en-US" sz="2600"/>
              <a:t>OSP Subawards team handles all FFATA reporting for subawards as required by UG</a:t>
            </a:r>
            <a:endParaRPr sz="2600"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&gt;"/>
            </a:pPr>
            <a:r>
              <a:rPr lang="en-US" sz="2600"/>
              <a:t>FFATA reporting: Largely the same requirements but the threshold has raised to $30K for outgoing subawards</a:t>
            </a:r>
            <a:endParaRPr sz="2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7"/>
          <p:cNvSpPr txBox="1"/>
          <p:nvPr>
            <p:ph idx="2" type="body"/>
          </p:nvPr>
        </p:nvSpPr>
        <p:spPr>
          <a:xfrm>
            <a:off x="355475" y="6111125"/>
            <a:ext cx="5639700" cy="58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Bo Park, Office of Sponsored Programs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PART 200.414 &amp; 200.332 - INDIRECT (F&amp;A) COST RATE USED BY SUBAWARDS</a:t>
            </a:r>
            <a:endParaRPr sz="2400"/>
          </a:p>
        </p:txBody>
      </p:sp>
      <p:sp>
        <p:nvSpPr>
          <p:cNvPr id="130" name="Google Shape;130;p18"/>
          <p:cNvSpPr txBox="1"/>
          <p:nvPr>
            <p:ph idx="2" type="body"/>
          </p:nvPr>
        </p:nvSpPr>
        <p:spPr>
          <a:xfrm>
            <a:off x="720200" y="1592200"/>
            <a:ext cx="80877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&gt;"/>
            </a:pPr>
            <a:r>
              <a:rPr lang="en-US" sz="2500"/>
              <a:t>Expansion of 10% MTDC de minimus rate, it can be used indefinitely </a:t>
            </a:r>
            <a:endParaRPr sz="2500"/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&gt;"/>
            </a:pPr>
            <a:r>
              <a:rPr lang="en-US" sz="2500"/>
              <a:t>No documentation required to justify using de minimus rate or to prove they have never had a rate </a:t>
            </a:r>
            <a:endParaRPr sz="2500"/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&gt;"/>
            </a:pPr>
            <a:r>
              <a:rPr lang="en-US" sz="2500"/>
              <a:t>If the subrecipient has a subaward with another pass-through entity (PTE), that same rate used can be accepted for current subaward with UW as PTE</a:t>
            </a:r>
            <a:endParaRPr sz="2500"/>
          </a:p>
          <a:p>
            <a:pPr indent="-3873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–"/>
            </a:pPr>
            <a:r>
              <a:rPr lang="en-US" sz="2500"/>
              <a:t>No documentation needed but we can ask</a:t>
            </a:r>
            <a:endParaRPr sz="2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8"/>
          <p:cNvSpPr txBox="1"/>
          <p:nvPr>
            <p:ph idx="2" type="body"/>
          </p:nvPr>
        </p:nvSpPr>
        <p:spPr>
          <a:xfrm>
            <a:off x="355475" y="6111125"/>
            <a:ext cx="5639700" cy="58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Bo Park, Office of Sponsored Programs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/>
              <a:t>Part 200.215 NEVER CONTRACT WITH THE ENEMY</a:t>
            </a:r>
            <a:endParaRPr sz="2700"/>
          </a:p>
        </p:txBody>
      </p:sp>
      <p:sp>
        <p:nvSpPr>
          <p:cNvPr id="138" name="Google Shape;138;p19"/>
          <p:cNvSpPr txBox="1"/>
          <p:nvPr>
            <p:ph idx="2" type="body"/>
          </p:nvPr>
        </p:nvSpPr>
        <p:spPr>
          <a:xfrm>
            <a:off x="720200" y="1649850"/>
            <a:ext cx="8184600" cy="437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/>
              <a:t>Who is the enemy: </a:t>
            </a:r>
            <a:endParaRPr b="1" sz="23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/>
              <a:t>Outside the United States, a person or entity that is actively opposing United States or coalition forces involved in a contingency operation in which members of the Armed Forces are actively engaged in hostilities. (Per Part 183)</a:t>
            </a:r>
            <a:endParaRPr sz="23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/>
              <a:t> </a:t>
            </a:r>
            <a:endParaRPr sz="23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/>
              <a:t>What does that mean? </a:t>
            </a:r>
            <a:endParaRPr b="1" sz="2300"/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When issuing subawards, OSP checks SAM for “enemies”</a:t>
            </a:r>
            <a:endParaRPr sz="2300"/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Flow-down clause in outgoing subaward</a:t>
            </a:r>
            <a:endParaRPr sz="19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  <p:sp>
        <p:nvSpPr>
          <p:cNvPr id="139" name="Google Shape;139;p19"/>
          <p:cNvSpPr txBox="1"/>
          <p:nvPr>
            <p:ph idx="2" type="body"/>
          </p:nvPr>
        </p:nvSpPr>
        <p:spPr>
          <a:xfrm>
            <a:off x="330800" y="6273300"/>
            <a:ext cx="5639700" cy="58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Bo Park, Office of Sponsored Programs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idx="2" type="body"/>
          </p:nvPr>
        </p:nvSpPr>
        <p:spPr>
          <a:xfrm>
            <a:off x="641450" y="1475525"/>
            <a:ext cx="77880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President’s Management Agenda, Results-Oriented Accountability for Grants Cross-Agency Priority Goal (Grants CAP Goal)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CAP finding: Too much time using antiquated processes to monitor compliance. Efficiencies from modernization, grants managers shift time to analyze data to improve results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Purpose of revisions: Enhanced results-oriented accountability for grants and aligns with other regulations (e.g. NDAA, FFATA, DATA Act)</a:t>
            </a:r>
            <a:endParaRPr sz="1800"/>
          </a:p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UG Revisions - Why? </a:t>
            </a:r>
            <a:endParaRPr/>
          </a:p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355475" y="6111125"/>
            <a:ext cx="5639700" cy="58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Carol Rhodes, Office of Sponsored Programs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41450" y="1475525"/>
            <a:ext cx="77880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&gt;"/>
            </a:pPr>
            <a:r>
              <a:rPr lang="en-US" sz="2500"/>
              <a:t>Most revisions effective November 12th, 2020</a:t>
            </a:r>
            <a:endParaRPr sz="25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&gt;"/>
            </a:pPr>
            <a:r>
              <a:rPr lang="en-US" sz="2500"/>
              <a:t>Items related to National Defense Authorization Act (NDAA) effective as of August 13, 2020</a:t>
            </a:r>
            <a:endParaRPr sz="2500"/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covered in separate MRAM presentation</a:t>
            </a:r>
            <a:endParaRPr sz="2200"/>
          </a:p>
        </p:txBody>
      </p:sp>
      <p:sp>
        <p:nvSpPr>
          <p:cNvPr id="51" name="Google Shape;51;p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When are the Revisions Effective? </a:t>
            </a:r>
            <a:endParaRPr/>
          </a:p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355475" y="6111125"/>
            <a:ext cx="5639700" cy="58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Carol Rhodes, Office of Sponsored Programs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Scope of UG: Federal Awards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/>
              <a:t>Federal Awards that are Sponsored Programs</a:t>
            </a:r>
            <a:endParaRPr sz="2400"/>
          </a:p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720200" y="1649850"/>
            <a:ext cx="80877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/>
              <a:t>UG covers all Federal </a:t>
            </a:r>
            <a:r>
              <a:rPr lang="en-US" sz="2100"/>
              <a:t>Awards</a:t>
            </a:r>
            <a:r>
              <a:rPr lang="en-US" sz="2100"/>
              <a:t>. Not all Federal Awards are Sponsored Programs.</a:t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/>
              <a:t>Federal Award categories for Sponsored Programs: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Federal Financial Assistance funding that is:</a:t>
            </a:r>
            <a:endParaRPr sz="2100"/>
          </a:p>
          <a:p>
            <a:pPr indent="-419100" lvl="1" marL="9715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2100"/>
              <a:t>Grant</a:t>
            </a:r>
            <a:endParaRPr sz="2100"/>
          </a:p>
          <a:p>
            <a:pPr indent="-419100" lvl="1" marL="9715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2100"/>
              <a:t>Cooperative Agreement</a:t>
            </a:r>
            <a:endParaRPr sz="25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Federal Contract that is a Cost Reimbursable basis for R&amp;D</a:t>
            </a:r>
            <a:endParaRPr sz="2100"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–"/>
            </a:pPr>
            <a:r>
              <a:rPr lang="en-US" sz="2100"/>
              <a:t>Can be hybrid fixed price and Cost reimbursable to qualify as a sponsored program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Other Transaction Authority (OTA) – not covered today</a:t>
            </a:r>
            <a:endParaRPr sz="2500"/>
          </a:p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355475" y="6111125"/>
            <a:ext cx="5639700" cy="58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Carol Rhodes, Office of Sponsored Programs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/>
              <a:t>Scope of UG: Federal Agency Adoption</a:t>
            </a:r>
            <a:endParaRPr sz="3200"/>
          </a:p>
        </p:txBody>
      </p:sp>
      <p:sp>
        <p:nvSpPr>
          <p:cNvPr id="67" name="Google Shape;67;p10"/>
          <p:cNvSpPr txBox="1"/>
          <p:nvPr>
            <p:ph idx="2" type="body"/>
          </p:nvPr>
        </p:nvSpPr>
        <p:spPr>
          <a:xfrm>
            <a:off x="720200" y="1649850"/>
            <a:ext cx="80877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/>
              <a:t>I</a:t>
            </a:r>
            <a:r>
              <a:rPr lang="en-US" sz="2600"/>
              <a:t>ndividual agencies adopt the UG in separate Code of Federal Regulations (CFRs)</a:t>
            </a:r>
            <a:endParaRPr sz="2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/>
              <a:t>DHHS (e.g. NIH, CDC, SAMHSA), NSF, NASA, DOE and others have not yet adopted but we expect they will implement their own regulations to mirror these provisions</a:t>
            </a:r>
            <a:endParaRPr sz="3000"/>
          </a:p>
        </p:txBody>
      </p:sp>
      <p:sp>
        <p:nvSpPr>
          <p:cNvPr id="68" name="Google Shape;68;p10"/>
          <p:cNvSpPr txBox="1"/>
          <p:nvPr>
            <p:ph idx="2" type="body"/>
          </p:nvPr>
        </p:nvSpPr>
        <p:spPr>
          <a:xfrm>
            <a:off x="355475" y="6111125"/>
            <a:ext cx="5639700" cy="58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Carol Rhodes, Office of Sponsored Programs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PART 25—UNIVERSAL IDENTIFIER AND SYSTEM FOR AWARD MANAGEMENT</a:t>
            </a:r>
            <a:endParaRPr sz="2400"/>
          </a:p>
        </p:txBody>
      </p:sp>
      <p:sp>
        <p:nvSpPr>
          <p:cNvPr id="75" name="Google Shape;75;p11"/>
          <p:cNvSpPr txBox="1"/>
          <p:nvPr>
            <p:ph idx="2" type="body"/>
          </p:nvPr>
        </p:nvSpPr>
        <p:spPr>
          <a:xfrm>
            <a:off x="720200" y="1573650"/>
            <a:ext cx="80877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Unique Entity Identifier – currently DUNS #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The federal government is in the process of transitioning to issuing a UEI instead of DUNS #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Transition was supposed to be complete by the end of this calendar year but it has been put on hold indefinitely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You will see both the terms UEI and DUNS # used across forms, documents, websites, and policy guidance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Until you hear otherwise, continue to use the DUNS # 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1"/>
          <p:cNvSpPr txBox="1"/>
          <p:nvPr>
            <p:ph idx="2" type="body"/>
          </p:nvPr>
        </p:nvSpPr>
        <p:spPr>
          <a:xfrm>
            <a:off x="355475" y="6111125"/>
            <a:ext cx="5639700" cy="58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Carol Rhodes</a:t>
            </a:r>
            <a:r>
              <a:rPr lang="en-US" sz="2000"/>
              <a:t>, Office of Sponsored Programs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Terminology Change: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CFDA = Assistance Listing</a:t>
            </a:r>
            <a:endParaRPr sz="2400"/>
          </a:p>
        </p:txBody>
      </p:sp>
      <p:sp>
        <p:nvSpPr>
          <p:cNvPr id="83" name="Google Shape;83;p12"/>
          <p:cNvSpPr txBox="1"/>
          <p:nvPr>
            <p:ph idx="2" type="body"/>
          </p:nvPr>
        </p:nvSpPr>
        <p:spPr>
          <a:xfrm>
            <a:off x="720200" y="1649850"/>
            <a:ext cx="80877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/>
              <a:t>Grants and Cooperative agreements come from a category of funding currently listed in the Catalog of Federal Domestic Assistance (CFDA). </a:t>
            </a:r>
            <a:endParaRPr sz="2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/>
              <a:t>This term is now going to be called Assistance Listing. We will start seeing this term in our awards. </a:t>
            </a:r>
            <a:endParaRPr sz="2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2"/>
          <p:cNvSpPr txBox="1"/>
          <p:nvPr>
            <p:ph idx="2" type="body"/>
          </p:nvPr>
        </p:nvSpPr>
        <p:spPr>
          <a:xfrm>
            <a:off x="355475" y="6111125"/>
            <a:ext cx="5639700" cy="58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Carol Rhodes, Office of Sponsored Programs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idx="2" type="body"/>
          </p:nvPr>
        </p:nvSpPr>
        <p:spPr>
          <a:xfrm>
            <a:off x="720200" y="1573650"/>
            <a:ext cx="8184600" cy="40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/>
              <a:t>Fixed amount awards are defined as:</a:t>
            </a:r>
            <a:endParaRPr sz="2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type of </a:t>
            </a:r>
            <a:r>
              <a:rPr lang="en-US" sz="180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agreement</a:t>
            </a:r>
            <a:r>
              <a:rPr lang="en-US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under which the </a:t>
            </a:r>
            <a:r>
              <a:rPr lang="en-US" sz="180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Federal awarding agency</a:t>
            </a:r>
            <a:r>
              <a:rPr lang="en-US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-US" sz="180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pass-through entity</a:t>
            </a:r>
            <a:r>
              <a:rPr lang="en-US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provides a specific level of support without regard to actual costs incurred under the Federal award. This type of Federal award reduces some of the administrative burden and record-keeping requirements for both the </a:t>
            </a:r>
            <a:r>
              <a:rPr lang="en-US" sz="180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non-Federal entity</a:t>
            </a:r>
            <a:r>
              <a:rPr lang="en-US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180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Federal awarding agency</a:t>
            </a:r>
            <a:r>
              <a:rPr lang="en-US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-US" sz="1800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pass-through entity</a:t>
            </a:r>
            <a:r>
              <a:rPr lang="en-US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Accountability is based primarily on performance and results.</a:t>
            </a:r>
            <a:endParaRPr sz="3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/>
              <a:t>Agency will indicate in the funding opportunity if the award will result in fixed amount award.</a:t>
            </a:r>
            <a:endParaRPr sz="23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</p:txBody>
      </p:sp>
      <p:sp>
        <p:nvSpPr>
          <p:cNvPr id="91" name="Google Shape;91;p13"/>
          <p:cNvSpPr txBox="1"/>
          <p:nvPr>
            <p:ph idx="2" type="body"/>
          </p:nvPr>
        </p:nvSpPr>
        <p:spPr>
          <a:xfrm>
            <a:off x="355475" y="6111125"/>
            <a:ext cx="5639700" cy="58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Carol Rhodes, </a:t>
            </a:r>
            <a:r>
              <a:rPr lang="en-US" sz="2000"/>
              <a:t>Office of Spons</a:t>
            </a:r>
            <a:r>
              <a:rPr lang="en-US" sz="2000"/>
              <a:t>ored Programs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/>
              <a:t>Part 200: COST PRINCIPLES, AND AUDIT REQUIREMENTS FOR FEDERAL AWARDS</a:t>
            </a:r>
            <a:endParaRPr sz="2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/>
              <a:t>Fixed Amount Awards                            1/3</a:t>
            </a:r>
            <a:endParaRPr sz="2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/>
              <a:t>Part 200: COST PRINCIPLES, AND AUDIT REQUIREMENTS FOR FEDERAL AWARDS</a:t>
            </a:r>
            <a:endParaRPr sz="27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Fixed Amount Awards                     2/3</a:t>
            </a:r>
            <a:endParaRPr/>
          </a:p>
        </p:txBody>
      </p:sp>
      <p:sp>
        <p:nvSpPr>
          <p:cNvPr id="99" name="Google Shape;99;p14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/>
              <a:t>Fixed Amount Awards a</a:t>
            </a:r>
            <a:r>
              <a:rPr lang="en-US" sz="2500"/>
              <a:t>re:</a:t>
            </a:r>
            <a:endParaRPr sz="2500"/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500"/>
              <a:t> used if project scope has measurable goals and objectives </a:t>
            </a:r>
            <a:endParaRPr sz="2500"/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&gt;"/>
            </a:pPr>
            <a:r>
              <a:rPr lang="en-US" sz="2500"/>
              <a:t>When adequate cost, historical, or unit pricing data is available </a:t>
            </a:r>
            <a:endParaRPr sz="2500"/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&gt;"/>
            </a:pPr>
            <a:r>
              <a:rPr lang="en-US" sz="2500"/>
              <a:t>Not used when there is mandatory cost sharing or matching</a:t>
            </a:r>
            <a:endParaRPr sz="2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/>
              <a:t>Cost principles apply? Yes,</a:t>
            </a:r>
            <a:r>
              <a:rPr lang="en-US" sz="2500">
                <a:solidFill>
                  <a:schemeClr val="dk2"/>
                </a:solidFill>
              </a:rPr>
              <a:t> </a:t>
            </a:r>
            <a:r>
              <a:rPr lang="en-US" sz="2500">
                <a:solidFill>
                  <a:schemeClr val="dk2"/>
                </a:solidFill>
                <a:highlight>
                  <a:srgbClr val="FFFFFF"/>
                </a:highlight>
              </a:rPr>
              <a:t>the award amount is “negotiated” using the cost principles (or other pricing information) as a guide.</a:t>
            </a:r>
            <a:endParaRPr sz="25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