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7" r:id="rId3"/>
    <p:sldMasterId id="214748365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6858000" cx="9144000"/>
  <p:notesSz cx="6858000" cy="9144000"/>
  <p:embeddedFontLst>
    <p:embeddedFont>
      <p:font typeface="Open Sans Light"/>
      <p:regular r:id="rId11"/>
      <p:bold r:id="rId12"/>
      <p:italic r:id="rId13"/>
      <p:boldItalic r:id="rId14"/>
    </p:embeddedFont>
    <p:embeddedFont>
      <p:font typeface="Open Sans"/>
      <p:regular r:id="rId15"/>
      <p:bold r:id="rId16"/>
      <p:italic r:id="rId17"/>
      <p:boldItalic r:id="rId18"/>
    </p:embeddedFont>
    <p:embeddedFont>
      <p:font typeface="Encode Sans Condensed Thin"/>
      <p:bold r:id="rId19"/>
    </p:embeddedFont>
    <p:embeddedFont>
      <p:font typeface="Century Gothic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CenturyGothic-regular.fntdata"/><Relationship Id="rId11" Type="http://schemas.openxmlformats.org/officeDocument/2006/relationships/font" Target="fonts/OpenSansLight-regular.fntdata"/><Relationship Id="rId22" Type="http://schemas.openxmlformats.org/officeDocument/2006/relationships/font" Target="fonts/CenturyGothic-italic.fntdata"/><Relationship Id="rId10" Type="http://schemas.openxmlformats.org/officeDocument/2006/relationships/slide" Target="slides/slide5.xml"/><Relationship Id="rId21" Type="http://schemas.openxmlformats.org/officeDocument/2006/relationships/font" Target="fonts/CenturyGothic-bold.fntdata"/><Relationship Id="rId13" Type="http://schemas.openxmlformats.org/officeDocument/2006/relationships/font" Target="fonts/OpenSansLight-italic.fntdata"/><Relationship Id="rId12" Type="http://schemas.openxmlformats.org/officeDocument/2006/relationships/font" Target="fonts/OpenSansLight-bold.fntdata"/><Relationship Id="rId23" Type="http://schemas.openxmlformats.org/officeDocument/2006/relationships/font" Target="fonts/CenturyGothic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5" Type="http://schemas.openxmlformats.org/officeDocument/2006/relationships/font" Target="fonts/OpenSans-regular.fntdata"/><Relationship Id="rId14" Type="http://schemas.openxmlformats.org/officeDocument/2006/relationships/font" Target="fonts/OpenSansLight-boldItalic.fntdata"/><Relationship Id="rId17" Type="http://schemas.openxmlformats.org/officeDocument/2006/relationships/font" Target="fonts/OpenSans-italic.fntdata"/><Relationship Id="rId16" Type="http://schemas.openxmlformats.org/officeDocument/2006/relationships/font" Target="fonts/OpenSans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EncodeSansCondensedThin-bold.fntdata"/><Relationship Id="rId6" Type="http://schemas.openxmlformats.org/officeDocument/2006/relationships/slide" Target="slides/slide1.xml"/><Relationship Id="rId18" Type="http://schemas.openxmlformats.org/officeDocument/2006/relationships/font" Target="fonts/OpenSans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611122794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g6111227942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9c2d67b68f_2_3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9c2d67b68f_2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</a:t>
            </a:r>
            <a:endParaRPr/>
          </a:p>
        </p:txBody>
      </p:sp>
      <p:sp>
        <p:nvSpPr>
          <p:cNvPr id="68" name="Google Shape;68;g9c2d67b68f_2_3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9c2d67b68f_2_4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9c2d67b68f_2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sz="8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We can bypass reps under 52.204-24 if we state “does not” provide covered telecommunications equipment/services as part of the offered products or services to the Government </a:t>
            </a:r>
            <a:endParaRPr/>
          </a:p>
        </p:txBody>
      </p:sp>
      <p:sp>
        <p:nvSpPr>
          <p:cNvPr id="75" name="Google Shape;75;g9c2d67b68f_2_4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9c2d67b68f_2_5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9c2d67b68f_2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Claudia and Ray can elaborate further on Procurement steps </a:t>
            </a:r>
            <a:endParaRPr/>
          </a:p>
        </p:txBody>
      </p:sp>
      <p:sp>
        <p:nvSpPr>
          <p:cNvPr id="82" name="Google Shape;82;g9c2d67b68f_2_5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62913b990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g62913b9908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Relationship Id="rId3" Type="http://schemas.openxmlformats.org/officeDocument/2006/relationships/image" Target="../media/image5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Relationship Id="rId3" Type="http://schemas.openxmlformats.org/officeDocument/2006/relationships/image" Target="../media/image5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idx="1" type="body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5461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Char char="●"/>
              <a:defRPr b="0" i="0" sz="5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12" name="Google Shape;12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ordmark_center_Purple_HEX.png" id="13" name="Google Shape;13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039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4" name="Google Shape;14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64487" cy="112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0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Open Sans"/>
              <a:buChar char="–"/>
              <a:defRPr b="0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0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Open Sans"/>
              <a:buChar char="–"/>
              <a:defRPr b="0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0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18" name="Google Shape;18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9" name="Google Shape;19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p4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" name="Google Shape;23;p4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●"/>
              <a:defRPr b="0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24" name="Google Shape;24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8215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25" name="Google Shape;25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indent="-1079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29" name="Google Shape;29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6310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0" name="Google Shape;30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bg>
      <p:bgPr>
        <a:solidFill>
          <a:srgbClr val="4B2E83"/>
        </a:solidFill>
      </p:bgPr>
    </p:bg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33" name="Google Shape;33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4" y="5945853"/>
            <a:ext cx="1368169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7333" y="6354232"/>
            <a:ext cx="2540000" cy="266689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7"/>
          <p:cNvSpPr txBox="1"/>
          <p:nvPr>
            <p:ph idx="1" type="body"/>
          </p:nvPr>
        </p:nvSpPr>
        <p:spPr>
          <a:xfrm>
            <a:off x="671756" y="1179824"/>
            <a:ext cx="6972300" cy="2641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5461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5000"/>
              <a:buFont typeface="Arial"/>
              <a:buChar char="●"/>
              <a:defRPr b="0" i="0" sz="5000" u="none" cap="none" strike="noStrik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36" name="Google Shape;36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64484" cy="112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/>
          <p:nvPr>
            <p:ph type="title"/>
          </p:nvPr>
        </p:nvSpPr>
        <p:spPr>
          <a:xfrm>
            <a:off x="2171700" y="764373"/>
            <a:ext cx="6458100" cy="129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4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39" name="Google Shape;39;p8"/>
          <p:cNvSpPr txBox="1"/>
          <p:nvPr>
            <p:ph idx="10" type="dt"/>
          </p:nvPr>
        </p:nvSpPr>
        <p:spPr>
          <a:xfrm>
            <a:off x="4554447" y="6355844"/>
            <a:ext cx="2183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40" name="Google Shape;40;p8"/>
          <p:cNvSpPr txBox="1"/>
          <p:nvPr>
            <p:ph idx="11" type="ftr"/>
          </p:nvPr>
        </p:nvSpPr>
        <p:spPr>
          <a:xfrm>
            <a:off x="514350" y="6355845"/>
            <a:ext cx="3820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41" name="Google Shape;41;p8"/>
          <p:cNvSpPr txBox="1"/>
          <p:nvPr>
            <p:ph idx="12" type="sldNum"/>
          </p:nvPr>
        </p:nvSpPr>
        <p:spPr>
          <a:xfrm>
            <a:off x="7086600" y="6492875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 txBox="1"/>
          <p:nvPr>
            <p:ph idx="1" type="body"/>
          </p:nvPr>
        </p:nvSpPr>
        <p:spPr>
          <a:xfrm>
            <a:off x="671756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659304" y="2320239"/>
            <a:ext cx="8197200" cy="381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3" type="body"/>
          </p:nvPr>
        </p:nvSpPr>
        <p:spPr>
          <a:xfrm>
            <a:off x="671756" y="1730666"/>
            <a:ext cx="8184600" cy="4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Char char="●"/>
              <a:defRPr b="0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46" name="Google Shape;46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2"/>
            <a:ext cx="2540000" cy="26668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7" name="Google Shape;47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4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bg>
      <p:bgPr>
        <a:solidFill>
          <a:srgbClr val="4B2E83"/>
        </a:solidFill>
      </p:bgPr>
    </p:bg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Google Shape;49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2"/>
            <a:ext cx="2540000" cy="266689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Google Shape;50;p10"/>
          <p:cNvSpPr/>
          <p:nvPr>
            <p:ph idx="2" type="chart"/>
          </p:nvPr>
        </p:nvSpPr>
        <p:spPr>
          <a:xfrm>
            <a:off x="766762" y="1736725"/>
            <a:ext cx="8021700" cy="443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indent="-76200" lvl="1" marL="9906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5400" lvl="3" marL="1752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5400" lvl="4" marL="2209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5400" lvl="5" marL="2667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5400" lvl="6" marL="3124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5400" lvl="7" marL="3581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5400" lvl="8" marL="4038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1" name="Google Shape;51;p10"/>
          <p:cNvSpPr txBox="1"/>
          <p:nvPr>
            <p:ph idx="1" type="body"/>
          </p:nvPr>
        </p:nvSpPr>
        <p:spPr>
          <a:xfrm>
            <a:off x="671756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52" name="Google Shape;52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4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1"/>
          <p:cNvSpPr txBox="1"/>
          <p:nvPr>
            <p:ph type="title"/>
          </p:nvPr>
        </p:nvSpPr>
        <p:spPr>
          <a:xfrm>
            <a:off x="2171700" y="764373"/>
            <a:ext cx="6458100" cy="129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4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55" name="Google Shape;55;p11"/>
          <p:cNvSpPr txBox="1"/>
          <p:nvPr>
            <p:ph idx="1" type="body"/>
          </p:nvPr>
        </p:nvSpPr>
        <p:spPr>
          <a:xfrm>
            <a:off x="514350" y="2194560"/>
            <a:ext cx="8115300" cy="40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683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264C8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2264C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429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F196F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5F1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302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302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302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302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302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302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56" name="Google Shape;56;p11"/>
          <p:cNvSpPr txBox="1"/>
          <p:nvPr>
            <p:ph idx="10" type="dt"/>
          </p:nvPr>
        </p:nvSpPr>
        <p:spPr>
          <a:xfrm>
            <a:off x="3905386" y="6355845"/>
            <a:ext cx="2183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57" name="Google Shape;57;p11"/>
          <p:cNvSpPr txBox="1"/>
          <p:nvPr>
            <p:ph idx="11" type="ftr"/>
          </p:nvPr>
        </p:nvSpPr>
        <p:spPr>
          <a:xfrm>
            <a:off x="514350" y="6355845"/>
            <a:ext cx="3300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58" name="Google Shape;58;p11"/>
          <p:cNvSpPr txBox="1"/>
          <p:nvPr>
            <p:ph idx="12" type="sldNum"/>
          </p:nvPr>
        </p:nvSpPr>
        <p:spPr>
          <a:xfrm>
            <a:off x="7086600" y="6492875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slideLayout" Target="../slideLayouts/slideLayout9.xml"/><Relationship Id="rId6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B2E83"/>
        </a:solidFill>
      </p:bgPr>
    </p:bg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52" r:id="rId1"/>
    <p:sldLayoutId id="2147483653" r:id="rId2"/>
    <p:sldLayoutId id="2147483654" r:id="rId3"/>
    <p:sldLayoutId id="2147483655" r:id="rId4"/>
    <p:sldLayoutId id="2147483656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congress.gov/bill/115th-congress/house-bill/5515/text#toc-H4350A53097BD46409287451A50C4F397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2"/>
          <p:cNvSpPr txBox="1"/>
          <p:nvPr>
            <p:ph idx="1" type="body"/>
          </p:nvPr>
        </p:nvSpPr>
        <p:spPr>
          <a:xfrm>
            <a:off x="692029" y="1868863"/>
            <a:ext cx="6972300" cy="159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063"/>
              <a:buFont typeface="Arial"/>
              <a:buNone/>
            </a:pPr>
            <a:r>
              <a:rPr lang="en-US" sz="4250">
                <a:latin typeface="Open Sans"/>
                <a:ea typeface="Open Sans"/>
                <a:cs typeface="Open Sans"/>
                <a:sym typeface="Open Sans"/>
              </a:rPr>
              <a:t>National </a:t>
            </a:r>
            <a:r>
              <a:rPr lang="en-US" sz="4250">
                <a:latin typeface="Open Sans"/>
                <a:ea typeface="Open Sans"/>
                <a:cs typeface="Open Sans"/>
                <a:sym typeface="Open Sans"/>
              </a:rPr>
              <a:t>Defense Authorization Act: </a:t>
            </a:r>
            <a:r>
              <a:rPr lang="en-US" sz="2750">
                <a:latin typeface="Open Sans"/>
                <a:ea typeface="Open Sans"/>
                <a:cs typeface="Open Sans"/>
                <a:sym typeface="Open Sans"/>
              </a:rPr>
              <a:t>Prohibition on covered </a:t>
            </a:r>
            <a:r>
              <a:rPr lang="en-US" sz="2750">
                <a:latin typeface="Open Sans"/>
                <a:ea typeface="Open Sans"/>
                <a:cs typeface="Open Sans"/>
                <a:sym typeface="Open Sans"/>
              </a:rPr>
              <a:t>telecommunications</a:t>
            </a:r>
            <a:r>
              <a:rPr lang="en-US" sz="2750">
                <a:latin typeface="Open Sans"/>
                <a:ea typeface="Open Sans"/>
                <a:cs typeface="Open Sans"/>
                <a:sym typeface="Open Sans"/>
              </a:rPr>
              <a:t> products/services</a:t>
            </a:r>
            <a:endParaRPr sz="3500"/>
          </a:p>
        </p:txBody>
      </p:sp>
      <p:sp>
        <p:nvSpPr>
          <p:cNvPr id="64" name="Google Shape;64;p12"/>
          <p:cNvSpPr txBox="1"/>
          <p:nvPr/>
        </p:nvSpPr>
        <p:spPr>
          <a:xfrm>
            <a:off x="692029" y="4308048"/>
            <a:ext cx="6656700" cy="1812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"/>
              <a:buFont typeface="Arial"/>
              <a:buNone/>
            </a:pPr>
            <a:r>
              <a:rPr lang="en-US" sz="20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October, 2020 </a:t>
            </a:r>
            <a:r>
              <a:rPr b="0" i="0" lang="en-US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MRAM</a:t>
            </a:r>
            <a:endParaRPr/>
          </a:p>
          <a:p>
            <a:pPr indent="0" lvl="0" marL="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500"/>
              <a:buFont typeface="Arial"/>
              <a:buNone/>
            </a:pPr>
            <a:r>
              <a:rPr lang="en-US" sz="20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Carol Rhodes</a:t>
            </a:r>
            <a:endParaRPr/>
          </a:p>
          <a:p>
            <a:pPr indent="0" lvl="0" marL="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500"/>
              <a:buFont typeface="Arial"/>
              <a:buNone/>
            </a:pPr>
            <a:r>
              <a:rPr b="0" i="0" lang="en-US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Office of Sponsored Programs</a:t>
            </a:r>
            <a:endParaRPr/>
          </a:p>
          <a:p>
            <a:pPr indent="0" lvl="0" marL="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3"/>
          <p:cNvSpPr txBox="1"/>
          <p:nvPr>
            <p:ph idx="2" type="body"/>
          </p:nvPr>
        </p:nvSpPr>
        <p:spPr>
          <a:xfrm>
            <a:off x="813900" y="1503300"/>
            <a:ext cx="8196300" cy="4386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500" u="sng">
                <a:solidFill>
                  <a:srgbClr val="B78080"/>
                </a:solidFill>
                <a:highlight>
                  <a:srgbClr val="FFFFFF"/>
                </a:highlight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Section 889</a:t>
            </a:r>
            <a:r>
              <a:rPr lang="en-US" sz="2500">
                <a:solidFill>
                  <a:srgbClr val="2F2A20"/>
                </a:solidFill>
                <a:highlight>
                  <a:srgbClr val="FFFFFF"/>
                </a:highlight>
              </a:rPr>
              <a:t>:</a:t>
            </a:r>
            <a:endParaRPr sz="2500">
              <a:solidFill>
                <a:srgbClr val="2F2A20"/>
              </a:solidFill>
              <a:highlight>
                <a:srgbClr val="FFFFFF"/>
              </a:highlight>
            </a:endParaRPr>
          </a:p>
          <a:p>
            <a:pPr indent="-400050" lvl="0" marL="457200" marR="0" rtl="0" algn="l">
              <a:lnSpc>
                <a:spcPct val="115000"/>
              </a:lnSpc>
              <a:spcBef>
                <a:spcPts val="1300"/>
              </a:spcBef>
              <a:spcAft>
                <a:spcPts val="0"/>
              </a:spcAft>
              <a:buClr>
                <a:srgbClr val="33006F"/>
              </a:buClr>
              <a:buSzPts val="2700"/>
              <a:buChar char="&gt;"/>
            </a:pPr>
            <a:r>
              <a:rPr lang="en-US" sz="2300">
                <a:solidFill>
                  <a:srgbClr val="33006F"/>
                </a:solidFill>
                <a:highlight>
                  <a:srgbClr val="FFFFFF"/>
                </a:highlight>
              </a:rPr>
              <a:t>Prohibits agencies from entering into contracts with entities (such as the UW) that use equipment, systems, or services that integrate “covered” telecommunications equipment or services deemed to be a “substantial or essential component of any system” or “critical technology as part of any system.” </a:t>
            </a:r>
            <a:endParaRPr sz="2300">
              <a:solidFill>
                <a:srgbClr val="33006F"/>
              </a:solidFill>
              <a:highlight>
                <a:srgbClr val="FFFFFF"/>
              </a:highlight>
            </a:endParaRPr>
          </a:p>
          <a:p>
            <a:pPr indent="-37465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3006F"/>
              </a:buClr>
              <a:buSzPts val="2300"/>
              <a:buChar char="-"/>
            </a:pPr>
            <a:r>
              <a:rPr lang="en-US" sz="2300">
                <a:solidFill>
                  <a:srgbClr val="33006F"/>
                </a:solidFill>
                <a:highlight>
                  <a:srgbClr val="FFFFFF"/>
                </a:highlight>
              </a:rPr>
              <a:t>e.g. covered entity =Huawei and others</a:t>
            </a:r>
            <a:endParaRPr sz="2300">
              <a:solidFill>
                <a:srgbClr val="33006F"/>
              </a:solidFill>
              <a:highlight>
                <a:srgbClr val="FFFFFF"/>
              </a:highlight>
            </a:endParaRPr>
          </a:p>
          <a:p>
            <a:pPr indent="0" lvl="0" marL="9144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33006F"/>
              </a:solidFill>
              <a:highlight>
                <a:srgbClr val="FFFFFF"/>
              </a:highlight>
            </a:endParaRPr>
          </a:p>
          <a:p>
            <a:pPr indent="-374650" lvl="0" marL="4572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33006F"/>
              </a:buClr>
              <a:buSzPts val="2300"/>
              <a:buChar char="&gt;"/>
            </a:pPr>
            <a:r>
              <a:rPr lang="en-US" sz="2300">
                <a:solidFill>
                  <a:srgbClr val="33006F"/>
                </a:solidFill>
                <a:highlight>
                  <a:srgbClr val="FFFFFF"/>
                </a:highlight>
              </a:rPr>
              <a:t>Prohibits use of federal funding to procure or obtain “covered” telecommunications equipment or services</a:t>
            </a:r>
            <a:endParaRPr sz="2300">
              <a:solidFill>
                <a:srgbClr val="33006F"/>
              </a:solidFill>
              <a:highlight>
                <a:srgbClr val="FFFFFF"/>
              </a:highlight>
            </a:endParaRPr>
          </a:p>
          <a:p>
            <a:pPr indent="0" lvl="0" marL="4572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33006F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33006F"/>
                </a:solidFill>
                <a:highlight>
                  <a:srgbClr val="FFFFFF"/>
                </a:highlight>
              </a:rPr>
              <a:t>Effective August 13, 2020</a:t>
            </a:r>
            <a:endParaRPr sz="4000">
              <a:solidFill>
                <a:srgbClr val="33006F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</p:txBody>
      </p:sp>
      <p:sp>
        <p:nvSpPr>
          <p:cNvPr id="71" name="Google Shape;71;p13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800"/>
              <a:t>National Defense Authorization Act (NDAA)</a:t>
            </a:r>
            <a:endParaRPr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4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900"/>
              <a:t>How does this look in Federal Awards?</a:t>
            </a:r>
            <a:endParaRPr sz="2900"/>
          </a:p>
        </p:txBody>
      </p:sp>
      <p:sp>
        <p:nvSpPr>
          <p:cNvPr id="78" name="Google Shape;78;p14"/>
          <p:cNvSpPr txBox="1"/>
          <p:nvPr>
            <p:ph idx="2" type="body"/>
          </p:nvPr>
        </p:nvSpPr>
        <p:spPr>
          <a:xfrm>
            <a:off x="659300" y="1452675"/>
            <a:ext cx="8196300" cy="429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&gt;"/>
            </a:pPr>
            <a:r>
              <a:rPr lang="en-US" sz="2000">
                <a:highlight>
                  <a:schemeClr val="lt2"/>
                </a:highlight>
              </a:rPr>
              <a:t>Federal Contracts will include new </a:t>
            </a:r>
            <a:r>
              <a:rPr lang="en-US" sz="2000">
                <a:highlight>
                  <a:schemeClr val="lt2"/>
                </a:highlight>
              </a:rPr>
              <a:t>FAR clause 52.204-26</a:t>
            </a:r>
            <a:r>
              <a:rPr lang="en-US" sz="2000">
                <a:highlight>
                  <a:srgbClr val="FFFFFF"/>
                </a:highlight>
              </a:rPr>
              <a:t>: Does UW represent </a:t>
            </a:r>
            <a:r>
              <a:rPr lang="en-US" sz="2000">
                <a:solidFill>
                  <a:srgbClr val="4B2E83"/>
                </a:solidFill>
                <a:highlight>
                  <a:srgbClr val="FFFFFF"/>
                </a:highlight>
              </a:rPr>
              <a:t>that it </a:t>
            </a:r>
            <a:r>
              <a:rPr lang="en-US" sz="2000">
                <a:solidFill>
                  <a:srgbClr val="4B2E83"/>
                </a:solidFill>
                <a:highlight>
                  <a:srgbClr val="FFFF00"/>
                </a:highlight>
              </a:rPr>
              <a:t>□ does, □ does not</a:t>
            </a:r>
            <a:r>
              <a:rPr lang="en-US" sz="2000">
                <a:solidFill>
                  <a:srgbClr val="4B2E83"/>
                </a:solidFill>
                <a:highlight>
                  <a:srgbClr val="FFFFFF"/>
                </a:highlight>
              </a:rPr>
              <a:t> provide covered telecommunications equipment or services as a part of its offered products or services . . . </a:t>
            </a:r>
            <a:endParaRPr sz="2000">
              <a:solidFill>
                <a:srgbClr val="4B2E83"/>
              </a:solidFill>
              <a:highlight>
                <a:srgbClr val="FFFFFF"/>
              </a:highlight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highlight>
                <a:srgbClr val="FFFFFF"/>
              </a:highlight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&gt;"/>
            </a:pPr>
            <a:r>
              <a:rPr lang="en-US" sz="2000">
                <a:highlight>
                  <a:srgbClr val="FFFFFF"/>
                </a:highlight>
              </a:rPr>
              <a:t>Federal Grants and Cooperative agreements will include similar language as a term and condition, but further:</a:t>
            </a:r>
            <a:endParaRPr sz="2000">
              <a:highlight>
                <a:srgbClr val="FFFFFF"/>
              </a:highlight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 sz="2100"/>
              <a:t> Grantees are prohibited from using government funds “to enter into contracts (or extend or renew contracts) </a:t>
            </a:r>
            <a:r>
              <a:rPr b="1" lang="en-US" sz="2100"/>
              <a:t>with entities that use covered telecommunications equipment or services.</a:t>
            </a:r>
            <a:r>
              <a:rPr lang="en-US" sz="2100"/>
              <a:t>” (language from revised UG)</a:t>
            </a:r>
            <a:endParaRPr>
              <a:highlight>
                <a:srgbClr val="FFFFFF"/>
              </a:highlight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highlight>
                <a:srgbClr val="FFFFFF"/>
              </a:highlight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rgbClr val="4B2E83"/>
              </a:solidFill>
            </a:endParaRPr>
          </a:p>
          <a:p>
            <a:pPr indent="0" lvl="0" marL="45720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rgbClr val="000000"/>
              </a:solidFill>
            </a:endParaRPr>
          </a:p>
          <a:p>
            <a:pPr indent="0" lvl="0" marL="45720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5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How is the UW Handling? </a:t>
            </a:r>
            <a:endParaRPr/>
          </a:p>
        </p:txBody>
      </p:sp>
      <p:sp>
        <p:nvSpPr>
          <p:cNvPr id="85" name="Google Shape;85;p15"/>
          <p:cNvSpPr txBox="1"/>
          <p:nvPr>
            <p:ph idx="2" type="body"/>
          </p:nvPr>
        </p:nvSpPr>
        <p:spPr>
          <a:xfrm>
            <a:off x="659305" y="1508125"/>
            <a:ext cx="81963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7465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300"/>
              <a:buChar char="&gt;"/>
            </a:pPr>
            <a:r>
              <a:rPr lang="en-US" sz="2300"/>
              <a:t>UWIT:</a:t>
            </a:r>
            <a:endParaRPr sz="2300"/>
          </a:p>
          <a:p>
            <a:pPr indent="-3492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–"/>
            </a:pPr>
            <a:r>
              <a:rPr lang="en-US" sz="1900"/>
              <a:t>C</a:t>
            </a:r>
            <a:r>
              <a:rPr lang="en-US" sz="1900"/>
              <a:t>onfirmed UWIT environment does not violate this clause</a:t>
            </a:r>
            <a:endParaRPr sz="1900"/>
          </a:p>
          <a:p>
            <a:pPr indent="-3492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–"/>
            </a:pPr>
            <a:r>
              <a:rPr lang="en-US" sz="1900"/>
              <a:t>Incorporate into its vendor contracts as needed</a:t>
            </a:r>
            <a:endParaRPr sz="1900"/>
          </a:p>
          <a:p>
            <a:pPr indent="-3746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Char char="&gt;"/>
            </a:pPr>
            <a:r>
              <a:rPr lang="en-US" sz="2300"/>
              <a:t>UW Procurement:</a:t>
            </a:r>
            <a:endParaRPr sz="1900"/>
          </a:p>
          <a:p>
            <a:pPr indent="-3492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–"/>
            </a:pPr>
            <a:r>
              <a:rPr lang="en-US" sz="1900"/>
              <a:t>Reviewed P-card transactions to date </a:t>
            </a:r>
            <a:endParaRPr sz="1900"/>
          </a:p>
          <a:p>
            <a:pPr indent="-3492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–"/>
            </a:pPr>
            <a:r>
              <a:rPr lang="en-US" sz="1900"/>
              <a:t>Additional procedures under development</a:t>
            </a:r>
            <a:endParaRPr sz="1900"/>
          </a:p>
          <a:p>
            <a:pPr indent="-3746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Char char="&gt;"/>
            </a:pPr>
            <a:r>
              <a:rPr lang="en-US" sz="2300"/>
              <a:t>Subawards: </a:t>
            </a:r>
            <a:endParaRPr sz="2300"/>
          </a:p>
          <a:p>
            <a:pPr indent="-3492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–"/>
            </a:pPr>
            <a:r>
              <a:rPr lang="en-US" sz="1900"/>
              <a:t>New subrecipients are checked against SAM </a:t>
            </a:r>
            <a:endParaRPr sz="1900"/>
          </a:p>
          <a:p>
            <a:pPr indent="-3492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–"/>
            </a:pPr>
            <a:r>
              <a:rPr lang="en-US" sz="1900"/>
              <a:t>Foreign entities also receive Restricted Party Screening (RPS)</a:t>
            </a:r>
            <a:endParaRPr sz="1900"/>
          </a:p>
          <a:p>
            <a:pPr indent="-3492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–"/>
            </a:pPr>
            <a:r>
              <a:rPr lang="en-US" sz="1900"/>
              <a:t>Incorporate as flow-down as needed</a:t>
            </a:r>
            <a:endParaRPr sz="1900"/>
          </a:p>
          <a:p>
            <a:pPr indent="-3746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Char char="&gt;"/>
            </a:pPr>
            <a:r>
              <a:rPr lang="en-US" sz="2300"/>
              <a:t>OSP:</a:t>
            </a:r>
            <a:endParaRPr sz="2300"/>
          </a:p>
          <a:p>
            <a:pPr indent="-3492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–"/>
            </a:pPr>
            <a:r>
              <a:rPr lang="en-US" sz="1900"/>
              <a:t>Makes PI aware of limitation and have them acknowledge in writing</a:t>
            </a:r>
            <a:endParaRPr sz="1900"/>
          </a:p>
          <a:p>
            <a:pPr indent="0" lvl="0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6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750"/>
              <a:buFont typeface="Arial"/>
              <a:buNone/>
            </a:pPr>
            <a:r>
              <a:rPr b="0" i="0" lang="en-US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Questions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2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