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9144000"/>
  <p:notesSz cx="6858000" cy="9144000"/>
  <p:embeddedFontLst>
    <p:embeddedFont>
      <p:font typeface="Jacques Francois Shadow"/>
      <p:regular r:id="rId13"/>
    </p:embeddedFont>
    <p:embeddedFont>
      <p:font typeface="Open Sans Light"/>
      <p:regular r:id="rId14"/>
      <p:bold r:id="rId15"/>
      <p:italic r:id="rId16"/>
      <p:boldItalic r:id="rId17"/>
    </p:embeddedFont>
    <p:embeddedFont>
      <p:font typeface="Encode Sans Condensed Thin"/>
      <p:bold r:id="rId18"/>
    </p:embeddedFont>
    <p:embeddedFont>
      <p:font typeface="Open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.fntdata"/><Relationship Id="rId11" Type="http://schemas.openxmlformats.org/officeDocument/2006/relationships/slide" Target="slides/slide5.xml"/><Relationship Id="rId22" Type="http://schemas.openxmlformats.org/officeDocument/2006/relationships/font" Target="fonts/OpenSans-boldItalic.fntdata"/><Relationship Id="rId10" Type="http://schemas.openxmlformats.org/officeDocument/2006/relationships/slide" Target="slides/slide4.xml"/><Relationship Id="rId21" Type="http://schemas.openxmlformats.org/officeDocument/2006/relationships/font" Target="fonts/OpenSans-italic.fntdata"/><Relationship Id="rId13" Type="http://schemas.openxmlformats.org/officeDocument/2006/relationships/font" Target="fonts/JacquesFrancoisShadow-regular.fntdata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OpenSansLight-bold.fntdata"/><Relationship Id="rId14" Type="http://schemas.openxmlformats.org/officeDocument/2006/relationships/font" Target="fonts/OpenSansLight-regular.fntdata"/><Relationship Id="rId17" Type="http://schemas.openxmlformats.org/officeDocument/2006/relationships/font" Target="fonts/OpenSansLight-boldItalic.fntdata"/><Relationship Id="rId16" Type="http://schemas.openxmlformats.org/officeDocument/2006/relationships/font" Target="fonts/OpenSansLight-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EncodeSansCondensedThin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4" name="Google Shape;34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5" name="Google Shape;3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1" name="Google Shape;41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2" name="Google Shape;4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1" name="Google Shape;5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exports@uw.edu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exports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None/>
            </a:pPr>
            <a:r>
              <a:rPr lang="en-US" sz="3500">
                <a:latin typeface="Arial"/>
                <a:ea typeface="Arial"/>
                <a:cs typeface="Arial"/>
                <a:sym typeface="Arial"/>
              </a:rPr>
              <a:t>Foreign Nationals and the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3500"/>
              <a:buNone/>
            </a:pPr>
            <a:r>
              <a:rPr lang="en-US" sz="3500">
                <a:latin typeface="Arial"/>
                <a:ea typeface="Arial"/>
                <a:cs typeface="Arial"/>
                <a:sym typeface="Arial"/>
              </a:rPr>
              <a:t>Fundamental Research Exclusion</a:t>
            </a:r>
            <a:endParaRPr/>
          </a:p>
        </p:txBody>
      </p:sp>
      <p:sp>
        <p:nvSpPr>
          <p:cNvPr id="59" name="Google Shape;59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October 2020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Mark Stomski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</a:pPr>
            <a:r>
              <a:rPr lang="en-US" sz="3600"/>
              <a:t>Fundamental Research Exclusion</a:t>
            </a:r>
            <a:endParaRPr/>
          </a:p>
        </p:txBody>
      </p:sp>
      <p:sp>
        <p:nvSpPr>
          <p:cNvPr id="66" name="Google Shape;66;p12"/>
          <p:cNvSpPr txBox="1"/>
          <p:nvPr>
            <p:ph idx="2" type="body"/>
          </p:nvPr>
        </p:nvSpPr>
        <p:spPr>
          <a:xfrm>
            <a:off x="659305" y="1581981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⮚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Exempt from export controls: Research </a:t>
            </a:r>
            <a:r>
              <a:rPr lang="en-US" u="sng">
                <a:latin typeface="Calibri"/>
                <a:ea typeface="Calibri"/>
                <a:cs typeface="Calibri"/>
                <a:sym typeface="Calibri"/>
              </a:rPr>
              <a:t>results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that are generated with the hope of being published and there are </a:t>
            </a:r>
            <a:r>
              <a:rPr lang="en-US" u="sng">
                <a:latin typeface="Calibri"/>
                <a:ea typeface="Calibri"/>
                <a:cs typeface="Calibri"/>
                <a:sym typeface="Calibri"/>
              </a:rPr>
              <a:t>no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restrictions or approvals required by the sponsor on the publication or use of foreign nationals. </a:t>
            </a:r>
            <a:r>
              <a:rPr lang="en-US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FREE PUBLICATION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Noto Sans Symbols"/>
              <a:buChar char="⮚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Publication approval example: DFARS 252.204-7000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Noto Sans Symbols"/>
              <a:buChar char="⮚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PI agrees to publication approval process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000"/>
              <a:buFont typeface="Noto Sans Symbols"/>
              <a:buChar char="⮚"/>
            </a:pPr>
            <a:r>
              <a:rPr lang="en-US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Reviews of publications are OK for I.P. purposes</a:t>
            </a:r>
            <a:endParaRPr/>
          </a:p>
          <a:p>
            <a:pPr indent="-1905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⮚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Does not include physical items (</a:t>
            </a:r>
            <a:r>
              <a:rPr lang="en-US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esp. military or space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⮚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Does not include Sponsor or proprietary data</a:t>
            </a:r>
            <a:endParaRPr/>
          </a:p>
          <a:p>
            <a:pPr indent="-1905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⮚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Does this impact remote international work/collaboration?</a:t>
            </a:r>
            <a:endParaRPr/>
          </a:p>
          <a:p>
            <a:pPr indent="-1905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158750" lvl="1" marL="74295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Noto Sans Symbols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None/>
            </a:pPr>
            <a:r>
              <a:t/>
            </a:r>
            <a:endParaRPr>
              <a:latin typeface="Jacques Francois Shadow"/>
              <a:ea typeface="Jacques Francois Shadow"/>
              <a:cs typeface="Jacques Francois Shadow"/>
              <a:sym typeface="Jacques Francois Shadow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67" name="Google Shape;67;p12"/>
          <p:cNvSpPr txBox="1"/>
          <p:nvPr/>
        </p:nvSpPr>
        <p:spPr>
          <a:xfrm>
            <a:off x="215660" y="6397289"/>
            <a:ext cx="426200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MRAM – Mark Stomski – Office of Research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idx="1" type="body"/>
          </p:nvPr>
        </p:nvSpPr>
        <p:spPr>
          <a:xfrm>
            <a:off x="593629" y="27028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</a:pPr>
            <a:r>
              <a:rPr lang="en-US"/>
              <a:t>Export Controlled  vs  Fundamental Research</a:t>
            </a:r>
            <a:endParaRPr/>
          </a:p>
        </p:txBody>
      </p:sp>
      <p:grpSp>
        <p:nvGrpSpPr>
          <p:cNvPr id="73" name="Google Shape;73;p13"/>
          <p:cNvGrpSpPr/>
          <p:nvPr/>
        </p:nvGrpSpPr>
        <p:grpSpPr>
          <a:xfrm>
            <a:off x="362404" y="1577491"/>
            <a:ext cx="8534399" cy="4867759"/>
            <a:chOff x="561976" y="1837841"/>
            <a:chExt cx="8534399" cy="4867759"/>
          </a:xfrm>
        </p:grpSpPr>
        <p:sp>
          <p:nvSpPr>
            <p:cNvPr id="74" name="Google Shape;74;p13"/>
            <p:cNvSpPr/>
            <p:nvPr/>
          </p:nvSpPr>
          <p:spPr>
            <a:xfrm>
              <a:off x="3962400" y="2165350"/>
              <a:ext cx="838200" cy="1565275"/>
            </a:xfrm>
            <a:prstGeom prst="rect">
              <a:avLst/>
            </a:prstGeom>
            <a:solidFill>
              <a:srgbClr val="800000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5" name="Google Shape;75;p13"/>
            <p:cNvCxnSpPr/>
            <p:nvPr/>
          </p:nvCxnSpPr>
          <p:spPr>
            <a:xfrm>
              <a:off x="3948113" y="2309813"/>
              <a:ext cx="838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3975100" y="2470150"/>
              <a:ext cx="838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3948113" y="3198813"/>
              <a:ext cx="838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3962400" y="3351213"/>
              <a:ext cx="838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3962400" y="3505200"/>
              <a:ext cx="838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3962400" y="2622550"/>
              <a:ext cx="838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1" name="Google Shape;81;p13"/>
            <p:cNvSpPr txBox="1"/>
            <p:nvPr/>
          </p:nvSpPr>
          <p:spPr>
            <a:xfrm>
              <a:off x="3894932" y="2590226"/>
              <a:ext cx="9906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US!</a:t>
              </a:r>
              <a:r>
                <a:rPr lang="en-US" sz="320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endParaRPr/>
            </a:p>
          </p:txBody>
        </p:sp>
        <p:cxnSp>
          <p:nvCxnSpPr>
            <p:cNvPr id="82" name="Google Shape;82;p13"/>
            <p:cNvCxnSpPr/>
            <p:nvPr/>
          </p:nvCxnSpPr>
          <p:spPr>
            <a:xfrm>
              <a:off x="4343400" y="3352800"/>
              <a:ext cx="0" cy="152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 rot="10800000">
              <a:off x="4572000" y="3505200"/>
              <a:ext cx="0" cy="225425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4195763" y="2470150"/>
              <a:ext cx="0" cy="152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4191000" y="3211513"/>
              <a:ext cx="0" cy="152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4572000" y="3195638"/>
              <a:ext cx="0" cy="152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4191000" y="3505200"/>
              <a:ext cx="0" cy="225425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4191000" y="2165350"/>
              <a:ext cx="0" cy="152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4381500" y="2317750"/>
              <a:ext cx="0" cy="152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4572000" y="2470150"/>
              <a:ext cx="0" cy="152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4576763" y="2179638"/>
              <a:ext cx="0" cy="152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2" name="Google Shape;92;p13"/>
            <p:cNvSpPr txBox="1"/>
            <p:nvPr/>
          </p:nvSpPr>
          <p:spPr>
            <a:xfrm>
              <a:off x="3543300" y="3843687"/>
              <a:ext cx="1752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Awareness</a:t>
              </a:r>
              <a:endParaRPr/>
            </a:p>
          </p:txBody>
        </p:sp>
        <p:grpSp>
          <p:nvGrpSpPr>
            <p:cNvPr id="93" name="Google Shape;93;p13"/>
            <p:cNvGrpSpPr/>
            <p:nvPr/>
          </p:nvGrpSpPr>
          <p:grpSpPr>
            <a:xfrm>
              <a:off x="2346781" y="2527301"/>
              <a:ext cx="1066800" cy="1295400"/>
              <a:chOff x="1104" y="1200"/>
              <a:chExt cx="672" cy="816"/>
            </a:xfrm>
          </p:grpSpPr>
          <p:grpSp>
            <p:nvGrpSpPr>
              <p:cNvPr id="94" name="Google Shape;94;p13"/>
              <p:cNvGrpSpPr/>
              <p:nvPr/>
            </p:nvGrpSpPr>
            <p:grpSpPr>
              <a:xfrm>
                <a:off x="1104" y="1200"/>
                <a:ext cx="672" cy="384"/>
                <a:chOff x="1104" y="1200"/>
                <a:chExt cx="672" cy="384"/>
              </a:xfrm>
            </p:grpSpPr>
            <p:sp>
              <p:nvSpPr>
                <p:cNvPr id="95" name="Google Shape;95;p13"/>
                <p:cNvSpPr/>
                <p:nvPr/>
              </p:nvSpPr>
              <p:spPr>
                <a:xfrm>
                  <a:off x="1104" y="1200"/>
                  <a:ext cx="672" cy="384"/>
                </a:xfrm>
                <a:prstGeom prst="rightArrow">
                  <a:avLst>
                    <a:gd fmla="val 50000" name="adj1"/>
                    <a:gd fmla="val 43750" name="adj2"/>
                  </a:avLst>
                </a:prstGeom>
                <a:solidFill>
                  <a:schemeClr val="accent1"/>
                </a:solidFill>
                <a:ln cap="flat" cmpd="sng" w="9525">
                  <a:solidFill>
                    <a:schemeClr val="l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6" name="Google Shape;96;p13"/>
                <p:cNvSpPr txBox="1"/>
                <p:nvPr/>
              </p:nvSpPr>
              <p:spPr>
                <a:xfrm>
                  <a:off x="1104" y="1296"/>
                  <a:ext cx="576" cy="17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200">
                      <a:solidFill>
                        <a:schemeClr val="lt1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Sponsor</a:t>
                  </a:r>
                  <a:endParaRPr/>
                </a:p>
              </p:txBody>
            </p:sp>
          </p:grpSp>
          <p:grpSp>
            <p:nvGrpSpPr>
              <p:cNvPr id="97" name="Google Shape;97;p13"/>
              <p:cNvGrpSpPr/>
              <p:nvPr/>
            </p:nvGrpSpPr>
            <p:grpSpPr>
              <a:xfrm>
                <a:off x="1104" y="1632"/>
                <a:ext cx="672" cy="384"/>
                <a:chOff x="1104" y="1632"/>
                <a:chExt cx="672" cy="384"/>
              </a:xfrm>
            </p:grpSpPr>
            <p:sp>
              <p:nvSpPr>
                <p:cNvPr id="98" name="Google Shape;98;p13"/>
                <p:cNvSpPr/>
                <p:nvPr/>
              </p:nvSpPr>
              <p:spPr>
                <a:xfrm>
                  <a:off x="1104" y="1632"/>
                  <a:ext cx="672" cy="384"/>
                </a:xfrm>
                <a:prstGeom prst="rightArrow">
                  <a:avLst>
                    <a:gd fmla="val 50000" name="adj1"/>
                    <a:gd fmla="val 43750" name="adj2"/>
                  </a:avLst>
                </a:prstGeom>
                <a:solidFill>
                  <a:schemeClr val="accent1"/>
                </a:solidFill>
                <a:ln cap="flat" cmpd="sng" w="9525">
                  <a:solidFill>
                    <a:schemeClr val="l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9" name="Google Shape;99;p13"/>
                <p:cNvSpPr txBox="1"/>
                <p:nvPr/>
              </p:nvSpPr>
              <p:spPr>
                <a:xfrm>
                  <a:off x="1104" y="1728"/>
                  <a:ext cx="576" cy="17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200">
                      <a:solidFill>
                        <a:schemeClr val="lt1"/>
                      </a:solidFill>
                      <a:latin typeface="Verdana"/>
                      <a:ea typeface="Verdana"/>
                      <a:cs typeface="Verdana"/>
                      <a:sym typeface="Verdana"/>
                    </a:rPr>
                    <a:t>Gov’t</a:t>
                  </a:r>
                  <a:endParaRPr/>
                </a:p>
              </p:txBody>
            </p:sp>
          </p:grpSp>
        </p:grpSp>
        <p:sp>
          <p:nvSpPr>
            <p:cNvPr id="100" name="Google Shape;100;p13"/>
            <p:cNvSpPr txBox="1"/>
            <p:nvPr/>
          </p:nvSpPr>
          <p:spPr>
            <a:xfrm>
              <a:off x="561976" y="2657475"/>
              <a:ext cx="1676400" cy="923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Controlled Information &amp; Equipment</a:t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6613525" y="1837841"/>
              <a:ext cx="2482850" cy="2133600"/>
            </a:xfrm>
            <a:custGeom>
              <a:rect b="b" l="l" r="r" t="t"/>
              <a:pathLst>
                <a:path extrusionOk="0" h="21600" w="21600">
                  <a:moveTo>
                    <a:pt x="5400" y="5400"/>
                  </a:moveTo>
                  <a:lnTo>
                    <a:pt x="9450" y="5400"/>
                  </a:lnTo>
                  <a:lnTo>
                    <a:pt x="9450" y="2700"/>
                  </a:lnTo>
                  <a:lnTo>
                    <a:pt x="8100" y="2700"/>
                  </a:lnTo>
                  <a:lnTo>
                    <a:pt x="10800" y="0"/>
                  </a:lnTo>
                  <a:lnTo>
                    <a:pt x="13500" y="2700"/>
                  </a:lnTo>
                  <a:lnTo>
                    <a:pt x="12150" y="2700"/>
                  </a:lnTo>
                  <a:lnTo>
                    <a:pt x="12150" y="5400"/>
                  </a:lnTo>
                  <a:lnTo>
                    <a:pt x="16200" y="5400"/>
                  </a:lnTo>
                  <a:lnTo>
                    <a:pt x="16200" y="9450"/>
                  </a:lnTo>
                  <a:lnTo>
                    <a:pt x="18900" y="9450"/>
                  </a:lnTo>
                  <a:lnTo>
                    <a:pt x="18900" y="8100"/>
                  </a:lnTo>
                  <a:lnTo>
                    <a:pt x="21600" y="10800"/>
                  </a:lnTo>
                  <a:lnTo>
                    <a:pt x="18900" y="13500"/>
                  </a:lnTo>
                  <a:lnTo>
                    <a:pt x="18900" y="12150"/>
                  </a:lnTo>
                  <a:lnTo>
                    <a:pt x="16200" y="12150"/>
                  </a:lnTo>
                  <a:lnTo>
                    <a:pt x="16200" y="16200"/>
                  </a:lnTo>
                  <a:lnTo>
                    <a:pt x="12150" y="16200"/>
                  </a:lnTo>
                  <a:lnTo>
                    <a:pt x="12150" y="18900"/>
                  </a:lnTo>
                  <a:lnTo>
                    <a:pt x="13500" y="18900"/>
                  </a:lnTo>
                  <a:lnTo>
                    <a:pt x="10800" y="21600"/>
                  </a:lnTo>
                  <a:lnTo>
                    <a:pt x="8100" y="18900"/>
                  </a:lnTo>
                  <a:lnTo>
                    <a:pt x="9450" y="18900"/>
                  </a:lnTo>
                  <a:lnTo>
                    <a:pt x="9450" y="16200"/>
                  </a:lnTo>
                  <a:lnTo>
                    <a:pt x="5400" y="16200"/>
                  </a:lnTo>
                  <a:lnTo>
                    <a:pt x="5400" y="12150"/>
                  </a:lnTo>
                  <a:lnTo>
                    <a:pt x="2700" y="12150"/>
                  </a:lnTo>
                  <a:lnTo>
                    <a:pt x="2700" y="13500"/>
                  </a:lnTo>
                  <a:lnTo>
                    <a:pt x="0" y="10800"/>
                  </a:lnTo>
                  <a:lnTo>
                    <a:pt x="2700" y="8100"/>
                  </a:lnTo>
                  <a:lnTo>
                    <a:pt x="2700" y="9450"/>
                  </a:lnTo>
                  <a:lnTo>
                    <a:pt x="5400" y="9450"/>
                  </a:lnTo>
                  <a:lnTo>
                    <a:pt x="5400" y="5400"/>
                  </a:lnTo>
                  <a:close/>
                </a:path>
              </a:pathLst>
            </a:cu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7131050" y="2449513"/>
              <a:ext cx="1447800" cy="7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Fundamental Research </a:t>
              </a:r>
              <a:r>
                <a:rPr lang="en-US" sz="160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RESULTS</a:t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4970463" y="2636838"/>
              <a:ext cx="1371600" cy="749300"/>
            </a:xfrm>
            <a:custGeom>
              <a:rect b="b" l="l" r="r" t="t"/>
              <a:pathLst>
                <a:path extrusionOk="0" h="472" w="864">
                  <a:moveTo>
                    <a:pt x="0" y="264"/>
                  </a:moveTo>
                  <a:cubicBezTo>
                    <a:pt x="84" y="156"/>
                    <a:pt x="168" y="48"/>
                    <a:pt x="240" y="24"/>
                  </a:cubicBezTo>
                  <a:cubicBezTo>
                    <a:pt x="312" y="0"/>
                    <a:pt x="384" y="48"/>
                    <a:pt x="432" y="120"/>
                  </a:cubicBezTo>
                  <a:cubicBezTo>
                    <a:pt x="480" y="192"/>
                    <a:pt x="496" y="440"/>
                    <a:pt x="528" y="456"/>
                  </a:cubicBezTo>
                  <a:cubicBezTo>
                    <a:pt x="560" y="472"/>
                    <a:pt x="568" y="256"/>
                    <a:pt x="624" y="216"/>
                  </a:cubicBezTo>
                  <a:cubicBezTo>
                    <a:pt x="680" y="176"/>
                    <a:pt x="772" y="196"/>
                    <a:pt x="864" y="216"/>
                  </a:cubicBezTo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4" name="Google Shape;104;p13"/>
            <p:cNvCxnSpPr/>
            <p:nvPr/>
          </p:nvCxnSpPr>
          <p:spPr>
            <a:xfrm>
              <a:off x="6275388" y="2971800"/>
              <a:ext cx="152400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05" name="Google Shape;105;p13"/>
            <p:cNvSpPr txBox="1"/>
            <p:nvPr/>
          </p:nvSpPr>
          <p:spPr>
            <a:xfrm>
              <a:off x="4979988" y="2657475"/>
              <a:ext cx="1295400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Open research</a:t>
              </a:r>
              <a:endParaRPr/>
            </a:p>
          </p:txBody>
        </p:sp>
        <p:cxnSp>
          <p:nvCxnSpPr>
            <p:cNvPr id="106" name="Google Shape;106;p13"/>
            <p:cNvCxnSpPr/>
            <p:nvPr/>
          </p:nvCxnSpPr>
          <p:spPr>
            <a:xfrm>
              <a:off x="4419600" y="4343400"/>
              <a:ext cx="0" cy="1828800"/>
            </a:xfrm>
            <a:prstGeom prst="straightConnector1">
              <a:avLst/>
            </a:prstGeom>
            <a:noFill/>
            <a:ln cap="flat" cmpd="sng" w="952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7" name="Google Shape;107;p13"/>
            <p:cNvSpPr/>
            <p:nvPr/>
          </p:nvSpPr>
          <p:spPr>
            <a:xfrm>
              <a:off x="4508500" y="5027613"/>
              <a:ext cx="609600" cy="381000"/>
            </a:xfrm>
            <a:prstGeom prst="rightArrow">
              <a:avLst>
                <a:gd fmla="val 50000" name="adj1"/>
                <a:gd fmla="val 40000" name="adj2"/>
              </a:avLst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3"/>
            <p:cNvSpPr/>
            <p:nvPr/>
          </p:nvSpPr>
          <p:spPr>
            <a:xfrm rot="10800000">
              <a:off x="3729038" y="5021263"/>
              <a:ext cx="609600" cy="381000"/>
            </a:xfrm>
            <a:prstGeom prst="rightArrow">
              <a:avLst>
                <a:gd fmla="val 50000" name="adj1"/>
                <a:gd fmla="val 40000" name="adj2"/>
              </a:avLst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1062037" y="4841875"/>
              <a:ext cx="26670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CONTROLLED DATA</a:t>
              </a:r>
              <a:endParaRPr/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5924291" y="4802188"/>
              <a:ext cx="26670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PUBLIC DOMAIN</a:t>
              </a:r>
              <a:endParaRPr/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7924800" y="6445250"/>
              <a:ext cx="1066800" cy="260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10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Slide </a:t>
              </a:r>
              <a:fld id="{00000000-1234-1234-1234-123412341234}" type="slidenum">
                <a:rPr b="1" i="1" lang="en-US" sz="10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‹#›</a:t>
              </a:fld>
              <a:endParaRPr b="1" i="1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1300497" y="4056341"/>
              <a:ext cx="1740058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Proprietary</a:t>
              </a:r>
              <a:r>
                <a:rPr lang="en-U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Data</a:t>
              </a:r>
              <a:endParaRPr/>
            </a:p>
          </p:txBody>
        </p:sp>
      </p:grpSp>
      <p:sp>
        <p:nvSpPr>
          <p:cNvPr id="113" name="Google Shape;113;p13"/>
          <p:cNvSpPr txBox="1"/>
          <p:nvPr/>
        </p:nvSpPr>
        <p:spPr>
          <a:xfrm>
            <a:off x="215660" y="6397289"/>
            <a:ext cx="426200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MRAM – Mark Stomski – Office of Research</a:t>
            </a:r>
            <a:endParaRPr/>
          </a:p>
        </p:txBody>
      </p:sp>
      <p:sp>
        <p:nvSpPr>
          <p:cNvPr id="114" name="Google Shape;114;p13"/>
          <p:cNvSpPr txBox="1"/>
          <p:nvPr/>
        </p:nvSpPr>
        <p:spPr>
          <a:xfrm>
            <a:off x="5537654" y="3616700"/>
            <a:ext cx="193751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Foreign national participation OK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</a:pPr>
            <a:r>
              <a:rPr lang="en-US" sz="3600"/>
              <a:t>Keep in Mind</a:t>
            </a:r>
            <a:endParaRPr/>
          </a:p>
        </p:txBody>
      </p:sp>
      <p:sp>
        <p:nvSpPr>
          <p:cNvPr id="121" name="Google Shape;121;p1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❑"/>
            </a:pPr>
            <a:r>
              <a:rPr i="1" lang="en-US">
                <a:latin typeface="Calibri"/>
                <a:ea typeface="Calibri"/>
                <a:cs typeface="Calibri"/>
                <a:sym typeface="Calibri"/>
              </a:rPr>
              <a:t>Remind PIs of the fundamental research exclusion, especially PIs who may indicate that there is a publication or foreign national approval process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❑"/>
            </a:pPr>
            <a:r>
              <a:rPr i="1" lang="en-US">
                <a:latin typeface="Calibri"/>
                <a:ea typeface="Calibri"/>
                <a:cs typeface="Calibri"/>
                <a:sym typeface="Calibri"/>
              </a:rPr>
              <a:t>Sanctioned country nationals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Noto Sans Symbols"/>
              <a:buChar char="❑"/>
            </a:pPr>
            <a:r>
              <a:rPr i="1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Cuba, Iran, North Korea, Syria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Noto Sans Symbols"/>
              <a:buChar char="❑"/>
            </a:pPr>
            <a:r>
              <a:rPr i="1" lang="en-US">
                <a:latin typeface="Calibri"/>
                <a:ea typeface="Calibri"/>
                <a:cs typeface="Calibri"/>
                <a:sym typeface="Calibri"/>
              </a:rPr>
              <a:t>US Permanent Residents are “US persons,” not foreign nationals 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Noto Sans Symbols"/>
              <a:buChar char="❑"/>
            </a:pPr>
            <a:r>
              <a:rPr i="1" lang="en-US">
                <a:latin typeface="Calibri"/>
                <a:ea typeface="Calibri"/>
                <a:cs typeface="Calibri"/>
                <a:sym typeface="Calibri"/>
              </a:rPr>
              <a:t>UW faculty, staff, and students from sanctioned countries are OK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❑"/>
            </a:pPr>
            <a:r>
              <a:rPr i="1" lang="en-US">
                <a:latin typeface="Calibri"/>
                <a:ea typeface="Calibri"/>
                <a:cs typeface="Calibri"/>
                <a:sym typeface="Calibri"/>
              </a:rPr>
              <a:t>International Visitors – Alert </a:t>
            </a:r>
            <a:r>
              <a:rPr i="1"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exports@uw.edu</a:t>
            </a:r>
            <a:r>
              <a:rPr i="1"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Noto Sans Symbols"/>
              <a:buChar char="❑"/>
            </a:pPr>
            <a:r>
              <a:rPr i="1" lang="en-US">
                <a:latin typeface="Calibri"/>
                <a:ea typeface="Calibri"/>
                <a:cs typeface="Calibri"/>
                <a:sym typeface="Calibri"/>
              </a:rPr>
              <a:t>Debarred entities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Noto Sans Symbols"/>
              <a:buChar char="❑"/>
            </a:pPr>
            <a:r>
              <a:rPr i="1" lang="en-US">
                <a:latin typeface="Calibri"/>
                <a:ea typeface="Calibri"/>
                <a:cs typeface="Calibri"/>
                <a:sym typeface="Calibri"/>
              </a:rPr>
              <a:t>Potential nefarious goals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❑"/>
            </a:pPr>
            <a:r>
              <a:rPr i="1" lang="en-US">
                <a:latin typeface="Calibri"/>
                <a:ea typeface="Calibri"/>
                <a:cs typeface="Calibri"/>
                <a:sym typeface="Calibri"/>
              </a:rPr>
              <a:t>Report any suspicious behavior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4"/>
          <p:cNvSpPr txBox="1"/>
          <p:nvPr/>
        </p:nvSpPr>
        <p:spPr>
          <a:xfrm>
            <a:off x="215660" y="6397289"/>
            <a:ext cx="426200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MRAM – Mark Stomski – Office of Research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</a:pPr>
            <a:r>
              <a:rPr lang="en-US" sz="3600"/>
              <a:t>Keep in Mind</a:t>
            </a:r>
            <a:endParaRPr/>
          </a:p>
        </p:txBody>
      </p:sp>
      <p:sp>
        <p:nvSpPr>
          <p:cNvPr id="128" name="Google Shape;128;p15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❑"/>
            </a:pPr>
            <a:r>
              <a:rPr lang="en-US"/>
              <a:t>Alert us to potential international collaboration talks or opportunities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Noto Sans Symbols"/>
              <a:buChar char="❑"/>
            </a:pPr>
            <a:r>
              <a:rPr lang="en-US"/>
              <a:t>Saves time if the collaboration has legal complications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Noto Sans Symbols"/>
              <a:buChar char="❑"/>
            </a:pPr>
            <a:r>
              <a:rPr lang="en-US"/>
              <a:t>Export licenses may be needed to share some data with foreign nationals, wherever located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Noto Sans Symbols"/>
              <a:buChar char="❑"/>
            </a:pPr>
            <a:r>
              <a:rPr lang="en-US"/>
              <a:t>Agreements with Russia, China, or the sanctioned countries will require a foreign influence review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❑"/>
            </a:pPr>
            <a:r>
              <a:rPr lang="en-US"/>
              <a:t>Imports of high-value equipment/items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Noto Sans Symbols"/>
              <a:buChar char="❑"/>
            </a:pPr>
            <a:r>
              <a:rPr lang="en-US"/>
              <a:t>Early notice will help exponentially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❑"/>
            </a:pPr>
            <a:r>
              <a:rPr lang="en-US"/>
              <a:t>Public Domain material and the results of fundamental research are free of export controls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  <p:sp>
        <p:nvSpPr>
          <p:cNvPr id="129" name="Google Shape;129;p15"/>
          <p:cNvSpPr txBox="1"/>
          <p:nvPr/>
        </p:nvSpPr>
        <p:spPr>
          <a:xfrm>
            <a:off x="215660" y="6397289"/>
            <a:ext cx="426200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MRAM – Mark Stomski – Office of Research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</a:pPr>
            <a:r>
              <a:t/>
            </a:r>
            <a:endParaRPr sz="6000"/>
          </a:p>
          <a:p>
            <a:pPr indent="0" lvl="0" marL="0" rtl="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</a:pPr>
            <a:r>
              <a:rPr lang="en-US" sz="6000"/>
              <a:t>Contact Anytime</a:t>
            </a:r>
            <a:endParaRPr/>
          </a:p>
        </p:txBody>
      </p:sp>
      <p:sp>
        <p:nvSpPr>
          <p:cNvPr id="135" name="Google Shape;135;p16"/>
          <p:cNvSpPr txBox="1"/>
          <p:nvPr>
            <p:ph idx="2" type="body"/>
          </p:nvPr>
        </p:nvSpPr>
        <p:spPr>
          <a:xfrm>
            <a:off x="659305" y="2200959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n-US"/>
              <a:t>Feel free to contact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exports@uw.edu</a:t>
            </a:r>
            <a:r>
              <a:rPr lang="en-US"/>
              <a:t> for any of your import/export/foreign national needs</a:t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n-US"/>
              <a:t>For faster service, contact me:</a:t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n-US"/>
              <a:t>Mark Stomski</a:t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n-US"/>
              <a:t>stomski@uw.edu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