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08" r:id="rId5"/>
    <p:sldMasterId id="2147483709" r:id="rId6"/>
    <p:sldMasterId id="2147483710" r:id="rId7"/>
    <p:sldMasterId id="2147483711" r:id="rId8"/>
    <p:sldMasterId id="2147483712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</p:sldIdLst>
  <p:sldSz cy="6858000" cx="9144000"/>
  <p:notesSz cx="7010400" cy="9296400"/>
  <p:embeddedFontLst>
    <p:embeddedFont>
      <p:font typeface="Arial Black"/>
      <p:regular r:id="rId38"/>
    </p:embeddedFont>
    <p:embeddedFont>
      <p:font typeface="Encode Sans Condensed Thin"/>
      <p:bold r:id="rId39"/>
    </p:embeddedFont>
    <p:embeddedFont>
      <p:font typeface="Open Sans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33A3931-4F37-41B7-8A44-FC5D3DE66165}">
  <a:tblStyle styleId="{633A3931-4F37-41B7-8A44-FC5D3DE6616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7EC"/>
          </a:solidFill>
        </a:fill>
      </a:tcStyle>
    </a:wholeTbl>
    <a:band1H>
      <a:tcTxStyle/>
      <a:tcStyle>
        <a:fill>
          <a:solidFill>
            <a:srgbClr val="CECCD8"/>
          </a:solidFill>
        </a:fill>
      </a:tcStyle>
    </a:band1H>
    <a:band2H>
      <a:tcTxStyle/>
    </a:band2H>
    <a:band1V>
      <a:tcTxStyle/>
      <a:tcStyle>
        <a:fill>
          <a:solidFill>
            <a:srgbClr val="CECCD8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regular.fntdata"/><Relationship Id="rId20" Type="http://schemas.openxmlformats.org/officeDocument/2006/relationships/slide" Target="slides/slide10.xml"/><Relationship Id="rId42" Type="http://schemas.openxmlformats.org/officeDocument/2006/relationships/font" Target="fonts/OpenSans-italic.fntdata"/><Relationship Id="rId41" Type="http://schemas.openxmlformats.org/officeDocument/2006/relationships/font" Target="fonts/OpenSans-bold.fntdata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43" Type="http://schemas.openxmlformats.org/officeDocument/2006/relationships/font" Target="fonts/OpenSans-boldItalic.fntdata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11" Type="http://schemas.openxmlformats.org/officeDocument/2006/relationships/slide" Target="slides/slide1.xml"/><Relationship Id="rId33" Type="http://schemas.openxmlformats.org/officeDocument/2006/relationships/slide" Target="slides/slide23.xml"/><Relationship Id="rId10" Type="http://schemas.openxmlformats.org/officeDocument/2006/relationships/notesMaster" Target="notesMasters/notesMaster1.xml"/><Relationship Id="rId32" Type="http://schemas.openxmlformats.org/officeDocument/2006/relationships/slide" Target="slides/slide22.xml"/><Relationship Id="rId13" Type="http://schemas.openxmlformats.org/officeDocument/2006/relationships/slide" Target="slides/slide3.xml"/><Relationship Id="rId35" Type="http://schemas.openxmlformats.org/officeDocument/2006/relationships/slide" Target="slides/slide25.xml"/><Relationship Id="rId12" Type="http://schemas.openxmlformats.org/officeDocument/2006/relationships/slide" Target="slides/slide2.xml"/><Relationship Id="rId34" Type="http://schemas.openxmlformats.org/officeDocument/2006/relationships/slide" Target="slides/slide24.xml"/><Relationship Id="rId15" Type="http://schemas.openxmlformats.org/officeDocument/2006/relationships/slide" Target="slides/slide5.xml"/><Relationship Id="rId37" Type="http://schemas.openxmlformats.org/officeDocument/2006/relationships/slide" Target="slides/slide27.xml"/><Relationship Id="rId14" Type="http://schemas.openxmlformats.org/officeDocument/2006/relationships/slide" Target="slides/slide4.xml"/><Relationship Id="rId36" Type="http://schemas.openxmlformats.org/officeDocument/2006/relationships/slide" Target="slides/slide26.xml"/><Relationship Id="rId17" Type="http://schemas.openxmlformats.org/officeDocument/2006/relationships/slide" Target="slides/slide7.xml"/><Relationship Id="rId39" Type="http://schemas.openxmlformats.org/officeDocument/2006/relationships/font" Target="fonts/EncodeSansCondensedThin-bold.fntdata"/><Relationship Id="rId16" Type="http://schemas.openxmlformats.org/officeDocument/2006/relationships/slide" Target="slides/slide6.xml"/><Relationship Id="rId38" Type="http://schemas.openxmlformats.org/officeDocument/2006/relationships/font" Target="fonts/ArialBlack-regular.fntdata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0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1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1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EnvRNA - it stores its genetic information as RNA packaged inside an envelope, which is made of the host cell’s membrane.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spike protein serves to recognize and attach to the host cell’s receptors and facilitates entry into the cell.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Once inside the cell, the virus propagates by recruiting the host cell’s enzymes to produce numerous viral precursors.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Mature virions are then released from the host cell’s surface by exocytosis.</a:t>
            </a:r>
            <a:endParaRPr/>
          </a:p>
        </p:txBody>
      </p:sp>
      <p:sp>
        <p:nvSpPr>
          <p:cNvPr id="464" name="Google Shape;464;p1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2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3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4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1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1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5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1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1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6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7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8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9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1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Diagnostic platforms for rapid detection, point-of-care detection, molecular biology assays, RNA extraction, biomarkers, etc.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Host response factors, genetics factors, etc.</a:t>
            </a:r>
            <a:endParaRPr/>
          </a:p>
        </p:txBody>
      </p:sp>
      <p:sp>
        <p:nvSpPr>
          <p:cNvPr id="532" name="Google Shape;532;p1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0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20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1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2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2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2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3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p2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2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4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5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p2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2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6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7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1" name="Google Shape;611;p2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2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5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7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8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9:notes"/>
          <p:cNvSpPr/>
          <p:nvPr>
            <p:ph idx="2" type="sldImg"/>
          </p:nvPr>
        </p:nvSpPr>
        <p:spPr>
          <a:xfrm>
            <a:off x="1414463" y="1162050"/>
            <a:ext cx="4181475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9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itle Slide">
  <p:cSld name="NEW Title Slide">
    <p:bg>
      <p:bgPr>
        <a:solidFill>
          <a:srgbClr val="4B2E8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9541" y="5945854"/>
            <a:ext cx="1028702" cy="9235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idx="1" type="body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3750"/>
              <a:buNone/>
              <a:defRPr b="0" i="0" sz="3750" cap="none">
                <a:solidFill>
                  <a:schemeClr val="lt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591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6581" y="228600"/>
            <a:ext cx="1888400" cy="57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2" type="body"/>
          </p:nvPr>
        </p:nvSpPr>
        <p:spPr>
          <a:xfrm>
            <a:off x="671756" y="4303360"/>
            <a:ext cx="6626352" cy="1642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676656" y="374904"/>
            <a:ext cx="294917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50"/>
              <a:buFont typeface="Encode Sans Condensed Thin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2" type="body"/>
          </p:nvPr>
        </p:nvSpPr>
        <p:spPr>
          <a:xfrm>
            <a:off x="840004" y="2238998"/>
            <a:ext cx="2739019" cy="3629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158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/>
            </a:lvl2pPr>
            <a:lvl3pPr indent="-228600" lvl="2" marL="1371600" algn="l">
              <a:spcBef>
                <a:spcPts val="135"/>
              </a:spcBef>
              <a:spcAft>
                <a:spcPts val="0"/>
              </a:spcAft>
              <a:buClr>
                <a:schemeClr val="lt2"/>
              </a:buClr>
              <a:buSzPts val="675"/>
              <a:buNone/>
              <a:defRPr sz="675"/>
            </a:lvl3pPr>
            <a:lvl4pPr indent="-228600" lvl="3" marL="1828800" algn="l">
              <a:spcBef>
                <a:spcPts val="113"/>
              </a:spcBef>
              <a:spcAft>
                <a:spcPts val="0"/>
              </a:spcAft>
              <a:buClr>
                <a:schemeClr val="lt2"/>
              </a:buClr>
              <a:buSzPts val="563"/>
              <a:buNone/>
              <a:defRPr sz="563"/>
            </a:lvl4pPr>
            <a:lvl5pPr indent="-228600" lvl="4" marL="2286000" algn="l">
              <a:spcBef>
                <a:spcPts val="113"/>
              </a:spcBef>
              <a:spcAft>
                <a:spcPts val="0"/>
              </a:spcAft>
              <a:buClr>
                <a:schemeClr val="lt2"/>
              </a:buClr>
              <a:buSzPts val="563"/>
              <a:buNone/>
              <a:defRPr sz="563"/>
            </a:lvl5pPr>
            <a:lvl6pPr indent="-228600" lvl="5" marL="2743200" algn="l">
              <a:spcBef>
                <a:spcPts val="113"/>
              </a:spcBef>
              <a:spcAft>
                <a:spcPts val="0"/>
              </a:spcAft>
              <a:buClr>
                <a:schemeClr val="lt1"/>
              </a:buClr>
              <a:buSzPts val="563"/>
              <a:buNone/>
              <a:defRPr sz="563"/>
            </a:lvl6pPr>
            <a:lvl7pPr indent="-228600" lvl="6" marL="3200400" algn="l">
              <a:spcBef>
                <a:spcPts val="113"/>
              </a:spcBef>
              <a:spcAft>
                <a:spcPts val="0"/>
              </a:spcAft>
              <a:buClr>
                <a:schemeClr val="lt1"/>
              </a:buClr>
              <a:buSzPts val="563"/>
              <a:buNone/>
              <a:defRPr sz="563"/>
            </a:lvl7pPr>
            <a:lvl8pPr indent="-228600" lvl="7" marL="3657600" algn="l">
              <a:spcBef>
                <a:spcPts val="113"/>
              </a:spcBef>
              <a:spcAft>
                <a:spcPts val="0"/>
              </a:spcAft>
              <a:buClr>
                <a:schemeClr val="lt1"/>
              </a:buClr>
              <a:buSzPts val="563"/>
              <a:buNone/>
              <a:defRPr sz="563"/>
            </a:lvl8pPr>
            <a:lvl9pPr indent="-228600" lvl="8" marL="4114800" algn="l">
              <a:spcBef>
                <a:spcPts val="113"/>
              </a:spcBef>
              <a:spcAft>
                <a:spcPts val="0"/>
              </a:spcAft>
              <a:buClr>
                <a:schemeClr val="lt1"/>
              </a:buClr>
              <a:buSzPts val="563"/>
              <a:buNone/>
              <a:defRPr sz="563"/>
            </a:lvl9pPr>
          </a:lstStyle>
          <a:p/>
        </p:txBody>
      </p:sp>
      <p:pic>
        <p:nvPicPr>
          <p:cNvPr id="74" name="Google Shape;7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0000" y="2057400"/>
            <a:ext cx="1359526" cy="7315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LastSlide">
  <p:cSld name="NEW LastSlid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3"/>
          <p:cNvSpPr txBox="1"/>
          <p:nvPr>
            <p:ph idx="1" type="body"/>
          </p:nvPr>
        </p:nvSpPr>
        <p:spPr>
          <a:xfrm>
            <a:off x="564026" y="803312"/>
            <a:ext cx="8203963" cy="4862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Content">
  <p:cSld name="NEW_Header +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1" i="0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1" i="0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1" i="0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»"/>
              <a:defRPr b="1" i="0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89" name="Google Shape;8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itle Slide">
  <p:cSld name="NEW Title Slide"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92" name="Google Shape;9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39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3750"/>
              <a:buNone/>
              <a:defRPr b="0" i="0" sz="3750" cap="none">
                <a:solidFill>
                  <a:schemeClr val="dk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94" name="Google Shape;9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591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>
            <p:ph idx="2" type="body"/>
          </p:nvPr>
        </p:nvSpPr>
        <p:spPr>
          <a:xfrm>
            <a:off x="671756" y="4303360"/>
            <a:ext cx="6626352" cy="1642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6581" y="228600"/>
            <a:ext cx="1888400" cy="5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49544" y="5936474"/>
            <a:ext cx="1028789" cy="92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Title Slide" type="title">
  <p:cSld name="TITL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ctrTitle"/>
          </p:nvPr>
        </p:nvSpPr>
        <p:spPr>
          <a:xfrm>
            <a:off x="554935" y="4464036"/>
            <a:ext cx="6858000" cy="1244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Encode Sans Condensed Thin"/>
              <a:buNone/>
              <a:defRPr b="0" i="0" sz="3750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" type="subTitle"/>
          </p:nvPr>
        </p:nvSpPr>
        <p:spPr>
          <a:xfrm>
            <a:off x="554934" y="3694377"/>
            <a:ext cx="6858000" cy="7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sz="1125"/>
            </a:lvl2pPr>
            <a:lvl3pPr lvl="2" algn="ctr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sz="1013"/>
            </a:lvl3pPr>
            <a:lvl4pPr lvl="3" algn="ctr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lvl="5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708660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1667" y="5788456"/>
            <a:ext cx="2286198" cy="11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Subheader + Content">
  <p:cSld name="NEW_Header + Subheader + Conten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2" type="body"/>
          </p:nvPr>
        </p:nvSpPr>
        <p:spPr>
          <a:xfrm>
            <a:off x="659307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1" i="0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1" i="0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1" i="0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»"/>
              <a:defRPr b="1" i="0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8"/>
          <p:cNvSpPr txBox="1"/>
          <p:nvPr>
            <p:ph idx="3" type="body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107" name="Google Shape;10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Header + Graphic">
  <p:cSld name="NEW Header + Graphic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/>
          <p:nvPr>
            <p:ph idx="2" type="chart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112" name="Google Shape;11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wo Content">
  <p:cSld name="NEW Two Conten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1" i="0" sz="225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116" name="Google Shape;11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20"/>
          <p:cNvSpPr txBox="1"/>
          <p:nvPr>
            <p:ph idx="2" type="body"/>
          </p:nvPr>
        </p:nvSpPr>
        <p:spPr>
          <a:xfrm>
            <a:off x="4811025" y="1736725"/>
            <a:ext cx="4023360" cy="401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mparison">
  <p:cSld name="NEW Comparis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122" name="Google Shape;12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21"/>
          <p:cNvSpPr txBox="1"/>
          <p:nvPr>
            <p:ph idx="2" type="body"/>
          </p:nvPr>
        </p:nvSpPr>
        <p:spPr>
          <a:xfrm>
            <a:off x="4811025" y="2559423"/>
            <a:ext cx="4023360" cy="3192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1"/>
          <p:cNvSpPr txBox="1"/>
          <p:nvPr>
            <p:ph idx="3" type="body"/>
          </p:nvPr>
        </p:nvSpPr>
        <p:spPr>
          <a:xfrm>
            <a:off x="658523" y="2559423"/>
            <a:ext cx="4023360" cy="3191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1"/>
          <p:cNvSpPr txBox="1"/>
          <p:nvPr>
            <p:ph idx="4" type="body"/>
          </p:nvPr>
        </p:nvSpPr>
        <p:spPr>
          <a:xfrm>
            <a:off x="658523" y="162018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127" name="Google Shape;127;p21"/>
          <p:cNvSpPr txBox="1"/>
          <p:nvPr>
            <p:ph idx="5" type="body"/>
          </p:nvPr>
        </p:nvSpPr>
        <p:spPr>
          <a:xfrm>
            <a:off x="4811025" y="162672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Header + Graphic">
  <p:cSld name="NEW Header + Graphic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>
            <p:ph idx="2" type="chart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hree Content">
  <p:cSld name="NEW Three Conten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130" name="Google Shape;13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22"/>
          <p:cNvSpPr txBox="1"/>
          <p:nvPr>
            <p:ph idx="2" type="body"/>
          </p:nvPr>
        </p:nvSpPr>
        <p:spPr>
          <a:xfrm>
            <a:off x="4811025" y="1736724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4" type="body"/>
          </p:nvPr>
        </p:nvSpPr>
        <p:spPr>
          <a:xfrm>
            <a:off x="4811025" y="3811928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Four Content">
  <p:cSld name="NEW Four Conte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137" name="Google Shape;13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23"/>
          <p:cNvSpPr txBox="1"/>
          <p:nvPr>
            <p:ph idx="2" type="body"/>
          </p:nvPr>
        </p:nvSpPr>
        <p:spPr>
          <a:xfrm>
            <a:off x="4811025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3" type="body"/>
          </p:nvPr>
        </p:nvSpPr>
        <p:spPr>
          <a:xfrm>
            <a:off x="658523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4" type="body"/>
          </p:nvPr>
        </p:nvSpPr>
        <p:spPr>
          <a:xfrm>
            <a:off x="658523" y="3871750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5" type="body"/>
          </p:nvPr>
        </p:nvSpPr>
        <p:spPr>
          <a:xfrm>
            <a:off x="4811025" y="3855164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6" type="body"/>
          </p:nvPr>
        </p:nvSpPr>
        <p:spPr>
          <a:xfrm>
            <a:off x="4833059" y="1720139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7" type="body"/>
          </p:nvPr>
        </p:nvSpPr>
        <p:spPr>
          <a:xfrm>
            <a:off x="680557" y="1720139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8" type="body"/>
          </p:nvPr>
        </p:nvSpPr>
        <p:spPr>
          <a:xfrm>
            <a:off x="680557" y="3855164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9" type="body"/>
          </p:nvPr>
        </p:nvSpPr>
        <p:spPr>
          <a:xfrm>
            <a:off x="4833059" y="3838578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ntent with Caption" type="objTx">
  <p:cSld name="OBJECT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676656" y="374904"/>
            <a:ext cx="294917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Encode Sans Condensed Thin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4"/>
          <p:cNvSpPr txBox="1"/>
          <p:nvPr>
            <p:ph idx="2" type="body"/>
          </p:nvPr>
        </p:nvSpPr>
        <p:spPr>
          <a:xfrm>
            <a:off x="840004" y="2238998"/>
            <a:ext cx="2739019" cy="3629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158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/>
            </a:lvl2pPr>
            <a:lvl3pPr indent="-228600" lvl="2" marL="1371600" algn="l">
              <a:spcBef>
                <a:spcPts val="135"/>
              </a:spcBef>
              <a:spcAft>
                <a:spcPts val="0"/>
              </a:spcAft>
              <a:buClr>
                <a:schemeClr val="dk2"/>
              </a:buClr>
              <a:buSzPts val="675"/>
              <a:buNone/>
              <a:defRPr sz="675"/>
            </a:lvl3pPr>
            <a:lvl4pPr indent="-228600" lvl="3" marL="1828800" algn="l">
              <a:spcBef>
                <a:spcPts val="113"/>
              </a:spcBef>
              <a:spcAft>
                <a:spcPts val="0"/>
              </a:spcAft>
              <a:buClr>
                <a:schemeClr val="dk2"/>
              </a:buClr>
              <a:buSzPts val="563"/>
              <a:buNone/>
              <a:defRPr sz="563"/>
            </a:lvl4pPr>
            <a:lvl5pPr indent="-228600" lvl="4" marL="2286000" algn="l">
              <a:spcBef>
                <a:spcPts val="113"/>
              </a:spcBef>
              <a:spcAft>
                <a:spcPts val="0"/>
              </a:spcAft>
              <a:buClr>
                <a:schemeClr val="dk2"/>
              </a:buClr>
              <a:buSzPts val="563"/>
              <a:buNone/>
              <a:defRPr sz="563"/>
            </a:lvl5pPr>
            <a:lvl6pPr indent="-228600" lvl="5" marL="27432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indent="-228600" lvl="6" marL="32004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indent="-228600" lvl="7" marL="36576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indent="-228600" lvl="8" marL="41148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/>
        </p:txBody>
      </p:sp>
      <p:pic>
        <p:nvPicPr>
          <p:cNvPr id="151" name="Google Shape;15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0000" y="2057400"/>
            <a:ext cx="1359526" cy="7315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Blank" type="blank">
  <p:cSld name="BLANK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LastSlide">
  <p:cSld name="NEW LastSli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564026" y="803312"/>
            <a:ext cx="8203963" cy="4862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Content">
  <p:cSld name="NEW_Header + Conten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1" i="0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1" i="0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1" i="0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»"/>
              <a:defRPr b="1" i="0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28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2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Subheader + Content">
  <p:cSld name="NEW_Header + Subheader + Conten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9"/>
          <p:cNvSpPr txBox="1"/>
          <p:nvPr>
            <p:ph idx="2" type="body"/>
          </p:nvPr>
        </p:nvSpPr>
        <p:spPr>
          <a:xfrm>
            <a:off x="659307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1" i="0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1" i="0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1" i="0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»"/>
              <a:defRPr b="1" i="0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29"/>
          <p:cNvSpPr txBox="1"/>
          <p:nvPr>
            <p:ph idx="3" type="body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3" name="Google Shape;17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7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Blank" type="blank">
  <p:cSld name="BLANK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LastSlide">
  <p:cSld name="NEW LastSlide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564026" y="803312"/>
            <a:ext cx="8203963" cy="4862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itle Slide">
  <p:cSld name="NEW Title Slide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180" name="Google Shape;18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39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3750"/>
              <a:buNone/>
              <a:defRPr b="0" i="0" sz="3750" cap="none">
                <a:solidFill>
                  <a:schemeClr val="dk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32"/>
          <p:cNvSpPr txBox="1"/>
          <p:nvPr>
            <p:ph idx="2" type="body"/>
          </p:nvPr>
        </p:nvSpPr>
        <p:spPr>
          <a:xfrm>
            <a:off x="671756" y="4303360"/>
            <a:ext cx="6626352" cy="1642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3" name="Google Shape;18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1" y="228600"/>
            <a:ext cx="2517866" cy="5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816" y="4005072"/>
            <a:ext cx="2286198" cy="11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676656" y="4464036"/>
            <a:ext cx="6858000" cy="1244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50"/>
              <a:buFont typeface="Encode Sans Condensed Thin"/>
              <a:buNone/>
              <a:defRPr b="0" i="0" sz="3750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676656" y="3694377"/>
            <a:ext cx="6858000" cy="7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0" sz="180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225"/>
              </a:spcBef>
              <a:spcAft>
                <a:spcPts val="0"/>
              </a:spcAft>
              <a:buClr>
                <a:schemeClr val="lt2"/>
              </a:buClr>
              <a:buSzPts val="1125"/>
              <a:buNone/>
              <a:defRPr sz="1125"/>
            </a:lvl2pPr>
            <a:lvl3pPr lvl="2" algn="ctr">
              <a:spcBef>
                <a:spcPts val="203"/>
              </a:spcBef>
              <a:spcAft>
                <a:spcPts val="0"/>
              </a:spcAft>
              <a:buClr>
                <a:schemeClr val="lt2"/>
              </a:buClr>
              <a:buSzPts val="1013"/>
              <a:buNone/>
              <a:defRPr sz="1013"/>
            </a:lvl3pPr>
            <a:lvl4pPr lvl="3" algn="ctr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5pPr>
            <a:lvl6pPr lvl="5" algn="ctr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lvl="6" algn="ctr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lvl="7" algn="ctr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lvl="8" algn="ctr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708660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4" y="5788456"/>
            <a:ext cx="2286198" cy="11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Title Slide" type="title">
  <p:cSld name="TITL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ctrTitle"/>
          </p:nvPr>
        </p:nvSpPr>
        <p:spPr>
          <a:xfrm>
            <a:off x="554935" y="4464036"/>
            <a:ext cx="6858000" cy="1244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Encode Sans Condensed Thin"/>
              <a:buNone/>
              <a:defRPr b="0" i="0" sz="3750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3"/>
          <p:cNvSpPr txBox="1"/>
          <p:nvPr>
            <p:ph idx="1" type="subTitle"/>
          </p:nvPr>
        </p:nvSpPr>
        <p:spPr>
          <a:xfrm>
            <a:off x="554934" y="3694377"/>
            <a:ext cx="6858000" cy="7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sz="1125"/>
            </a:lvl2pPr>
            <a:lvl3pPr lvl="2" algn="ctr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sz="1013"/>
            </a:lvl3pPr>
            <a:lvl4pPr lvl="3" algn="ctr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lvl="5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88" name="Google Shape;188;p33"/>
          <p:cNvSpPr txBox="1"/>
          <p:nvPr>
            <p:ph idx="12" type="sldNum"/>
          </p:nvPr>
        </p:nvSpPr>
        <p:spPr>
          <a:xfrm>
            <a:off x="708660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9" name="Google Shape;18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1667" y="5788152"/>
            <a:ext cx="2286198" cy="11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Header + Graphic">
  <p:cSld name="NEW Header + Graphic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/>
          <p:nvPr>
            <p:ph idx="2" type="chart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4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34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4" name="Google Shape;194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wo Content">
  <p:cSld name="NEW Two Conten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35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35"/>
          <p:cNvSpPr txBox="1"/>
          <p:nvPr>
            <p:ph idx="2" type="body"/>
          </p:nvPr>
        </p:nvSpPr>
        <p:spPr>
          <a:xfrm>
            <a:off x="4811025" y="1736725"/>
            <a:ext cx="4023360" cy="401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35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00" name="Google Shape;20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mparison">
  <p:cSld name="NEW Comparison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36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" name="Google Shape;204;p36"/>
          <p:cNvSpPr txBox="1"/>
          <p:nvPr>
            <p:ph idx="2" type="body"/>
          </p:nvPr>
        </p:nvSpPr>
        <p:spPr>
          <a:xfrm>
            <a:off x="4811025" y="2559423"/>
            <a:ext cx="4023360" cy="3192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36"/>
          <p:cNvSpPr txBox="1"/>
          <p:nvPr>
            <p:ph idx="3" type="body"/>
          </p:nvPr>
        </p:nvSpPr>
        <p:spPr>
          <a:xfrm>
            <a:off x="658523" y="2559423"/>
            <a:ext cx="4023360" cy="3191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36"/>
          <p:cNvSpPr txBox="1"/>
          <p:nvPr>
            <p:ph idx="4" type="body"/>
          </p:nvPr>
        </p:nvSpPr>
        <p:spPr>
          <a:xfrm>
            <a:off x="658523" y="162018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207" name="Google Shape;207;p36"/>
          <p:cNvSpPr txBox="1"/>
          <p:nvPr>
            <p:ph idx="5" type="body"/>
          </p:nvPr>
        </p:nvSpPr>
        <p:spPr>
          <a:xfrm>
            <a:off x="4811025" y="162672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pic>
        <p:nvPicPr>
          <p:cNvPr id="208" name="Google Shape;20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hree Content">
  <p:cSld name="NEW Three Conten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37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" name="Google Shape;212;p37"/>
          <p:cNvSpPr txBox="1"/>
          <p:nvPr>
            <p:ph idx="2" type="body"/>
          </p:nvPr>
        </p:nvSpPr>
        <p:spPr>
          <a:xfrm>
            <a:off x="4811025" y="1736724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37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37"/>
          <p:cNvSpPr txBox="1"/>
          <p:nvPr>
            <p:ph idx="4" type="body"/>
          </p:nvPr>
        </p:nvSpPr>
        <p:spPr>
          <a:xfrm>
            <a:off x="4811025" y="3811928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5" name="Google Shape;215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Four Content">
  <p:cSld name="NEW Four Conten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3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38"/>
          <p:cNvSpPr txBox="1"/>
          <p:nvPr>
            <p:ph idx="2" type="body"/>
          </p:nvPr>
        </p:nvSpPr>
        <p:spPr>
          <a:xfrm>
            <a:off x="4811025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p38"/>
          <p:cNvSpPr txBox="1"/>
          <p:nvPr>
            <p:ph idx="3" type="body"/>
          </p:nvPr>
        </p:nvSpPr>
        <p:spPr>
          <a:xfrm>
            <a:off x="658523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38"/>
          <p:cNvSpPr txBox="1"/>
          <p:nvPr>
            <p:ph idx="4" type="body"/>
          </p:nvPr>
        </p:nvSpPr>
        <p:spPr>
          <a:xfrm>
            <a:off x="658523" y="3871750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38"/>
          <p:cNvSpPr txBox="1"/>
          <p:nvPr>
            <p:ph idx="5" type="body"/>
          </p:nvPr>
        </p:nvSpPr>
        <p:spPr>
          <a:xfrm>
            <a:off x="4811025" y="3855164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ntent with Caption" type="objTx">
  <p:cSld name="OBJECT_WITH_CAPTION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>
            <p:ph type="title"/>
          </p:nvPr>
        </p:nvSpPr>
        <p:spPr>
          <a:xfrm>
            <a:off x="676656" y="374904"/>
            <a:ext cx="294917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Encode Sans Condensed Thin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9"/>
          <p:cNvSpPr txBox="1"/>
          <p:nvPr>
            <p:ph idx="1" type="body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39"/>
          <p:cNvSpPr txBox="1"/>
          <p:nvPr>
            <p:ph idx="2" type="body"/>
          </p:nvPr>
        </p:nvSpPr>
        <p:spPr>
          <a:xfrm>
            <a:off x="840004" y="2238998"/>
            <a:ext cx="2739019" cy="3629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158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/>
            </a:lvl2pPr>
            <a:lvl3pPr indent="-228600" lvl="2" marL="1371600" algn="l">
              <a:spcBef>
                <a:spcPts val="135"/>
              </a:spcBef>
              <a:spcAft>
                <a:spcPts val="0"/>
              </a:spcAft>
              <a:buClr>
                <a:schemeClr val="dk2"/>
              </a:buClr>
              <a:buSzPts val="675"/>
              <a:buNone/>
              <a:defRPr sz="675"/>
            </a:lvl3pPr>
            <a:lvl4pPr indent="-228600" lvl="3" marL="1828800" algn="l">
              <a:spcBef>
                <a:spcPts val="113"/>
              </a:spcBef>
              <a:spcAft>
                <a:spcPts val="0"/>
              </a:spcAft>
              <a:buClr>
                <a:schemeClr val="dk2"/>
              </a:buClr>
              <a:buSzPts val="563"/>
              <a:buNone/>
              <a:defRPr sz="563"/>
            </a:lvl4pPr>
            <a:lvl5pPr indent="-228600" lvl="4" marL="2286000" algn="l">
              <a:spcBef>
                <a:spcPts val="113"/>
              </a:spcBef>
              <a:spcAft>
                <a:spcPts val="0"/>
              </a:spcAft>
              <a:buClr>
                <a:schemeClr val="dk2"/>
              </a:buClr>
              <a:buSzPts val="563"/>
              <a:buNone/>
              <a:defRPr sz="563"/>
            </a:lvl5pPr>
            <a:lvl6pPr indent="-228600" lvl="5" marL="27432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indent="-228600" lvl="6" marL="32004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indent="-228600" lvl="7" marL="36576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indent="-228600" lvl="8" marL="41148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/>
        </p:txBody>
      </p:sp>
      <p:sp>
        <p:nvSpPr>
          <p:cNvPr id="228" name="Google Shape;228;p3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" name="Google Shape;22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1252" y="2057400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itle Slide">
  <p:cSld name="NEW Title Slide"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236" name="Google Shape;23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9541" y="5945854"/>
            <a:ext cx="1028702" cy="92354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1"/>
          <p:cNvSpPr txBox="1"/>
          <p:nvPr>
            <p:ph idx="1" type="body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3750"/>
              <a:buNone/>
              <a:defRPr b="0" i="0" sz="3750" cap="none">
                <a:solidFill>
                  <a:schemeClr val="dk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41"/>
          <p:cNvSpPr txBox="1"/>
          <p:nvPr>
            <p:ph idx="2" type="body"/>
          </p:nvPr>
        </p:nvSpPr>
        <p:spPr>
          <a:xfrm>
            <a:off x="671756" y="4303360"/>
            <a:ext cx="6626352" cy="1642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39" name="Google Shape;23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6581" y="228600"/>
            <a:ext cx="1888400" cy="5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816" y="4005072"/>
            <a:ext cx="2286198" cy="11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Title Slide" type="title">
  <p:cSld name="TITLE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type="ctrTitle"/>
          </p:nvPr>
        </p:nvSpPr>
        <p:spPr>
          <a:xfrm>
            <a:off x="554935" y="4464036"/>
            <a:ext cx="6858000" cy="1244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Encode Sans Condensed Thin"/>
              <a:buNone/>
              <a:defRPr b="0" i="0" sz="3750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42"/>
          <p:cNvSpPr txBox="1"/>
          <p:nvPr>
            <p:ph idx="1" type="subTitle"/>
          </p:nvPr>
        </p:nvSpPr>
        <p:spPr>
          <a:xfrm>
            <a:off x="554934" y="3694377"/>
            <a:ext cx="6858000" cy="7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sz="1125"/>
            </a:lvl2pPr>
            <a:lvl3pPr lvl="2" algn="ctr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sz="1013"/>
            </a:lvl3pPr>
            <a:lvl4pPr lvl="3" algn="ctr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lvl="5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44" name="Google Shape;244;p42"/>
          <p:cNvSpPr txBox="1"/>
          <p:nvPr>
            <p:ph idx="12" type="sldNum"/>
          </p:nvPr>
        </p:nvSpPr>
        <p:spPr>
          <a:xfrm>
            <a:off x="708660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5" name="Google Shape;245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1667" y="5788152"/>
            <a:ext cx="2286198" cy="11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Subheader + Content">
  <p:cSld name="NEW_Header + Subheader + Conten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43"/>
          <p:cNvSpPr txBox="1"/>
          <p:nvPr>
            <p:ph idx="2" type="body"/>
          </p:nvPr>
        </p:nvSpPr>
        <p:spPr>
          <a:xfrm>
            <a:off x="659307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1" i="0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1" i="0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1" i="0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»"/>
              <a:defRPr b="1" i="0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43"/>
          <p:cNvSpPr txBox="1"/>
          <p:nvPr>
            <p:ph idx="3" type="body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43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1" name="Google Shape;251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7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Subheader + Content">
  <p:cSld name="NEW_Header + Subheader +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59307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1" i="0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–"/>
              <a:defRPr b="1" i="0" sz="1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Arial"/>
              <a:buChar char="•"/>
              <a:defRPr b="1" i="0" sz="135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–"/>
              <a:defRPr b="1" i="0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/>
              <a:buChar char="»"/>
              <a:defRPr b="1" i="0" sz="105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3" type="body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b="0" i="0" sz="1800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Content">
  <p:cSld name="NEW_Header + Conten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1" i="0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1" i="0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1" i="0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»"/>
              <a:defRPr b="1" i="0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p44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44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6" name="Google Shape;256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Header + Graphic">
  <p:cSld name="NEW Header + Graphic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/>
          <p:nvPr>
            <p:ph idx="2" type="chart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45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45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1" name="Google Shape;26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wo Content">
  <p:cSld name="NEW Two Conten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46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46"/>
          <p:cNvSpPr txBox="1"/>
          <p:nvPr>
            <p:ph idx="2" type="body"/>
          </p:nvPr>
        </p:nvSpPr>
        <p:spPr>
          <a:xfrm>
            <a:off x="4811025" y="1736725"/>
            <a:ext cx="4023360" cy="401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46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7" name="Google Shape;267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mparison">
  <p:cSld name="NEW Comparison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47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1" name="Google Shape;271;p47"/>
          <p:cNvSpPr txBox="1"/>
          <p:nvPr>
            <p:ph idx="2" type="body"/>
          </p:nvPr>
        </p:nvSpPr>
        <p:spPr>
          <a:xfrm>
            <a:off x="4811025" y="2559423"/>
            <a:ext cx="4023360" cy="3192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47"/>
          <p:cNvSpPr txBox="1"/>
          <p:nvPr>
            <p:ph idx="3" type="body"/>
          </p:nvPr>
        </p:nvSpPr>
        <p:spPr>
          <a:xfrm>
            <a:off x="658523" y="2559423"/>
            <a:ext cx="4023360" cy="3191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47"/>
          <p:cNvSpPr txBox="1"/>
          <p:nvPr>
            <p:ph idx="4" type="body"/>
          </p:nvPr>
        </p:nvSpPr>
        <p:spPr>
          <a:xfrm>
            <a:off x="658523" y="162018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274" name="Google Shape;274;p47"/>
          <p:cNvSpPr txBox="1"/>
          <p:nvPr>
            <p:ph idx="5" type="body"/>
          </p:nvPr>
        </p:nvSpPr>
        <p:spPr>
          <a:xfrm>
            <a:off x="4811025" y="162672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dk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pic>
        <p:nvPicPr>
          <p:cNvPr id="275" name="Google Shape;27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hree Content">
  <p:cSld name="NEW Three Conten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8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4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9" name="Google Shape;279;p48"/>
          <p:cNvSpPr txBox="1"/>
          <p:nvPr>
            <p:ph idx="2" type="body"/>
          </p:nvPr>
        </p:nvSpPr>
        <p:spPr>
          <a:xfrm>
            <a:off x="4811025" y="1736724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48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48"/>
          <p:cNvSpPr txBox="1"/>
          <p:nvPr>
            <p:ph idx="4" type="body"/>
          </p:nvPr>
        </p:nvSpPr>
        <p:spPr>
          <a:xfrm>
            <a:off x="4811025" y="3811928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2" name="Google Shape;282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Four Content">
  <p:cSld name="NEW Four Conten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0" i="0" sz="2250" cap="non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4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6" name="Google Shape;286;p49"/>
          <p:cNvSpPr txBox="1"/>
          <p:nvPr>
            <p:ph idx="2" type="body"/>
          </p:nvPr>
        </p:nvSpPr>
        <p:spPr>
          <a:xfrm>
            <a:off x="4811025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49"/>
          <p:cNvSpPr txBox="1"/>
          <p:nvPr>
            <p:ph idx="3" type="body"/>
          </p:nvPr>
        </p:nvSpPr>
        <p:spPr>
          <a:xfrm>
            <a:off x="658523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49"/>
          <p:cNvSpPr txBox="1"/>
          <p:nvPr>
            <p:ph idx="4" type="body"/>
          </p:nvPr>
        </p:nvSpPr>
        <p:spPr>
          <a:xfrm>
            <a:off x="658523" y="3871750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49"/>
          <p:cNvSpPr txBox="1"/>
          <p:nvPr>
            <p:ph idx="5" type="body"/>
          </p:nvPr>
        </p:nvSpPr>
        <p:spPr>
          <a:xfrm>
            <a:off x="4811025" y="3855164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90" name="Google Shape;290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8" y="1435608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ntent with Caption" type="objTx">
  <p:cSld name="OBJECT_WITH_CAPTION_TEX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 txBox="1"/>
          <p:nvPr>
            <p:ph type="title"/>
          </p:nvPr>
        </p:nvSpPr>
        <p:spPr>
          <a:xfrm>
            <a:off x="676656" y="374904"/>
            <a:ext cx="294917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Encode Sans Condensed Thin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50"/>
          <p:cNvSpPr txBox="1"/>
          <p:nvPr>
            <p:ph idx="1" type="body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50"/>
          <p:cNvSpPr txBox="1"/>
          <p:nvPr>
            <p:ph idx="2" type="body"/>
          </p:nvPr>
        </p:nvSpPr>
        <p:spPr>
          <a:xfrm>
            <a:off x="840004" y="2238998"/>
            <a:ext cx="2739019" cy="3629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158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/>
            </a:lvl2pPr>
            <a:lvl3pPr indent="-228600" lvl="2" marL="1371600" algn="l">
              <a:spcBef>
                <a:spcPts val="135"/>
              </a:spcBef>
              <a:spcAft>
                <a:spcPts val="0"/>
              </a:spcAft>
              <a:buClr>
                <a:schemeClr val="dk2"/>
              </a:buClr>
              <a:buSzPts val="675"/>
              <a:buNone/>
              <a:defRPr sz="675"/>
            </a:lvl3pPr>
            <a:lvl4pPr indent="-228600" lvl="3" marL="1828800" algn="l">
              <a:spcBef>
                <a:spcPts val="113"/>
              </a:spcBef>
              <a:spcAft>
                <a:spcPts val="0"/>
              </a:spcAft>
              <a:buClr>
                <a:schemeClr val="dk2"/>
              </a:buClr>
              <a:buSzPts val="563"/>
              <a:buNone/>
              <a:defRPr sz="563"/>
            </a:lvl4pPr>
            <a:lvl5pPr indent="-228600" lvl="4" marL="2286000" algn="l">
              <a:spcBef>
                <a:spcPts val="113"/>
              </a:spcBef>
              <a:spcAft>
                <a:spcPts val="0"/>
              </a:spcAft>
              <a:buClr>
                <a:schemeClr val="dk2"/>
              </a:buClr>
              <a:buSzPts val="563"/>
              <a:buNone/>
              <a:defRPr sz="563"/>
            </a:lvl5pPr>
            <a:lvl6pPr indent="-228600" lvl="5" marL="27432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indent="-228600" lvl="6" marL="32004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indent="-228600" lvl="7" marL="36576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indent="-228600" lvl="8" marL="41148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/>
        </p:txBody>
      </p:sp>
      <p:sp>
        <p:nvSpPr>
          <p:cNvPr id="295" name="Google Shape;295;p50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6" name="Google Shape;29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1252" y="2057400"/>
            <a:ext cx="1371719" cy="7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Blank" type="blank">
  <p:cSld name="BLANK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LastSlide">
  <p:cSld name="NEW LastSlide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2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1" name="Google Shape;301;p52"/>
          <p:cNvSpPr txBox="1"/>
          <p:nvPr>
            <p:ph idx="1" type="body"/>
          </p:nvPr>
        </p:nvSpPr>
        <p:spPr>
          <a:xfrm>
            <a:off x="564026" y="803312"/>
            <a:ext cx="8203963" cy="4862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itle Slide">
  <p:cSld name="NEW Title Slide">
    <p:bg>
      <p:bgPr>
        <a:solidFill>
          <a:srgbClr val="4B2E83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308" name="Google Shape;30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39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4"/>
          <p:cNvSpPr txBox="1"/>
          <p:nvPr>
            <p:ph idx="1" type="body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3750"/>
              <a:buNone/>
              <a:defRPr b="0" i="0" sz="3750" cap="none">
                <a:solidFill>
                  <a:schemeClr val="lt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10" name="Google Shape;31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591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801" y="228600"/>
            <a:ext cx="2517866" cy="57307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4"/>
          <p:cNvSpPr txBox="1"/>
          <p:nvPr>
            <p:ph idx="2" type="body"/>
          </p:nvPr>
        </p:nvSpPr>
        <p:spPr>
          <a:xfrm>
            <a:off x="671756" y="4303360"/>
            <a:ext cx="6626352" cy="1642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Content">
  <p:cSld name="NEW_Header + Conte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1" i="0"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–"/>
              <a:defRPr b="1" i="0" sz="15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Arial"/>
              <a:buChar char="•"/>
              <a:defRPr b="1" i="0" sz="135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1" i="0"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3"/>
              </a:buClr>
              <a:buSzPts val="1050"/>
              <a:buFont typeface="Arial"/>
              <a:buChar char="»"/>
              <a:defRPr b="1" i="0" sz="105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9" name="Google Shape;3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Section Title Slide" type="title">
  <p:cSld name="TITLE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5"/>
          <p:cNvSpPr txBox="1"/>
          <p:nvPr>
            <p:ph type="ctrTitle"/>
          </p:nvPr>
        </p:nvSpPr>
        <p:spPr>
          <a:xfrm>
            <a:off x="676656" y="4464036"/>
            <a:ext cx="6858000" cy="1244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50"/>
              <a:buFont typeface="Encode Sans Condensed Thin"/>
              <a:buNone/>
              <a:defRPr b="0" i="0" sz="3750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55"/>
          <p:cNvSpPr txBox="1"/>
          <p:nvPr>
            <p:ph idx="1" type="subTitle"/>
          </p:nvPr>
        </p:nvSpPr>
        <p:spPr>
          <a:xfrm>
            <a:off x="676656" y="3694377"/>
            <a:ext cx="6858000" cy="7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0" sz="180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225"/>
              </a:spcBef>
              <a:spcAft>
                <a:spcPts val="0"/>
              </a:spcAft>
              <a:buClr>
                <a:schemeClr val="lt2"/>
              </a:buClr>
              <a:buSzPts val="1125"/>
              <a:buNone/>
              <a:defRPr sz="1125"/>
            </a:lvl2pPr>
            <a:lvl3pPr lvl="2" algn="ctr">
              <a:spcBef>
                <a:spcPts val="203"/>
              </a:spcBef>
              <a:spcAft>
                <a:spcPts val="0"/>
              </a:spcAft>
              <a:buClr>
                <a:schemeClr val="lt2"/>
              </a:buClr>
              <a:buSzPts val="1013"/>
              <a:buNone/>
              <a:defRPr sz="1013"/>
            </a:lvl3pPr>
            <a:lvl4pPr lvl="3" algn="ctr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5pPr>
            <a:lvl6pPr lvl="5" algn="ctr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lvl="6" algn="ctr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lvl="7" algn="ctr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lvl="8" algn="ctr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16" name="Google Shape;316;p55"/>
          <p:cNvSpPr txBox="1"/>
          <p:nvPr>
            <p:ph idx="12" type="sldNum"/>
          </p:nvPr>
        </p:nvSpPr>
        <p:spPr>
          <a:xfrm>
            <a:off x="7086600" y="635635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7" name="Google Shape;31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384" y="5788456"/>
            <a:ext cx="2286198" cy="11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Subheader + Content">
  <p:cSld name="NEW_Header + Subheader + Conten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6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p56"/>
          <p:cNvSpPr txBox="1"/>
          <p:nvPr>
            <p:ph idx="2" type="body"/>
          </p:nvPr>
        </p:nvSpPr>
        <p:spPr>
          <a:xfrm>
            <a:off x="659307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1" i="0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–"/>
              <a:defRPr b="1" i="0" sz="15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Arial"/>
              <a:buChar char="•"/>
              <a:defRPr b="1" i="0" sz="135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–"/>
              <a:defRPr b="1" i="0"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Arial"/>
              <a:buChar char="»"/>
              <a:defRPr b="1" i="0" sz="105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1" name="Google Shape;321;p56"/>
          <p:cNvSpPr txBox="1"/>
          <p:nvPr>
            <p:ph idx="3" type="body"/>
          </p:nvPr>
        </p:nvSpPr>
        <p:spPr>
          <a:xfrm>
            <a:off x="671758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b="0" i="0" sz="1800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22" name="Google Shape;322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6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_Header + Content">
  <p:cSld name="NEW_Header + Conten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7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1" i="0"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–"/>
              <a:defRPr b="1" i="0" sz="15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Arial"/>
              <a:buChar char="•"/>
              <a:defRPr b="1" i="0" sz="135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b="1" i="0"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3"/>
              </a:buClr>
              <a:buSzPts val="1050"/>
              <a:buFont typeface="Arial"/>
              <a:buChar char="»"/>
              <a:defRPr b="1" i="0" sz="105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6" name="Google Shape;326;p57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27" name="Google Shape;32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7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Header + Graphic">
  <p:cSld name="NEW Header + Graphic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8"/>
          <p:cNvSpPr/>
          <p:nvPr>
            <p:ph idx="2" type="chart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58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32" name="Google Shape;33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wo Content">
  <p:cSld name="NEW Two Content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9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36" name="Google Shape;33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p59"/>
          <p:cNvSpPr txBox="1"/>
          <p:nvPr>
            <p:ph idx="2" type="body"/>
          </p:nvPr>
        </p:nvSpPr>
        <p:spPr>
          <a:xfrm>
            <a:off x="4811025" y="1736725"/>
            <a:ext cx="4023360" cy="401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59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mparison">
  <p:cSld name="NEW Comparison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0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42" name="Google Shape;34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60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4" name="Google Shape;344;p60"/>
          <p:cNvSpPr txBox="1"/>
          <p:nvPr>
            <p:ph idx="2" type="body"/>
          </p:nvPr>
        </p:nvSpPr>
        <p:spPr>
          <a:xfrm>
            <a:off x="4811025" y="2559423"/>
            <a:ext cx="4023360" cy="3192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60"/>
          <p:cNvSpPr txBox="1"/>
          <p:nvPr>
            <p:ph idx="3" type="body"/>
          </p:nvPr>
        </p:nvSpPr>
        <p:spPr>
          <a:xfrm>
            <a:off x="658523" y="2559423"/>
            <a:ext cx="4023360" cy="3191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60"/>
          <p:cNvSpPr txBox="1"/>
          <p:nvPr>
            <p:ph idx="4" type="body"/>
          </p:nvPr>
        </p:nvSpPr>
        <p:spPr>
          <a:xfrm>
            <a:off x="658523" y="162018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b="0" sz="135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lt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lt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347" name="Google Shape;347;p60"/>
          <p:cNvSpPr txBox="1"/>
          <p:nvPr>
            <p:ph idx="5" type="body"/>
          </p:nvPr>
        </p:nvSpPr>
        <p:spPr>
          <a:xfrm>
            <a:off x="4811025" y="162672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b="0" sz="135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lt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lt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hree Content">
  <p:cSld name="NEW Three Content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1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50" name="Google Shape;35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2" name="Google Shape;352;p61"/>
          <p:cNvSpPr txBox="1"/>
          <p:nvPr>
            <p:ph idx="2" type="body"/>
          </p:nvPr>
        </p:nvSpPr>
        <p:spPr>
          <a:xfrm>
            <a:off x="4811025" y="1736724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61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61"/>
          <p:cNvSpPr txBox="1"/>
          <p:nvPr>
            <p:ph idx="4" type="body"/>
          </p:nvPr>
        </p:nvSpPr>
        <p:spPr>
          <a:xfrm>
            <a:off x="4811025" y="3811928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Four Content">
  <p:cSld name="NEW Four Conten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2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357" name="Google Shape;357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2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62"/>
          <p:cNvSpPr txBox="1"/>
          <p:nvPr>
            <p:ph idx="2" type="body"/>
          </p:nvPr>
        </p:nvSpPr>
        <p:spPr>
          <a:xfrm>
            <a:off x="4811025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0" name="Google Shape;360;p62"/>
          <p:cNvSpPr txBox="1"/>
          <p:nvPr>
            <p:ph idx="3" type="body"/>
          </p:nvPr>
        </p:nvSpPr>
        <p:spPr>
          <a:xfrm>
            <a:off x="658523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62"/>
          <p:cNvSpPr txBox="1"/>
          <p:nvPr>
            <p:ph idx="4" type="body"/>
          </p:nvPr>
        </p:nvSpPr>
        <p:spPr>
          <a:xfrm>
            <a:off x="658523" y="3871750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2" name="Google Shape;362;p62"/>
          <p:cNvSpPr txBox="1"/>
          <p:nvPr>
            <p:ph idx="5" type="body"/>
          </p:nvPr>
        </p:nvSpPr>
        <p:spPr>
          <a:xfrm>
            <a:off x="4811025" y="3855164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ntent with Caption" type="objTx">
  <p:cSld name="OBJECT_WITH_CAPTION_TEX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3"/>
          <p:cNvSpPr txBox="1"/>
          <p:nvPr>
            <p:ph type="title"/>
          </p:nvPr>
        </p:nvSpPr>
        <p:spPr>
          <a:xfrm>
            <a:off x="676656" y="374904"/>
            <a:ext cx="2949178" cy="15544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50"/>
              <a:buFont typeface="Encode Sans Condensed Thin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63"/>
          <p:cNvSpPr txBox="1"/>
          <p:nvPr>
            <p:ph idx="1" type="body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63"/>
          <p:cNvSpPr txBox="1"/>
          <p:nvPr>
            <p:ph idx="2" type="body"/>
          </p:nvPr>
        </p:nvSpPr>
        <p:spPr>
          <a:xfrm>
            <a:off x="840004" y="2238998"/>
            <a:ext cx="2739019" cy="3629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158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/>
            </a:lvl2pPr>
            <a:lvl3pPr indent="-228600" lvl="2" marL="1371600" algn="l">
              <a:spcBef>
                <a:spcPts val="135"/>
              </a:spcBef>
              <a:spcAft>
                <a:spcPts val="0"/>
              </a:spcAft>
              <a:buClr>
                <a:schemeClr val="lt2"/>
              </a:buClr>
              <a:buSzPts val="675"/>
              <a:buNone/>
              <a:defRPr sz="675"/>
            </a:lvl3pPr>
            <a:lvl4pPr indent="-228600" lvl="3" marL="1828800" algn="l">
              <a:spcBef>
                <a:spcPts val="113"/>
              </a:spcBef>
              <a:spcAft>
                <a:spcPts val="0"/>
              </a:spcAft>
              <a:buClr>
                <a:schemeClr val="lt2"/>
              </a:buClr>
              <a:buSzPts val="563"/>
              <a:buNone/>
              <a:defRPr sz="563"/>
            </a:lvl4pPr>
            <a:lvl5pPr indent="-228600" lvl="4" marL="2286000" algn="l">
              <a:spcBef>
                <a:spcPts val="113"/>
              </a:spcBef>
              <a:spcAft>
                <a:spcPts val="0"/>
              </a:spcAft>
              <a:buClr>
                <a:schemeClr val="lt2"/>
              </a:buClr>
              <a:buSzPts val="563"/>
              <a:buNone/>
              <a:defRPr sz="563"/>
            </a:lvl5pPr>
            <a:lvl6pPr indent="-228600" lvl="5" marL="2743200" algn="l">
              <a:spcBef>
                <a:spcPts val="113"/>
              </a:spcBef>
              <a:spcAft>
                <a:spcPts val="0"/>
              </a:spcAft>
              <a:buClr>
                <a:schemeClr val="lt1"/>
              </a:buClr>
              <a:buSzPts val="563"/>
              <a:buNone/>
              <a:defRPr sz="563"/>
            </a:lvl6pPr>
            <a:lvl7pPr indent="-228600" lvl="6" marL="3200400" algn="l">
              <a:spcBef>
                <a:spcPts val="113"/>
              </a:spcBef>
              <a:spcAft>
                <a:spcPts val="0"/>
              </a:spcAft>
              <a:buClr>
                <a:schemeClr val="lt1"/>
              </a:buClr>
              <a:buSzPts val="563"/>
              <a:buNone/>
              <a:defRPr sz="563"/>
            </a:lvl7pPr>
            <a:lvl8pPr indent="-228600" lvl="7" marL="3657600" algn="l">
              <a:spcBef>
                <a:spcPts val="113"/>
              </a:spcBef>
              <a:spcAft>
                <a:spcPts val="0"/>
              </a:spcAft>
              <a:buClr>
                <a:schemeClr val="lt1"/>
              </a:buClr>
              <a:buSzPts val="563"/>
              <a:buNone/>
              <a:defRPr sz="563"/>
            </a:lvl8pPr>
            <a:lvl9pPr indent="-228600" lvl="8" marL="4114800" algn="l">
              <a:spcBef>
                <a:spcPts val="113"/>
              </a:spcBef>
              <a:spcAft>
                <a:spcPts val="0"/>
              </a:spcAft>
              <a:buClr>
                <a:schemeClr val="lt1"/>
              </a:buClr>
              <a:buSzPts val="563"/>
              <a:buNone/>
              <a:defRPr sz="563"/>
            </a:lvl9pPr>
          </a:lstStyle>
          <a:p/>
        </p:txBody>
      </p:sp>
      <p:pic>
        <p:nvPicPr>
          <p:cNvPr id="367" name="Google Shape;36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0000" y="2057400"/>
            <a:ext cx="1359526" cy="7315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3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indent="0" lvl="1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indent="0" lvl="2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indent="0" lvl="3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indent="0" lvl="4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indent="0" lvl="5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indent="0" lvl="6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indent="0" lvl="7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indent="0" lvl="8" marL="0" algn="ct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Blank" type="blank">
  <p:cSld name="BLANK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4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wo Content">
  <p:cSld name="NEW Two Conte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43" name="Google Shape;4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4811025" y="1736725"/>
            <a:ext cx="4023360" cy="401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LastSlide">
  <p:cSld name="NEW LastSlide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5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p65"/>
          <p:cNvSpPr txBox="1"/>
          <p:nvPr>
            <p:ph idx="1" type="body"/>
          </p:nvPr>
        </p:nvSpPr>
        <p:spPr>
          <a:xfrm>
            <a:off x="564026" y="803312"/>
            <a:ext cx="8203963" cy="4862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omparison">
  <p:cSld name="NEW Comparis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49" name="Google Shape;4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4811025" y="2559423"/>
            <a:ext cx="4023360" cy="3192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3" type="body"/>
          </p:nvPr>
        </p:nvSpPr>
        <p:spPr>
          <a:xfrm>
            <a:off x="658523" y="2559423"/>
            <a:ext cx="4023360" cy="3191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4" type="body"/>
          </p:nvPr>
        </p:nvSpPr>
        <p:spPr>
          <a:xfrm>
            <a:off x="658523" y="162018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b="0" sz="135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lt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lt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54" name="Google Shape;54;p8"/>
          <p:cNvSpPr txBox="1"/>
          <p:nvPr>
            <p:ph idx="5" type="body"/>
          </p:nvPr>
        </p:nvSpPr>
        <p:spPr>
          <a:xfrm>
            <a:off x="4811025" y="1626723"/>
            <a:ext cx="402336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b="0" sz="135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lt2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lt2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b="1" sz="9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hree Content">
  <p:cSld name="NEW Three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57" name="Google Shape;5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4811025" y="1736724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3" type="body"/>
          </p:nvPr>
        </p:nvSpPr>
        <p:spPr>
          <a:xfrm>
            <a:off x="658523" y="1736725"/>
            <a:ext cx="4023360" cy="4014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4" type="body"/>
          </p:nvPr>
        </p:nvSpPr>
        <p:spPr>
          <a:xfrm>
            <a:off x="4811025" y="3811928"/>
            <a:ext cx="40233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Four Content">
  <p:cSld name="NEW Four Conte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b="0" i="0" sz="2250" cap="non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E8D3A2"/>
              </a:buClr>
              <a:buSzPts val="135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E8D3A2"/>
              </a:buClr>
              <a:buSzPts val="12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r_RtAngle_7502_RGB.png" id="64" name="Google Shape;6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4811025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3" type="body"/>
          </p:nvPr>
        </p:nvSpPr>
        <p:spPr>
          <a:xfrm>
            <a:off x="658523" y="1736725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4" type="body"/>
          </p:nvPr>
        </p:nvSpPr>
        <p:spPr>
          <a:xfrm>
            <a:off x="658523" y="3871750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5" type="body"/>
          </p:nvPr>
        </p:nvSpPr>
        <p:spPr>
          <a:xfrm>
            <a:off x="4811025" y="3855164"/>
            <a:ext cx="402336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2E8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50"/>
              <a:buFont typeface="Encode Sans Condensed Thin"/>
              <a:buNone/>
              <a:defRPr b="0" i="0" sz="2250" u="none" cap="none" strike="noStrike">
                <a:solidFill>
                  <a:schemeClr val="lt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8642" y="6244280"/>
            <a:ext cx="2802879" cy="45724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Encode Sans Condensed Thin"/>
              <a:buNone/>
              <a:defRPr b="0" i="0" sz="2250" u="none" cap="none" strike="noStrike">
                <a:solidFill>
                  <a:schemeClr val="dk1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" name="Google Shape;85;p14"/>
          <p:cNvPicPr preferRelativeResize="0"/>
          <p:nvPr/>
        </p:nvPicPr>
        <p:blipFill rotWithShape="1">
          <a:blip r:embed="rId1">
            <a:alphaModFix/>
          </a:blip>
          <a:srcRect b="-1" l="17630" r="0" t="-3477"/>
          <a:stretch/>
        </p:blipFill>
        <p:spPr>
          <a:xfrm>
            <a:off x="548640" y="6210300"/>
            <a:ext cx="2305890" cy="4129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Encode Sans Condensed Thin"/>
              <a:buNone/>
              <a:defRPr b="0" i="0" sz="2250" u="none" cap="none" strike="noStrike">
                <a:solidFill>
                  <a:schemeClr val="dk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27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31524" y="6208776"/>
            <a:ext cx="3103133" cy="41456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/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Encode Sans Condensed Thin"/>
              <a:buNone/>
              <a:defRPr b="0" i="0" sz="2250" u="none" cap="none" strike="noStrike">
                <a:solidFill>
                  <a:schemeClr val="dk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2" name="Google Shape;232;p4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40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4" name="Google Shape;234;p4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8640" y="6208776"/>
            <a:ext cx="2327350" cy="41456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2E83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"/>
          <p:cNvSpPr txBox="1"/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50"/>
              <a:buFont typeface="Encode Sans Condensed Thin"/>
              <a:buNone/>
              <a:defRPr b="0" i="0" sz="2250" u="none" cap="none" strike="noStrike">
                <a:solidFill>
                  <a:schemeClr val="lt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4" name="Google Shape;304;p5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lt2"/>
              </a:buClr>
              <a:buSzPts val="1350"/>
              <a:buFont typeface="Arial"/>
              <a:buChar char="•"/>
              <a:defRPr b="1" i="0" sz="135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»"/>
              <a:defRPr b="1" i="0" sz="1200" u="none" cap="none" strike="noStrik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5" name="Google Shape;305;p53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6" name="Google Shape;306;p53"/>
          <p:cNvPicPr preferRelativeResize="0"/>
          <p:nvPr/>
        </p:nvPicPr>
        <p:blipFill rotWithShape="1">
          <a:blip r:embed="rId1">
            <a:alphaModFix/>
          </a:blip>
          <a:srcRect b="0" l="5638" r="0" t="-6886"/>
          <a:stretch/>
        </p:blipFill>
        <p:spPr>
          <a:xfrm>
            <a:off x="731520" y="6212801"/>
            <a:ext cx="3108960" cy="43086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Relationship Id="rId4" Type="http://schemas.openxmlformats.org/officeDocument/2006/relationships/image" Target="../media/image40.jpg"/><Relationship Id="rId5" Type="http://schemas.openxmlformats.org/officeDocument/2006/relationships/image" Target="../media/image37.jpg"/><Relationship Id="rId6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Relationship Id="rId4" Type="http://schemas.openxmlformats.org/officeDocument/2006/relationships/image" Target="../media/image4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jpg"/><Relationship Id="rId4" Type="http://schemas.openxmlformats.org/officeDocument/2006/relationships/image" Target="../media/image51.jpg"/><Relationship Id="rId5" Type="http://schemas.openxmlformats.org/officeDocument/2006/relationships/image" Target="../media/image50.jpg"/><Relationship Id="rId6" Type="http://schemas.openxmlformats.org/officeDocument/2006/relationships/image" Target="../media/image53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Relationship Id="rId4" Type="http://schemas.openxmlformats.org/officeDocument/2006/relationships/image" Target="../media/image62.png"/><Relationship Id="rId5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4.png"/><Relationship Id="rId4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3.jpg"/><Relationship Id="rId6" Type="http://schemas.openxmlformats.org/officeDocument/2006/relationships/image" Target="../media/image26.jpg"/><Relationship Id="rId7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6"/>
          <p:cNvSpPr txBox="1"/>
          <p:nvPr>
            <p:ph idx="1" type="body"/>
          </p:nvPr>
        </p:nvSpPr>
        <p:spPr>
          <a:xfrm>
            <a:off x="671757" y="1332224"/>
            <a:ext cx="6972300" cy="2426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</a:pPr>
            <a:r>
              <a:rPr lang="en-US"/>
              <a:t>BIOSAFETY MONTH &amp;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</a:pPr>
            <a:r>
              <a:rPr lang="en-US"/>
              <a:t>COVID-19 BIOLOGICAL RESEARCH AT UW</a:t>
            </a:r>
            <a:endParaRPr/>
          </a:p>
        </p:txBody>
      </p:sp>
      <p:sp>
        <p:nvSpPr>
          <p:cNvPr id="380" name="Google Shape;380;p66"/>
          <p:cNvSpPr txBox="1"/>
          <p:nvPr>
            <p:ph idx="2" type="body"/>
          </p:nvPr>
        </p:nvSpPr>
        <p:spPr>
          <a:xfrm>
            <a:off x="671756" y="4303360"/>
            <a:ext cx="6626352" cy="1642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en-US"/>
              <a:t>Lesley Decker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en-US"/>
              <a:t>October 15, 2020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en-US"/>
              <a:t>MRAM</a:t>
            </a:r>
            <a:endParaRPr/>
          </a:p>
        </p:txBody>
      </p:sp>
      <p:pic>
        <p:nvPicPr>
          <p:cNvPr id="381" name="Google Shape;381;p66"/>
          <p:cNvPicPr preferRelativeResize="0"/>
          <p:nvPr/>
        </p:nvPicPr>
        <p:blipFill rotWithShape="1">
          <a:blip r:embed="rId3">
            <a:alphaModFix/>
          </a:blip>
          <a:srcRect b="0" l="0" r="0" t="1361"/>
          <a:stretch/>
        </p:blipFill>
        <p:spPr>
          <a:xfrm>
            <a:off x="734785" y="1100188"/>
            <a:ext cx="702704" cy="69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6"/>
          <p:cNvPicPr preferRelativeResize="0"/>
          <p:nvPr/>
        </p:nvPicPr>
        <p:blipFill rotWithShape="1">
          <a:blip r:embed="rId4">
            <a:alphaModFix/>
          </a:blip>
          <a:srcRect b="0" l="22209" r="19833" t="0"/>
          <a:stretch/>
        </p:blipFill>
        <p:spPr>
          <a:xfrm>
            <a:off x="6614245" y="2643099"/>
            <a:ext cx="2270675" cy="2203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5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Overview of SARS-CoV-2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Biosafety requirements at UW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UW COVID-19 biosafety metrics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UW COVID-19 research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58" name="Google Shape;458;p75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459" name="Google Shape;459;p75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75"/>
          <p:cNvPicPr preferRelativeResize="0"/>
          <p:nvPr/>
        </p:nvPicPr>
        <p:blipFill rotWithShape="1">
          <a:blip r:embed="rId3">
            <a:alphaModFix/>
          </a:blip>
          <a:srcRect b="3546" l="0" r="29162" t="6957"/>
          <a:stretch/>
        </p:blipFill>
        <p:spPr>
          <a:xfrm>
            <a:off x="4443144" y="1879881"/>
            <a:ext cx="4413276" cy="3717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6"/>
          <p:cNvSpPr txBox="1"/>
          <p:nvPr>
            <p:ph idx="1" type="body"/>
          </p:nvPr>
        </p:nvSpPr>
        <p:spPr>
          <a:xfrm>
            <a:off x="3870960" y="2159795"/>
            <a:ext cx="4865301" cy="3723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Severe acute respiratory syndrome virus 2 aka COVID-19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Positive stranded enveloped RNA virus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Crown-like appearance due to spike glycoproteins on envelope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Human-to-human transmission via respiratory droplets from coughs/sneezes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Close contact (within 6 feet) important for transmission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Not known to exist in humans prior to 2019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Probably zoonotic</a:t>
            </a:r>
            <a:endParaRPr/>
          </a:p>
        </p:txBody>
      </p:sp>
      <p:sp>
        <p:nvSpPr>
          <p:cNvPr id="467" name="Google Shape;467;p76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OVERVIEW OF SARS-COV-2</a:t>
            </a:r>
            <a:endParaRPr/>
          </a:p>
        </p:txBody>
      </p:sp>
      <p:sp>
        <p:nvSpPr>
          <p:cNvPr id="468" name="Google Shape;468;p76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9" name="Google Shape;469;p76"/>
          <p:cNvPicPr preferRelativeResize="0"/>
          <p:nvPr/>
        </p:nvPicPr>
        <p:blipFill rotWithShape="1">
          <a:blip r:embed="rId3">
            <a:alphaModFix/>
          </a:blip>
          <a:srcRect b="0" l="0" r="48781" t="0"/>
          <a:stretch/>
        </p:blipFill>
        <p:spPr>
          <a:xfrm>
            <a:off x="495300" y="2109988"/>
            <a:ext cx="3238500" cy="326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7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SARS-C</a:t>
            </a:r>
            <a:r>
              <a:rPr lang="en-US" cap="none"/>
              <a:t>o</a:t>
            </a:r>
            <a:r>
              <a:rPr lang="en-US"/>
              <a:t>V-2 BIOSAFETY REQUIREMENTS AT UW</a:t>
            </a:r>
            <a:endParaRPr/>
          </a:p>
        </p:txBody>
      </p:sp>
      <p:sp>
        <p:nvSpPr>
          <p:cNvPr id="475" name="Google Shape;475;p77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6" name="Google Shape;476;p77"/>
          <p:cNvSpPr txBox="1"/>
          <p:nvPr>
            <p:ph idx="1" type="body"/>
          </p:nvPr>
        </p:nvSpPr>
        <p:spPr>
          <a:xfrm>
            <a:off x="671758" y="2216430"/>
            <a:ext cx="7143572" cy="3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/>
              <a:t>Informed by: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CDC Interim Laboratory Biosafety Guidelines for COVID-19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National Institutes of Health (NIH)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Institutional Biosafety Committee (IBC)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EH&amp;S Biological Safety</a:t>
            </a:r>
            <a:endParaRPr/>
          </a:p>
          <a:p>
            <a:pPr indent="-185730" lvl="0" marL="257168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</a:pPr>
            <a:r>
              <a:t/>
            </a:r>
            <a:endParaRPr sz="1125"/>
          </a:p>
          <a:p>
            <a:pPr indent="-257168" lvl="0" marL="257168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/>
              <a:t>Biological Use Authorization (BUA) required for all work</a:t>
            </a:r>
            <a:endParaRPr/>
          </a:p>
          <a:p>
            <a:pPr indent="-185730" lvl="0" marL="257168" marR="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</a:pPr>
            <a:r>
              <a:t/>
            </a:r>
            <a:endParaRPr sz="1125"/>
          </a:p>
          <a:p>
            <a:pPr indent="-257168" lvl="0" marL="257168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/>
              <a:t>Genetic modifications to virus could require NIH approval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8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SARS-C</a:t>
            </a:r>
            <a:r>
              <a:rPr lang="en-US" cap="none"/>
              <a:t>o</a:t>
            </a:r>
            <a:r>
              <a:rPr lang="en-US"/>
              <a:t>V-2 BIOSAFETY REQUIREMENTS AT UW</a:t>
            </a:r>
            <a:endParaRPr/>
          </a:p>
        </p:txBody>
      </p:sp>
      <p:sp>
        <p:nvSpPr>
          <p:cNvPr id="482" name="Google Shape;482;p7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83" name="Google Shape;483;p78"/>
          <p:cNvGraphicFramePr/>
          <p:nvPr/>
        </p:nvGraphicFramePr>
        <p:xfrm>
          <a:off x="746760" y="230505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{633A3931-4F37-41B7-8A44-FC5D3DE66165}</a:tableStyleId>
              </a:tblPr>
              <a:tblGrid>
                <a:gridCol w="4527450"/>
                <a:gridCol w="3328775"/>
              </a:tblGrid>
              <a:tr h="510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Research activity / Sample or specimen type</a:t>
                      </a:r>
                      <a:endParaRPr sz="15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Biosafety level (BSL)</a:t>
                      </a:r>
                      <a:endParaRPr/>
                    </a:p>
                  </a:txBody>
                  <a:tcPr marT="34300" marB="34300" marR="68575" marL="68575" anchor="ctr"/>
                </a:tc>
              </a:tr>
              <a:tr h="624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SARS-CoV-2 </a:t>
                      </a:r>
                      <a:r>
                        <a:rPr b="1" i="1" lang="en-US" sz="15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vitro </a:t>
                      </a:r>
                      <a:r>
                        <a:rPr b="1" lang="en-US" sz="15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and </a:t>
                      </a:r>
                      <a:r>
                        <a:rPr b="1" i="1" lang="en-US" sz="15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vivo </a:t>
                      </a:r>
                      <a:r>
                        <a:rPr b="1" lang="en-US" sz="15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experiments</a:t>
                      </a:r>
                      <a:endParaRPr/>
                    </a:p>
                  </a:txBody>
                  <a:tcPr marT="34300" marB="3430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BSL-3</a:t>
                      </a:r>
                      <a:endParaRPr/>
                    </a:p>
                  </a:txBody>
                  <a:tcPr marT="34300" marB="34300" marR="68575" marL="68575" anchor="ctr"/>
                </a:tc>
              </a:tr>
              <a:tr h="579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Clinical specimens from COVID-19 patients</a:t>
                      </a:r>
                      <a:endParaRPr/>
                    </a:p>
                  </a:txBody>
                  <a:tcPr marT="34300" marB="3430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BSL-2</a:t>
                      </a:r>
                      <a:r>
                        <a:rPr b="1" lang="en-US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with enhancements</a:t>
                      </a:r>
                      <a:endParaRPr b="1" sz="15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575" marL="68575" anchor="ctr"/>
                </a:tc>
              </a:tr>
              <a:tr h="729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Fixed or inactivated SARS-CoV-2</a:t>
                      </a:r>
                      <a:endParaRPr b="1" sz="15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samples or tissue</a:t>
                      </a:r>
                      <a:endParaRPr b="1" sz="15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34300" marB="3430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BSL-2</a:t>
                      </a:r>
                      <a:endParaRPr/>
                    </a:p>
                  </a:txBody>
                  <a:tcPr marT="34300" marB="34300" marR="68575" marL="685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9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Biosafety level 3 (BSL-3) is required for: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Virus isolation, culture and amplification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Animal experiments</a:t>
            </a:r>
            <a:endParaRPr/>
          </a:p>
        </p:txBody>
      </p:sp>
      <p:sp>
        <p:nvSpPr>
          <p:cNvPr id="490" name="Google Shape;490;p79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BSL-3: IN VITRO AND IN VIVO EXPERIMENTS</a:t>
            </a:r>
            <a:endParaRPr/>
          </a:p>
        </p:txBody>
      </p:sp>
      <p:sp>
        <p:nvSpPr>
          <p:cNvPr id="491" name="Google Shape;491;p7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2" name="Google Shape;49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2049" y="3472106"/>
            <a:ext cx="3111283" cy="163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165" y="3538070"/>
            <a:ext cx="2258861" cy="150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79"/>
          <p:cNvPicPr preferRelativeResize="0"/>
          <p:nvPr/>
        </p:nvPicPr>
        <p:blipFill rotWithShape="1">
          <a:blip r:embed="rId5">
            <a:alphaModFix/>
          </a:blip>
          <a:srcRect b="0" l="16460" r="0" t="0"/>
          <a:stretch/>
        </p:blipFill>
        <p:spPr>
          <a:xfrm>
            <a:off x="6585415" y="3472106"/>
            <a:ext cx="1764468" cy="1481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Biohazard symbol (red).svg - Wikimedia Commons" id="495" name="Google Shape;495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9620" y="4084681"/>
            <a:ext cx="574033" cy="574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0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</a:pPr>
            <a:r>
              <a:t/>
            </a:r>
            <a:endParaRPr/>
          </a:p>
        </p:txBody>
      </p:sp>
      <p:sp>
        <p:nvSpPr>
          <p:cNvPr id="502" name="Google Shape;502;p80"/>
          <p:cNvSpPr txBox="1"/>
          <p:nvPr>
            <p:ph idx="4294967295" type="sldNum"/>
          </p:nvPr>
        </p:nvSpPr>
        <p:spPr>
          <a:xfrm>
            <a:off x="7086600" y="560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3" name="Google Shape;50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994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94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1"/>
          <p:cNvSpPr txBox="1"/>
          <p:nvPr>
            <p:ph idx="1" type="body"/>
          </p:nvPr>
        </p:nvSpPr>
        <p:spPr>
          <a:xfrm>
            <a:off x="659305" y="2159795"/>
            <a:ext cx="4598495" cy="301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Directional airflow to contain infectious agents</a:t>
            </a:r>
            <a:endParaRPr/>
          </a:p>
          <a:p>
            <a:pPr indent="-214308" lvl="1" marL="557199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from “clean” to potentially contaminated</a:t>
            </a:r>
            <a:endParaRPr/>
          </a:p>
          <a:p>
            <a:pPr indent="-257168" lvl="0" marL="257168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HEPA filtered exhaust air</a:t>
            </a:r>
            <a:endParaRPr/>
          </a:p>
          <a:p>
            <a:pPr indent="-257168" lvl="0" marL="257168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No re-circulated exhaust air</a:t>
            </a:r>
            <a:endParaRPr/>
          </a:p>
          <a:p>
            <a:pPr indent="-257168" lvl="0" marL="257168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All work conducted inside biosafety cabinet</a:t>
            </a:r>
            <a:endParaRPr/>
          </a:p>
          <a:p>
            <a:pPr indent="-257168" lvl="0" marL="257168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No glass or sharps unless absolutely necessary</a:t>
            </a:r>
            <a:endParaRPr/>
          </a:p>
          <a:p>
            <a:pPr indent="-257168" lvl="0" marL="257168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Approved SOPs required</a:t>
            </a:r>
            <a:endParaRPr/>
          </a:p>
        </p:txBody>
      </p:sp>
      <p:sp>
        <p:nvSpPr>
          <p:cNvPr id="510" name="Google Shape;510;p81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BSL-3: IN VITRO AND IN VIVO EXPERIMENTS</a:t>
            </a:r>
            <a:endParaRPr/>
          </a:p>
        </p:txBody>
      </p:sp>
      <p:sp>
        <p:nvSpPr>
          <p:cNvPr id="511" name="Google Shape;511;p8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2" name="Google Shape;512;p81"/>
          <p:cNvPicPr preferRelativeResize="0"/>
          <p:nvPr/>
        </p:nvPicPr>
        <p:blipFill rotWithShape="1">
          <a:blip r:embed="rId3">
            <a:alphaModFix/>
          </a:blip>
          <a:srcRect b="1789" l="3097" r="2151" t="1971"/>
          <a:stretch/>
        </p:blipFill>
        <p:spPr>
          <a:xfrm>
            <a:off x="6261017" y="1950359"/>
            <a:ext cx="2717620" cy="285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81"/>
          <p:cNvPicPr preferRelativeResize="0"/>
          <p:nvPr/>
        </p:nvPicPr>
        <p:blipFill rotWithShape="1">
          <a:blip r:embed="rId4">
            <a:alphaModFix/>
          </a:blip>
          <a:srcRect b="7915" l="17358" r="0" t="3982"/>
          <a:stretch/>
        </p:blipFill>
        <p:spPr>
          <a:xfrm>
            <a:off x="5200980" y="4063805"/>
            <a:ext cx="1684644" cy="1819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2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9" name="Google Shape;519;p82"/>
          <p:cNvPicPr preferRelativeResize="0"/>
          <p:nvPr/>
        </p:nvPicPr>
        <p:blipFill rotWithShape="1">
          <a:blip r:embed="rId3">
            <a:alphaModFix/>
          </a:blip>
          <a:srcRect b="0" l="4436" r="0" t="3363"/>
          <a:stretch/>
        </p:blipFill>
        <p:spPr>
          <a:xfrm>
            <a:off x="608912" y="831096"/>
            <a:ext cx="4559989" cy="516965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82"/>
          <p:cNvSpPr txBox="1"/>
          <p:nvPr/>
        </p:nvSpPr>
        <p:spPr>
          <a:xfrm>
            <a:off x="5486400" y="1987141"/>
            <a:ext cx="3378200" cy="2857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BSL-3 Personal Protective Equipment (PPE)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3"/>
          <p:cNvSpPr txBox="1"/>
          <p:nvPr>
            <p:ph idx="1" type="body"/>
          </p:nvPr>
        </p:nvSpPr>
        <p:spPr>
          <a:xfrm>
            <a:off x="659306" y="2159795"/>
            <a:ext cx="4609320" cy="301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Specific medical management requirements for BSL-3 program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Medical counseling required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Reporting protocol for exposures or symptom development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Annual influenza vaccine required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Specific daily symptom attestation for facility entry</a:t>
            </a:r>
            <a:endParaRPr/>
          </a:p>
        </p:txBody>
      </p:sp>
      <p:sp>
        <p:nvSpPr>
          <p:cNvPr id="526" name="Google Shape;526;p83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BSL-3: IN VITRO AND IN VIVO EXPERIMENTS</a:t>
            </a:r>
            <a:endParaRPr/>
          </a:p>
        </p:txBody>
      </p:sp>
      <p:sp>
        <p:nvSpPr>
          <p:cNvPr id="527" name="Google Shape;527;p83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8" name="Google Shape;528;p83"/>
          <p:cNvPicPr preferRelativeResize="0"/>
          <p:nvPr/>
        </p:nvPicPr>
        <p:blipFill rotWithShape="1">
          <a:blip r:embed="rId3">
            <a:alphaModFix/>
          </a:blip>
          <a:srcRect b="9627" l="0" r="0" t="0"/>
          <a:stretch/>
        </p:blipFill>
        <p:spPr>
          <a:xfrm>
            <a:off x="4925626" y="2691604"/>
            <a:ext cx="3930794" cy="3805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4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BSL-2 WITH ENHANCEMENTS: CLINICAL SPECIMENS</a:t>
            </a:r>
            <a:endParaRPr/>
          </a:p>
        </p:txBody>
      </p:sp>
      <p:sp>
        <p:nvSpPr>
          <p:cNvPr id="535" name="Google Shape;535;p84"/>
          <p:cNvSpPr txBox="1"/>
          <p:nvPr>
            <p:ph idx="2" type="body"/>
          </p:nvPr>
        </p:nvSpPr>
        <p:spPr>
          <a:xfrm>
            <a:off x="485136" y="2370959"/>
            <a:ext cx="8197114" cy="2857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Biological samples or tissue from COVID-19 patients or potentially infected patients</a:t>
            </a:r>
            <a:endParaRPr/>
          </a:p>
          <a:p>
            <a:pPr indent="-1428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36" name="Google Shape;536;p84"/>
          <p:cNvSpPr txBox="1"/>
          <p:nvPr>
            <p:ph idx="4294967295" type="sldNum"/>
          </p:nvPr>
        </p:nvSpPr>
        <p:spPr>
          <a:xfrm>
            <a:off x="7086600" y="560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7" name="Google Shape;537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265" y="3206550"/>
            <a:ext cx="2162175" cy="183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84"/>
          <p:cNvPicPr preferRelativeResize="0"/>
          <p:nvPr/>
        </p:nvPicPr>
        <p:blipFill rotWithShape="1">
          <a:blip r:embed="rId4">
            <a:alphaModFix/>
          </a:blip>
          <a:srcRect b="0" l="0" r="19248" t="0"/>
          <a:stretch/>
        </p:blipFill>
        <p:spPr>
          <a:xfrm>
            <a:off x="2885904" y="3075285"/>
            <a:ext cx="2605046" cy="210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84"/>
          <p:cNvPicPr preferRelativeResize="0"/>
          <p:nvPr/>
        </p:nvPicPr>
        <p:blipFill rotWithShape="1">
          <a:blip r:embed="rId5">
            <a:alphaModFix/>
          </a:blip>
          <a:srcRect b="33242" l="0" r="0" t="0"/>
          <a:stretch/>
        </p:blipFill>
        <p:spPr>
          <a:xfrm>
            <a:off x="5673414" y="3128144"/>
            <a:ext cx="3294243" cy="210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7"/>
          <p:cNvPicPr preferRelativeResize="0"/>
          <p:nvPr>
            <p:ph idx="2" type="chart"/>
          </p:nvPr>
        </p:nvPicPr>
        <p:blipFill rotWithShape="1">
          <a:blip r:embed="rId3">
            <a:alphaModFix/>
          </a:blip>
          <a:srcRect b="13525" l="0" r="0" t="0"/>
          <a:stretch/>
        </p:blipFill>
        <p:spPr>
          <a:xfrm>
            <a:off x="1410799" y="2194433"/>
            <a:ext cx="6271547" cy="306905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7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lang="en-US" sz="2400"/>
              <a:t>NATIONAL BIOSAFETY MONTH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5"/>
          <p:cNvSpPr txBox="1"/>
          <p:nvPr>
            <p:ph idx="1" type="body"/>
          </p:nvPr>
        </p:nvSpPr>
        <p:spPr>
          <a:xfrm>
            <a:off x="659305" y="2159795"/>
            <a:ext cx="4119524" cy="301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PPE enhancements include: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Procedure mask plus either face shield, safety goggles, or safety glasses with solid side shields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Gloves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Closed-front gown</a:t>
            </a:r>
            <a:endParaRPr/>
          </a:p>
          <a:p>
            <a:pPr indent="-1428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46" name="Google Shape;546;p85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BSL-2 WITH ENHANCEMENTS: CLINICAL SPECIMENS</a:t>
            </a:r>
            <a:endParaRPr/>
          </a:p>
        </p:txBody>
      </p:sp>
      <p:sp>
        <p:nvSpPr>
          <p:cNvPr id="547" name="Google Shape;547;p85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8" name="Google Shape;548;p85"/>
          <p:cNvPicPr preferRelativeResize="0"/>
          <p:nvPr/>
        </p:nvPicPr>
        <p:blipFill rotWithShape="1">
          <a:blip r:embed="rId3">
            <a:alphaModFix/>
          </a:blip>
          <a:srcRect b="0" l="14932" r="17355" t="21843"/>
          <a:stretch/>
        </p:blipFill>
        <p:spPr>
          <a:xfrm>
            <a:off x="6942226" y="2359847"/>
            <a:ext cx="1995985" cy="352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1226" y="2463629"/>
            <a:ext cx="1704623" cy="9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8865" y="4502273"/>
            <a:ext cx="1380606" cy="138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85"/>
          <p:cNvPicPr preferRelativeResize="0"/>
          <p:nvPr/>
        </p:nvPicPr>
        <p:blipFill rotWithShape="1">
          <a:blip r:embed="rId6">
            <a:alphaModFix/>
          </a:blip>
          <a:srcRect b="16641" l="7600" r="7332" t="11448"/>
          <a:stretch/>
        </p:blipFill>
        <p:spPr>
          <a:xfrm>
            <a:off x="5175447" y="3505925"/>
            <a:ext cx="1634024" cy="922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6"/>
          <p:cNvSpPr txBox="1"/>
          <p:nvPr>
            <p:ph idx="1" type="body"/>
          </p:nvPr>
        </p:nvSpPr>
        <p:spPr>
          <a:xfrm>
            <a:off x="659305" y="2159795"/>
            <a:ext cx="4897853" cy="301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Other enhancements include: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All work performed inside biosafety cabinet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Site-specific SOP for work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Documented training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Additional COVID-19 warning sign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Medical counseling required</a:t>
            </a:r>
            <a:endParaRPr/>
          </a:p>
          <a:p>
            <a:pPr indent="-1428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58" name="Google Shape;558;p86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BSL-2 WITH ENHANCEMENTS: CLINICAL SPECIMENS</a:t>
            </a:r>
            <a:endParaRPr/>
          </a:p>
        </p:txBody>
      </p:sp>
      <p:sp>
        <p:nvSpPr>
          <p:cNvPr id="559" name="Google Shape;559;p86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0" name="Google Shape;56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2982" y="2738998"/>
            <a:ext cx="2367236" cy="295361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6"/>
          <p:cNvSpPr/>
          <p:nvPr/>
        </p:nvSpPr>
        <p:spPr>
          <a:xfrm>
            <a:off x="5029200" y="3684271"/>
            <a:ext cx="1394460" cy="1470660"/>
          </a:xfrm>
          <a:prstGeom prst="octagon">
            <a:avLst>
              <a:gd fmla="val 29289" name="adj"/>
            </a:avLst>
          </a:prstGeom>
          <a:gradFill>
            <a:gsLst>
              <a:gs pos="0">
                <a:srgbClr val="46218F"/>
              </a:gs>
              <a:gs pos="100000">
                <a:srgbClr val="B4A6E2"/>
              </a:gs>
            </a:gsLst>
            <a:lin ang="16200000" scaled="0"/>
          </a:gradFill>
          <a:ln cap="flat" cmpd="sng" w="9525">
            <a:solidFill>
              <a:srgbClr val="48298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COVID-19 clinical samples in use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7"/>
          <p:cNvSpPr txBox="1"/>
          <p:nvPr>
            <p:ph idx="1" type="body"/>
          </p:nvPr>
        </p:nvSpPr>
        <p:spPr>
          <a:xfrm>
            <a:off x="659305" y="2159795"/>
            <a:ext cx="5273410" cy="301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BSL-2 is required for: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Flow cytometry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Staining and microscopy 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Pathologic examination and processing 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 sz="1800"/>
              <a:t>Extracted nucleic acid preparations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Use biosafety cabinet for aerosol-generating activities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Medical counseling required</a:t>
            </a:r>
            <a:endParaRPr/>
          </a:p>
        </p:txBody>
      </p:sp>
      <p:sp>
        <p:nvSpPr>
          <p:cNvPr id="568" name="Google Shape;568;p87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BSL-2 : FIXED OR INACTIVATED SAMPLES/TISSUE</a:t>
            </a:r>
            <a:endParaRPr/>
          </a:p>
        </p:txBody>
      </p:sp>
      <p:sp>
        <p:nvSpPr>
          <p:cNvPr id="569" name="Google Shape;569;p87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0" name="Google Shape;570;p87"/>
          <p:cNvPicPr preferRelativeResize="0"/>
          <p:nvPr/>
        </p:nvPicPr>
        <p:blipFill rotWithShape="1">
          <a:blip r:embed="rId3">
            <a:alphaModFix/>
          </a:blip>
          <a:srcRect b="8282" l="34735" r="0" t="12270"/>
          <a:stretch/>
        </p:blipFill>
        <p:spPr>
          <a:xfrm>
            <a:off x="5600700" y="2463629"/>
            <a:ext cx="3382720" cy="32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8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49 approved BUAs for work with SARS-CoV-2 materials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1 approved BUA for COVID-19 vaccine clinical trial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43 principal investigators (PIs) working with SARS-CoV-2 materials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4 special IBC meetings outside of normal monthly meeting</a:t>
            </a:r>
            <a:endParaRPr/>
          </a:p>
          <a:p>
            <a:pPr indent="-1428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BSL-3/Select Agent Program: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38 total members pre-COVID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72 total members post-COVID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38 COVID-19 researchers</a:t>
            </a:r>
            <a:endParaRPr/>
          </a:p>
        </p:txBody>
      </p:sp>
      <p:sp>
        <p:nvSpPr>
          <p:cNvPr id="577" name="Google Shape;577;p88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UW COVID-19 BIOSAFETY METRICS</a:t>
            </a:r>
            <a:endParaRPr/>
          </a:p>
        </p:txBody>
      </p:sp>
      <p:sp>
        <p:nvSpPr>
          <p:cNvPr id="578" name="Google Shape;578;p8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9"/>
          <p:cNvSpPr txBox="1"/>
          <p:nvPr>
            <p:ph idx="1" type="body"/>
          </p:nvPr>
        </p:nvSpPr>
        <p:spPr>
          <a:xfrm>
            <a:off x="659306" y="2159795"/>
            <a:ext cx="4442085" cy="3290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Virology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/>
              <a:t>Virus-host cell interactions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/>
              <a:t>Systems biology (genomics, metabolomics, proteomics)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Immunology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/>
              <a:t>Immune responses to infection 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Viral pathogenesis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Clinical samples testing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/>
              <a:t>Serology and PCR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Environmental sampling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/>
              <a:t>Sewage, swabs</a:t>
            </a:r>
            <a:endParaRPr/>
          </a:p>
        </p:txBody>
      </p:sp>
      <p:sp>
        <p:nvSpPr>
          <p:cNvPr id="584" name="Google Shape;584;p89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UW COVID-19 RESEARCH</a:t>
            </a:r>
            <a:endParaRPr/>
          </a:p>
        </p:txBody>
      </p:sp>
      <p:sp>
        <p:nvSpPr>
          <p:cNvPr id="585" name="Google Shape;585;p8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6" name="Google Shape;586;p89"/>
          <p:cNvPicPr preferRelativeResize="0"/>
          <p:nvPr/>
        </p:nvPicPr>
        <p:blipFill rotWithShape="1">
          <a:blip r:embed="rId3">
            <a:alphaModFix/>
          </a:blip>
          <a:srcRect b="3355" l="6178" r="6915" t="7560"/>
          <a:stretch/>
        </p:blipFill>
        <p:spPr>
          <a:xfrm>
            <a:off x="5243945" y="1110438"/>
            <a:ext cx="3659150" cy="250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89"/>
          <p:cNvPicPr preferRelativeResize="0"/>
          <p:nvPr/>
        </p:nvPicPr>
        <p:blipFill rotWithShape="1">
          <a:blip r:embed="rId4">
            <a:alphaModFix/>
          </a:blip>
          <a:srcRect b="18621" l="0" r="2145" t="7026"/>
          <a:stretch/>
        </p:blipFill>
        <p:spPr>
          <a:xfrm>
            <a:off x="4246561" y="3782962"/>
            <a:ext cx="4378220" cy="2217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0"/>
          <p:cNvSpPr txBox="1"/>
          <p:nvPr>
            <p:ph idx="1" type="body"/>
          </p:nvPr>
        </p:nvSpPr>
        <p:spPr>
          <a:xfrm>
            <a:off x="659306" y="2159795"/>
            <a:ext cx="4442085" cy="301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Diagnostic development</a:t>
            </a:r>
            <a:endParaRPr/>
          </a:p>
          <a:p>
            <a:pPr indent="-214308" lvl="1" marL="557199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/>
              <a:t>UW Virology lab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Vaccine development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Antiviral targets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Protein design</a:t>
            </a:r>
            <a:endParaRPr/>
          </a:p>
        </p:txBody>
      </p:sp>
      <p:sp>
        <p:nvSpPr>
          <p:cNvPr id="594" name="Google Shape;594;p90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UW COVID-19 RESEARCH</a:t>
            </a:r>
            <a:endParaRPr/>
          </a:p>
        </p:txBody>
      </p:sp>
      <p:sp>
        <p:nvSpPr>
          <p:cNvPr id="595" name="Google Shape;595;p90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6" name="Google Shape;596;p90"/>
          <p:cNvPicPr preferRelativeResize="0"/>
          <p:nvPr/>
        </p:nvPicPr>
        <p:blipFill rotWithShape="1">
          <a:blip r:embed="rId3">
            <a:alphaModFix/>
          </a:blip>
          <a:srcRect b="3580" l="0" r="0" t="7681"/>
          <a:stretch/>
        </p:blipFill>
        <p:spPr>
          <a:xfrm>
            <a:off x="5218191" y="1206787"/>
            <a:ext cx="3638230" cy="215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90"/>
          <p:cNvPicPr preferRelativeResize="0"/>
          <p:nvPr/>
        </p:nvPicPr>
        <p:blipFill rotWithShape="1">
          <a:blip r:embed="rId4">
            <a:alphaModFix/>
          </a:blip>
          <a:srcRect b="3830" l="8756" r="21592" t="31886"/>
          <a:stretch/>
        </p:blipFill>
        <p:spPr>
          <a:xfrm>
            <a:off x="4396943" y="3609390"/>
            <a:ext cx="4160716" cy="256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90"/>
          <p:cNvPicPr preferRelativeResize="0"/>
          <p:nvPr/>
        </p:nvPicPr>
        <p:blipFill rotWithShape="1">
          <a:blip r:embed="rId5">
            <a:alphaModFix/>
          </a:blip>
          <a:srcRect b="6187" l="0" r="1549" t="8147"/>
          <a:stretch/>
        </p:blipFill>
        <p:spPr>
          <a:xfrm>
            <a:off x="477794" y="3946815"/>
            <a:ext cx="3831459" cy="2222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1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Clinical trials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Pregnancy research</a:t>
            </a:r>
            <a:endParaRPr/>
          </a:p>
        </p:txBody>
      </p:sp>
      <p:sp>
        <p:nvSpPr>
          <p:cNvPr id="604" name="Google Shape;604;p91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UW COVID-19 RESEARCH</a:t>
            </a:r>
            <a:endParaRPr/>
          </a:p>
        </p:txBody>
      </p:sp>
      <p:sp>
        <p:nvSpPr>
          <p:cNvPr id="605" name="Google Shape;605;p9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6" name="Google Shape;606;p91"/>
          <p:cNvPicPr preferRelativeResize="0"/>
          <p:nvPr/>
        </p:nvPicPr>
        <p:blipFill rotWithShape="1">
          <a:blip r:embed="rId3">
            <a:alphaModFix/>
          </a:blip>
          <a:srcRect b="4052" l="9358" r="10774" t="18254"/>
          <a:stretch/>
        </p:blipFill>
        <p:spPr>
          <a:xfrm>
            <a:off x="5101443" y="1036394"/>
            <a:ext cx="3355558" cy="217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91"/>
          <p:cNvPicPr preferRelativeResize="0"/>
          <p:nvPr/>
        </p:nvPicPr>
        <p:blipFill rotWithShape="1">
          <a:blip r:embed="rId4">
            <a:alphaModFix/>
          </a:blip>
          <a:srcRect b="4395" l="10209" r="13046" t="8036"/>
          <a:stretch/>
        </p:blipFill>
        <p:spPr>
          <a:xfrm>
            <a:off x="581892" y="3125692"/>
            <a:ext cx="4008771" cy="304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91"/>
          <p:cNvPicPr preferRelativeResize="0"/>
          <p:nvPr/>
        </p:nvPicPr>
        <p:blipFill rotWithShape="1">
          <a:blip r:embed="rId5">
            <a:alphaModFix/>
          </a:blip>
          <a:srcRect b="4705" l="0" r="1100" t="6404"/>
          <a:stretch/>
        </p:blipFill>
        <p:spPr>
          <a:xfrm>
            <a:off x="4841196" y="3422532"/>
            <a:ext cx="4302804" cy="2578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2"/>
          <p:cNvSpPr txBox="1"/>
          <p:nvPr>
            <p:ph idx="1" type="body"/>
          </p:nvPr>
        </p:nvSpPr>
        <p:spPr>
          <a:xfrm>
            <a:off x="564026" y="803312"/>
            <a:ext cx="8203963" cy="4862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None/>
            </a:pPr>
            <a:r>
              <a:rPr lang="en-US" sz="2250"/>
              <a:t>Questions?</a:t>
            </a:r>
            <a:endParaRPr/>
          </a:p>
        </p:txBody>
      </p:sp>
      <p:sp>
        <p:nvSpPr>
          <p:cNvPr id="615" name="Google Shape;615;p92"/>
          <p:cNvSpPr txBox="1"/>
          <p:nvPr>
            <p:ph idx="4294967295" type="sldNum"/>
          </p:nvPr>
        </p:nvSpPr>
        <p:spPr>
          <a:xfrm>
            <a:off x="7086600" y="560903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6" name="Google Shape;616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4222" y="1377001"/>
            <a:ext cx="4463189" cy="415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2"/>
          <p:cNvPicPr preferRelativeResize="0"/>
          <p:nvPr/>
        </p:nvPicPr>
        <p:blipFill rotWithShape="1">
          <a:blip r:embed="rId4">
            <a:alphaModFix/>
          </a:blip>
          <a:srcRect b="0" l="0" r="48781" t="0"/>
          <a:stretch/>
        </p:blipFill>
        <p:spPr>
          <a:xfrm>
            <a:off x="619991" y="1996126"/>
            <a:ext cx="3238500" cy="326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8"/>
          <p:cNvSpPr txBox="1"/>
          <p:nvPr>
            <p:ph idx="1" type="body"/>
          </p:nvPr>
        </p:nvSpPr>
        <p:spPr>
          <a:xfrm>
            <a:off x="659305" y="2159795"/>
            <a:ext cx="7147732" cy="301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</a:pPr>
            <a:r>
              <a:rPr lang="en-US" sz="1950"/>
              <a:t>Framework for containment of biohazards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</a:pPr>
            <a:r>
              <a:rPr lang="en-US" sz="1950"/>
              <a:t>Includes safe practices, safety equipment, facilities and training 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</a:pPr>
            <a:r>
              <a:rPr lang="en-US" sz="1950"/>
              <a:t>Protects the worker, community and environment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</a:pPr>
            <a:r>
              <a:rPr lang="en-US" sz="1950"/>
              <a:t>Protects the research product</a:t>
            </a:r>
            <a:endParaRPr/>
          </a:p>
        </p:txBody>
      </p:sp>
      <p:sp>
        <p:nvSpPr>
          <p:cNvPr id="395" name="Google Shape;395;p68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>
                <a:latin typeface="Encode Sans Condensed Thin"/>
                <a:ea typeface="Encode Sans Condensed Thin"/>
                <a:cs typeface="Encode Sans Condensed Thin"/>
                <a:sym typeface="Encode Sans Condensed Thin"/>
              </a:rPr>
              <a:t>WHAT IS BIOSAFETY?</a:t>
            </a:r>
            <a:endParaRPr/>
          </a:p>
        </p:txBody>
      </p:sp>
      <p:sp>
        <p:nvSpPr>
          <p:cNvPr id="396" name="Google Shape;396;p68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97" name="Google Shape;39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4324" y="3418403"/>
            <a:ext cx="3710186" cy="2395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Biohazard symbol (red).svg - Wikimedia Commons" id="398" name="Google Shape;398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7585" y="1327924"/>
            <a:ext cx="1173188" cy="117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8"/>
          <p:cNvPicPr preferRelativeResize="0"/>
          <p:nvPr/>
        </p:nvPicPr>
        <p:blipFill rotWithShape="1">
          <a:blip r:embed="rId5">
            <a:alphaModFix/>
          </a:blip>
          <a:srcRect b="15487" l="0" r="0" t="0"/>
          <a:stretch/>
        </p:blipFill>
        <p:spPr>
          <a:xfrm>
            <a:off x="571420" y="3854606"/>
            <a:ext cx="1853126" cy="131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8"/>
          <p:cNvPicPr preferRelativeResize="0"/>
          <p:nvPr/>
        </p:nvPicPr>
        <p:blipFill rotWithShape="1">
          <a:blip r:embed="rId6">
            <a:alphaModFix/>
          </a:blip>
          <a:srcRect b="635" l="0" r="25121" t="1"/>
          <a:stretch/>
        </p:blipFill>
        <p:spPr>
          <a:xfrm>
            <a:off x="2615444" y="3798731"/>
            <a:ext cx="1617727" cy="1428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Healthcare PowerPoint Template" id="401" name="Google Shape;401;p68"/>
          <p:cNvPicPr preferRelativeResize="0"/>
          <p:nvPr/>
        </p:nvPicPr>
        <p:blipFill rotWithShape="1">
          <a:blip r:embed="rId7">
            <a:alphaModFix/>
          </a:blip>
          <a:srcRect b="59123" l="84630" r="4023" t="0"/>
          <a:stretch/>
        </p:blipFill>
        <p:spPr>
          <a:xfrm rot="5400000">
            <a:off x="3774764" y="4648786"/>
            <a:ext cx="508227" cy="1179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9"/>
          <p:cNvSpPr txBox="1"/>
          <p:nvPr>
            <p:ph idx="1" type="body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</a:pPr>
            <a:r>
              <a:rPr lang="en-US" sz="1950"/>
              <a:t>Started in 2014 by the NIH Office of Science Policy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</a:pPr>
            <a:r>
              <a:rPr lang="en-US" sz="1950"/>
              <a:t>Time to focus attention to biosafety practices, policies, procedures and inventory</a:t>
            </a:r>
            <a:endParaRPr/>
          </a:p>
        </p:txBody>
      </p:sp>
      <p:sp>
        <p:nvSpPr>
          <p:cNvPr id="407" name="Google Shape;407;p69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>
                <a:latin typeface="Encode Sans Condensed Thin"/>
                <a:ea typeface="Encode Sans Condensed Thin"/>
                <a:cs typeface="Encode Sans Condensed Thin"/>
                <a:sym typeface="Encode Sans Condensed Thin"/>
              </a:rPr>
              <a:t>NATIONAL BIOSAFETY MONTH</a:t>
            </a:r>
            <a:endParaRPr/>
          </a:p>
        </p:txBody>
      </p:sp>
      <p:sp>
        <p:nvSpPr>
          <p:cNvPr id="408" name="Google Shape;408;p69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09" name="Google Shape;409;p69"/>
          <p:cNvPicPr preferRelativeResize="0"/>
          <p:nvPr/>
        </p:nvPicPr>
        <p:blipFill rotWithShape="1">
          <a:blip r:embed="rId3">
            <a:alphaModFix/>
          </a:blip>
          <a:srcRect b="18684" l="0" r="9334" t="0"/>
          <a:stretch/>
        </p:blipFill>
        <p:spPr>
          <a:xfrm>
            <a:off x="391213" y="3417381"/>
            <a:ext cx="4414948" cy="257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9"/>
          <p:cNvPicPr preferRelativeResize="0"/>
          <p:nvPr/>
        </p:nvPicPr>
        <p:blipFill rotWithShape="1">
          <a:blip r:embed="rId4">
            <a:alphaModFix/>
          </a:blip>
          <a:srcRect b="23192" l="0" r="0" t="0"/>
          <a:stretch/>
        </p:blipFill>
        <p:spPr>
          <a:xfrm rot="512915">
            <a:off x="4865524" y="3184558"/>
            <a:ext cx="3968819" cy="2584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0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>
                <a:latin typeface="Encode Sans Condensed Thin"/>
                <a:ea typeface="Encode Sans Condensed Thin"/>
                <a:cs typeface="Encode Sans Condensed Thin"/>
                <a:sym typeface="Encode Sans Condensed Thin"/>
              </a:rPr>
              <a:t>NATIONAL BIOSAFETY MONTH AT UW</a:t>
            </a:r>
            <a:endParaRPr/>
          </a:p>
        </p:txBody>
      </p:sp>
      <p:sp>
        <p:nvSpPr>
          <p:cNvPr id="416" name="Google Shape;416;p70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17" name="Google Shape;41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7182" y="1977467"/>
            <a:ext cx="3293820" cy="4361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583" y="2082670"/>
            <a:ext cx="3198144" cy="428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5639" y="3153687"/>
            <a:ext cx="3536631" cy="2059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1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>
                <a:latin typeface="Encode Sans Condensed Thin"/>
                <a:ea typeface="Encode Sans Condensed Thin"/>
                <a:cs typeface="Encode Sans Condensed Thin"/>
                <a:sym typeface="Encode Sans Condensed Thin"/>
              </a:rPr>
              <a:t>2020 BIOSAFETY MONTH AT UW</a:t>
            </a:r>
            <a:endParaRPr/>
          </a:p>
        </p:txBody>
      </p:sp>
      <p:sp>
        <p:nvSpPr>
          <p:cNvPr id="425" name="Google Shape;425;p71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26" name="Google Shape;426;p71"/>
          <p:cNvPicPr preferRelativeResize="0"/>
          <p:nvPr/>
        </p:nvPicPr>
        <p:blipFill rotWithShape="1">
          <a:blip r:embed="rId3">
            <a:alphaModFix/>
          </a:blip>
          <a:srcRect b="14334" l="0" r="0" t="0"/>
          <a:stretch/>
        </p:blipFill>
        <p:spPr>
          <a:xfrm>
            <a:off x="401082" y="2184679"/>
            <a:ext cx="5139958" cy="387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99797">
            <a:off x="5083215" y="2304322"/>
            <a:ext cx="3577451" cy="3855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2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>
                <a:latin typeface="Encode Sans Condensed Thin"/>
                <a:ea typeface="Encode Sans Condensed Thin"/>
                <a:cs typeface="Encode Sans Condensed Thin"/>
                <a:sym typeface="Encode Sans Condensed Thin"/>
              </a:rPr>
              <a:t>BIOSAFETY MONTH OUTREACH</a:t>
            </a:r>
            <a:endParaRPr/>
          </a:p>
        </p:txBody>
      </p:sp>
      <p:sp>
        <p:nvSpPr>
          <p:cNvPr id="433" name="Google Shape;433;p72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34" name="Google Shape;43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2053" y="3703260"/>
            <a:ext cx="2309271" cy="177044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2"/>
          <p:cNvSpPr txBox="1"/>
          <p:nvPr>
            <p:ph idx="1" type="body"/>
          </p:nvPr>
        </p:nvSpPr>
        <p:spPr>
          <a:xfrm>
            <a:off x="494479" y="2159794"/>
            <a:ext cx="6057717" cy="301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Email to principal investigators and lab managers with BUAs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EH&amp;S newsletter article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Article featured on EH&amp;S homepage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Office of Research web</a:t>
            </a:r>
            <a:endParaRPr/>
          </a:p>
          <a:p>
            <a:pPr indent="-2571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Presentation to MRAM and U-WIDE Health and Safety Committee</a:t>
            </a:r>
            <a:endParaRPr/>
          </a:p>
          <a:p>
            <a:pPr indent="-1428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142868" lvl="0" marL="257168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3"/>
          <p:cNvSpPr txBox="1"/>
          <p:nvPr>
            <p:ph idx="2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>
                <a:latin typeface="Encode Sans Condensed Thin"/>
                <a:ea typeface="Encode Sans Condensed Thin"/>
                <a:cs typeface="Encode Sans Condensed Thin"/>
                <a:sym typeface="Encode Sans Condensed Thin"/>
              </a:rPr>
              <a:t>HAPPY BIOSAFETY MONTH!</a:t>
            </a:r>
            <a:endParaRPr/>
          </a:p>
        </p:txBody>
      </p:sp>
      <p:sp>
        <p:nvSpPr>
          <p:cNvPr id="441" name="Google Shape;441;p73"/>
          <p:cNvSpPr txBox="1"/>
          <p:nvPr>
            <p:ph idx="12" type="sldNum"/>
          </p:nvPr>
        </p:nvSpPr>
        <p:spPr>
          <a:xfrm>
            <a:off x="7086600" y="63364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5486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42" name="Google Shape;442;p73"/>
          <p:cNvPicPr preferRelativeResize="0"/>
          <p:nvPr/>
        </p:nvPicPr>
        <p:blipFill rotWithShape="1">
          <a:blip r:embed="rId3">
            <a:alphaModFix/>
          </a:blip>
          <a:srcRect b="0" l="19375" r="0" t="0"/>
          <a:stretch/>
        </p:blipFill>
        <p:spPr>
          <a:xfrm>
            <a:off x="3037115" y="1937500"/>
            <a:ext cx="5725886" cy="388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3"/>
          <p:cNvPicPr preferRelativeResize="0"/>
          <p:nvPr/>
        </p:nvPicPr>
        <p:blipFill rotWithShape="1">
          <a:blip r:embed="rId4">
            <a:alphaModFix/>
          </a:blip>
          <a:srcRect b="0" l="0" r="0" t="1361"/>
          <a:stretch/>
        </p:blipFill>
        <p:spPr>
          <a:xfrm>
            <a:off x="2047785" y="4556435"/>
            <a:ext cx="685794" cy="67946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73"/>
          <p:cNvSpPr txBox="1"/>
          <p:nvPr>
            <p:ph idx="1" type="body"/>
          </p:nvPr>
        </p:nvSpPr>
        <p:spPr>
          <a:xfrm>
            <a:off x="659305" y="2159795"/>
            <a:ext cx="2138324" cy="3076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68" lvl="0" marL="25716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Plus one brand new biosafety officer!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4"/>
          <p:cNvSpPr txBox="1"/>
          <p:nvPr>
            <p:ph idx="1" type="body"/>
          </p:nvPr>
        </p:nvSpPr>
        <p:spPr>
          <a:xfrm>
            <a:off x="671758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lang="en-US" sz="2400"/>
              <a:t>COVID-19 BIOLOGICAL RESEARCH AT UW</a:t>
            </a:r>
            <a:endParaRPr/>
          </a:p>
        </p:txBody>
      </p:sp>
      <p:pic>
        <p:nvPicPr>
          <p:cNvPr id="451" name="Google Shape;451;p74"/>
          <p:cNvPicPr preferRelativeResize="0"/>
          <p:nvPr>
            <p:ph idx="2" type="ch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0904" y="1850091"/>
            <a:ext cx="3112096" cy="415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571" y="2662671"/>
            <a:ext cx="4952134" cy="182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Gold_Plain">
  <a:themeElements>
    <a:clrScheme name="Custom 12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3436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urple_Plain">
  <a:themeElements>
    <a:clrScheme name="Custom 9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C1C3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_Plain">
  <a:themeElements>
    <a:clrScheme name="Custom 7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3436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Purple_Plain">
  <a:themeElements>
    <a:clrScheme name="Custom 10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C1C3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Gold_Plain">
  <a:themeElements>
    <a:clrScheme name="Custom 8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3436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