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7010400" cy="9296400"/>
  <p:embeddedFontLst>
    <p:embeddedFont>
      <p:font typeface="Arial Black"/>
      <p:regular r:id="rId13"/>
    </p:embeddedFont>
    <p:embeddedFont>
      <p:font typeface="Encode Sans Condensed Thin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rialBlack-regular.fntdata"/><Relationship Id="rId12" Type="http://schemas.openxmlformats.org/officeDocument/2006/relationships/slide" Target="slides/slide7.xml"/><Relationship Id="rId14" Type="http://schemas.openxmlformats.org/officeDocument/2006/relationships/font" Target="fonts/EncodeSansCondensedTh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6477000" y="219722"/>
            <a:ext cx="2438400" cy="6409677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/>
          <p:nvPr>
            <p:ph type="title"/>
          </p:nvPr>
        </p:nvSpPr>
        <p:spPr>
          <a:xfrm>
            <a:off x="722313" y="3289300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sz="4400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722313" y="4660900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4C4C51"/>
              </a:buClr>
              <a:buSzPts val="2400"/>
              <a:buNone/>
              <a:defRPr sz="24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85800" y="5638800"/>
            <a:ext cx="27432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399" y="4951476"/>
            <a:ext cx="1600201" cy="107746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idx="2" type="body"/>
          </p:nvPr>
        </p:nvSpPr>
        <p:spPr>
          <a:xfrm>
            <a:off x="609600" y="96678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1"/>
          <p:cNvSpPr txBox="1"/>
          <p:nvPr>
            <p:ph idx="2" type="body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1" name="Google Shape;91;p11"/>
          <p:cNvSpPr txBox="1"/>
          <p:nvPr>
            <p:ph idx="3" type="body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11"/>
          <p:cNvSpPr txBox="1"/>
          <p:nvPr>
            <p:ph idx="4" type="body"/>
          </p:nvPr>
        </p:nvSpPr>
        <p:spPr>
          <a:xfrm>
            <a:off x="455613" y="4654560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93" name="Google Shape;9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" type="body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1" name="Google Shape;101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None/>
              <a:defRPr sz="14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111" name="Google Shape;11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8" name="Google Shape;11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idx="1" type="body"/>
          </p:nvPr>
        </p:nvSpPr>
        <p:spPr>
          <a:xfrm>
            <a:off x="128588" y="152399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579437" y="228601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>
            <p:ph idx="12" type="sldNum"/>
          </p:nvPr>
        </p:nvSpPr>
        <p:spPr>
          <a:xfrm rot="5400000">
            <a:off x="113797" y="220663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3"/>
          <p:cNvSpPr/>
          <p:nvPr/>
        </p:nvSpPr>
        <p:spPr>
          <a:xfrm rot="5400000">
            <a:off x="64725" y="6214780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accent4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671757" y="2819400"/>
            <a:ext cx="6972300" cy="1716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b="0" i="0" sz="5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1245348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3" y="470400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leBackground_gold_RGB.png" id="170" name="Google Shape;170;p24"/>
          <p:cNvPicPr preferRelativeResize="0"/>
          <p:nvPr/>
        </p:nvPicPr>
        <p:blipFill rotWithShape="1">
          <a:blip r:embed="rId4">
            <a:alphaModFix/>
          </a:blip>
          <a:srcRect b="93348" l="21047" r="20731" t="2275"/>
          <a:stretch/>
        </p:blipFill>
        <p:spPr>
          <a:xfrm>
            <a:off x="-71553" y="-203201"/>
            <a:ext cx="9342553" cy="529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RGB.png" id="171" name="Google Shape;17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2450" y="5959686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4857" y="6153860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659305" y="1736726"/>
            <a:ext cx="8196210" cy="3701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 Sans"/>
              <a:buChar char="&gt;"/>
              <a:defRPr b="0" i="0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b="0" i="0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&gt;"/>
              <a:defRPr b="0" i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–"/>
              <a:defRPr b="0" i="0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&gt;"/>
              <a:defRPr b="0" i="0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W Logo_Purple_RGB.png" id="175" name="Google Shape;17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>
            <p:ph idx="2" type="body"/>
          </p:nvPr>
        </p:nvSpPr>
        <p:spPr>
          <a:xfrm>
            <a:off x="671758" y="255239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  <a:defRPr b="0" i="0" sz="3000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57" y="6153862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457200" y="1326778"/>
            <a:ext cx="8229600" cy="4799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0" y="2438400"/>
            <a:ext cx="8382000" cy="1524000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None/>
              <a:defRPr sz="2800">
                <a:solidFill>
                  <a:srgbClr val="2A2A2D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8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b="1" sz="540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9"/>
          <p:cNvSpPr txBox="1"/>
          <p:nvPr>
            <p:ph idx="2" type="body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0" name="Google Shape;80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cogr.edu/institutional-and-agency-responses-covid-19-and-additional-resource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inance.uw.edu/pafc/OMB_Memo_Admin_COVID-19" TargetMode="External"/><Relationship Id="rId4" Type="http://schemas.openxmlformats.org/officeDocument/2006/relationships/hyperlink" Target="https://finance.uw.edu/pafc/Travel_COVID-19" TargetMode="External"/><Relationship Id="rId5" Type="http://schemas.openxmlformats.org/officeDocument/2006/relationships/hyperlink" Target="https://finance.uw.edu/pafc/Prior_Approval_Waivers_COVID-19" TargetMode="External"/><Relationship Id="rId6" Type="http://schemas.openxmlformats.org/officeDocument/2006/relationships/hyperlink" Target="https://finance.uw.edu/pafc/covid19-information-sponsored-awards#FAQ_flex_tim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finance.uw.edu/pafc/covid19-information-sponsored-awards#expired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gcafco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722313" y="1295400"/>
            <a:ext cx="5830887" cy="3355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COMPLIANCE CORNER</a:t>
            </a:r>
            <a:br>
              <a:rPr lang="en-US"/>
            </a:br>
            <a:endParaRPr sz="3200"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742191" y="4876800"/>
            <a:ext cx="5297487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4C51"/>
              </a:buClr>
              <a:buSzPts val="2220"/>
              <a:buNone/>
            </a:pPr>
            <a:r>
              <a:rPr lang="en-US" sz="2220"/>
              <a:t>MRAM October 2020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C4C51"/>
              </a:buClr>
              <a:buSzPts val="2220"/>
              <a:buNone/>
            </a:pPr>
            <a:r>
              <a:rPr lang="en-US" sz="2220"/>
              <a:t>Andra Sawyer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C4C51"/>
              </a:buClr>
              <a:buSzPts val="2220"/>
              <a:buNone/>
            </a:pPr>
            <a:r>
              <a:rPr lang="en-US" sz="2220"/>
              <a:t>Post Award Fiscal Compliance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C4C51"/>
              </a:buClr>
              <a:buSzPts val="2220"/>
              <a:buNone/>
            </a:pPr>
            <a:r>
              <a:rPr lang="en-US" sz="2220"/>
              <a:t>gcafco@uw.edu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COVID Flexibilities</a:t>
            </a:r>
            <a:endParaRPr/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/>
              <a:t>Where we are now: All COVID flexibilities have been rescinded or expired	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/>
              <a:t>Up Next</a:t>
            </a:r>
            <a:endParaRPr/>
          </a:p>
        </p:txBody>
      </p:sp>
      <p:sp>
        <p:nvSpPr>
          <p:cNvPr id="190" name="Google Shape;190;p27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3045111"/>
            <a:ext cx="4321229" cy="329674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7467600" y="3962400"/>
            <a:ext cx="609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Reminder: OMB Notifications</a:t>
            </a:r>
            <a:endParaRPr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628649" y="1524000"/>
            <a:ext cx="7957298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Office of Management and Budget (OMB) issues notifications (guidance) to federal agencies</a:t>
            </a:r>
            <a:endParaRPr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Federal agencies determine if they want to allow their recipients (the UW) to follow the OMB guidance </a:t>
            </a:r>
            <a:endParaRPr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Federal agencies can always be more restrictive, or add additional requirements, to the OMB guidance</a:t>
            </a:r>
            <a:endParaRPr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COGR webpage on federal agency actions: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 u="sng">
                <a:solidFill>
                  <a:schemeClr val="hlink"/>
                </a:solidFill>
                <a:hlinkClick r:id="rId3"/>
              </a:rPr>
              <a:t>https://www.cogr.edu/institutional-and-agency-responses-covid-19-and-additional-resources</a:t>
            </a:r>
            <a:endParaRPr sz="2590"/>
          </a:p>
          <a:p>
            <a:pPr indent="0" lvl="0" marL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COVID Flexibilities: </a:t>
            </a:r>
            <a:br>
              <a:rPr lang="en-US" sz="3959"/>
            </a:br>
            <a:r>
              <a:rPr lang="en-US" sz="3959"/>
              <a:t>19 March to 17 June</a:t>
            </a:r>
            <a:endParaRPr/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Types of Costs, Actions</a:t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Costs incurred due to COVID disruptions </a:t>
            </a:r>
            <a:r>
              <a:rPr lang="en-US" sz="2000"/>
              <a:t>(cancellations, replacements)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https://finance.uw.edu/pafc/OMB_Memo_Admin_COVID-19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Travel Cancellations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https://finance.uw.edu/pafc/Travel_COVID-19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Prior Approval Waivers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https://finance.uw.edu/pafc/Prior_Approval_Waivers_COVID-19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Mind the Timing!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https://finance.uw.edu/pafc/covid19-information-sponsored-awards#FAQ_flex_timing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05" name="Google Shape;205;p29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COVID Flexibilities: </a:t>
            </a:r>
            <a:br>
              <a:rPr lang="en-US" sz="3959"/>
            </a:br>
            <a:r>
              <a:rPr lang="en-US" sz="3959"/>
              <a:t>19 March – 30 September</a:t>
            </a:r>
            <a:endParaRPr/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Types of Costs </a:t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Salaries</a:t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Costs to resume research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Be sure to meet and document the federal requirements: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https://finance.uw.edu/pafc/covid19-information-sponsored-awards#expired</a:t>
            </a:r>
            <a:endParaRPr/>
          </a:p>
          <a:p>
            <a:pPr indent="-3111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t/>
            </a:r>
            <a:endParaRPr/>
          </a:p>
        </p:txBody>
      </p:sp>
      <p:sp>
        <p:nvSpPr>
          <p:cNvPr id="212" name="Google Shape;212;p30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Federal Awards Impacted by COVID</a:t>
            </a:r>
            <a:endParaRPr/>
          </a:p>
        </p:txBody>
      </p:sp>
      <p:sp>
        <p:nvSpPr>
          <p:cNvPr id="218" name="Google Shape;218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/>
              <a:t>If your federal awarding agency implemented any of the flexibilities:</a:t>
            </a:r>
            <a:endParaRPr/>
          </a:p>
          <a:p>
            <a:pPr indent="-457200" lvl="0" marL="4572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PLEASE TALK TO YOUR SPONSOR</a:t>
            </a:r>
            <a:endParaRPr/>
          </a:p>
          <a:p>
            <a:pPr indent="-457200" lvl="0" marL="4572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Make sure any flexibilities exercised were </a:t>
            </a:r>
            <a:endParaRPr/>
          </a:p>
          <a:p>
            <a:pPr indent="-457200" lvl="1" marL="120015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/>
              <a:t>Allowed by your federal agency</a:t>
            </a:r>
            <a:endParaRPr/>
          </a:p>
          <a:p>
            <a:pPr indent="-457200" lvl="1" marL="120015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/>
              <a:t>Within the allowable </a:t>
            </a:r>
            <a:r>
              <a:rPr lang="en-US" sz="2300"/>
              <a:t>time frame</a:t>
            </a:r>
            <a:endParaRPr/>
          </a:p>
          <a:p>
            <a:pPr indent="-457200" lvl="0" marL="4572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Make sure you complied with and documented all requirements</a:t>
            </a:r>
            <a:endParaRPr/>
          </a:p>
          <a:p>
            <a:pPr indent="-457200" lvl="0" marL="45720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/>
              <a:t>NO REALLY, TALK TO YOUR SPONSOR &amp; DOCUMENT IT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Happens Next</a:t>
            </a:r>
            <a:endParaRPr/>
          </a:p>
        </p:txBody>
      </p:sp>
      <p:sp>
        <p:nvSpPr>
          <p:cNvPr id="224" name="Google Shape;224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Audit? Yes</a:t>
            </a:r>
            <a:endParaRPr/>
          </a:p>
          <a:p>
            <a:pPr indent="-457200" lvl="1" marL="12001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Flexibilities have complex requirements + timing restrictions</a:t>
            </a:r>
            <a:endParaRPr/>
          </a:p>
          <a:p>
            <a:pPr indent="-457200" lvl="1" marL="12001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CARES Act Funding – lots of $$</a:t>
            </a:r>
            <a:endParaRPr/>
          </a:p>
          <a:p>
            <a:pPr indent="-457200" lvl="1" marL="12001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Waiting for OMB to issue COVID Addendum (Audit guidelines) to the Compliance Supplement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Election….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Questions? Contact PAFC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gcafco@uw.edu</a:t>
            </a:r>
            <a:endParaRPr/>
          </a:p>
        </p:txBody>
      </p:sp>
      <p:sp>
        <p:nvSpPr>
          <p:cNvPr id="225" name="Google Shape;225;p32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