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Encode Sans"/>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ncodeSans-regular.fntdata"/><Relationship Id="rId25" Type="http://schemas.openxmlformats.org/officeDocument/2006/relationships/slide" Target="slides/slide21.xml"/><Relationship Id="rId28" Type="http://schemas.openxmlformats.org/officeDocument/2006/relationships/font" Target="fonts/OpenSans-regular.fntdata"/><Relationship Id="rId27" Type="http://schemas.openxmlformats.org/officeDocument/2006/relationships/font" Target="fonts/Encode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Good morning! Today we would like to recognize the first ever group of graduates from the CORE Certificate in Research Administration. As you may remember CORE launched this certificate a year ago this fall. Since launch over 300 people have enrolled int the certificate program and as of Friday, October 9, 28 of them have met all requirements to receive the certificate. We had originally scheduled a recognition event for this week to occur in the HUB, but times being what they are, that is not possible. So, let’s take a moment today to recognize their achievements with this meeting.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who they are—let’s give them a hand!</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Congratulations to all of you!</a:t>
            </a:r>
            <a:endParaRPr/>
          </a:p>
        </p:txBody>
      </p:sp>
      <p:sp>
        <p:nvSpPr>
          <p:cNvPr id="285" name="Google Shape;28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a big thank you to all who support the ongoing professional development of our research administration staff!</a:t>
            </a:r>
            <a:endParaRPr/>
          </a:p>
        </p:txBody>
      </p:sp>
      <p:sp>
        <p:nvSpPr>
          <p:cNvPr id="296" name="Google Shape;29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hyperlink" Target="https://www.washington.edu/research/required-training/faculty-grants-management/" TargetMode="External"/><Relationship Id="rId5" Type="http://schemas.openxmlformats.org/officeDocument/2006/relationships/image" Target="../media/image6.png"/><Relationship Id="rId6" Type="http://schemas.openxmlformats.org/officeDocument/2006/relationships/hyperlink" Target="https://uwresearch.gosignmeup.com/public/course/browse" TargetMode="External"/><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hyperlink" Target="http://drive.google.com/file/d/1mKdwlKrt_kyI4wa077gsNcWZjydzS5En/view" TargetMode="External"/><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b="29927" l="0" r="0" t="29927"/>
          <a:stretch/>
        </p:blipFill>
        <p:spPr>
          <a:xfrm>
            <a:off x="0" y="5562604"/>
            <a:ext cx="9143495" cy="1290935"/>
          </a:xfrm>
          <a:prstGeom prst="rect">
            <a:avLst/>
          </a:prstGeom>
          <a:noFill/>
          <a:ln>
            <a:noFill/>
          </a:ln>
        </p:spPr>
      </p:pic>
      <p:sp>
        <p:nvSpPr>
          <p:cNvPr id="90" name="Google Shape;90;p13"/>
          <p:cNvSpPr/>
          <p:nvPr/>
        </p:nvSpPr>
        <p:spPr>
          <a:xfrm>
            <a:off x="0" y="1066804"/>
            <a:ext cx="9143495" cy="450348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91" name="Google Shape;91;p13"/>
          <p:cNvSpPr/>
          <p:nvPr/>
        </p:nvSpPr>
        <p:spPr>
          <a:xfrm>
            <a:off x="6968204" y="1083676"/>
            <a:ext cx="2170739" cy="4480561"/>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92" name="Google Shape;92;p13"/>
          <p:cNvSpPr/>
          <p:nvPr/>
        </p:nvSpPr>
        <p:spPr>
          <a:xfrm>
            <a:off x="4" y="0"/>
            <a:ext cx="9153020" cy="11430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93" name="Google Shape;93;p13"/>
          <p:cNvSpPr txBox="1"/>
          <p:nvPr/>
        </p:nvSpPr>
        <p:spPr>
          <a:xfrm>
            <a:off x="191135" y="1167109"/>
            <a:ext cx="6777069" cy="3062377"/>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None/>
            </a:pPr>
            <a:r>
              <a:rPr b="0" i="0" lang="en-US" sz="3200" u="none" cap="none" strike="noStrike">
                <a:solidFill>
                  <a:schemeClr val="lt1"/>
                </a:solidFill>
                <a:latin typeface="Calibri"/>
                <a:ea typeface="Calibri"/>
                <a:cs typeface="Calibri"/>
                <a:sym typeface="Calibri"/>
              </a:rPr>
              <a:t>Certificate in Research Administration</a:t>
            </a:r>
            <a:endParaRPr/>
          </a:p>
          <a:p>
            <a:pPr indent="-257167" lvl="1" marL="600060" marR="0" rtl="0" algn="l">
              <a:lnSpc>
                <a:spcPct val="15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305 enrolled in the certificate</a:t>
            </a:r>
            <a:endParaRPr/>
          </a:p>
          <a:p>
            <a:pPr indent="-257167" lvl="1" marL="600060" marR="0" rtl="0" algn="l">
              <a:lnSpc>
                <a:spcPct val="15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28 graduates—CONGRATULATIONS!</a:t>
            </a:r>
            <a:endParaRPr/>
          </a:p>
          <a:p>
            <a:pPr indent="0" lvl="0" marL="0" marR="0" rtl="0" algn="l">
              <a:spcBef>
                <a:spcPts val="0"/>
              </a:spcBef>
              <a:spcAft>
                <a:spcPts val="0"/>
              </a:spcAft>
              <a:buNone/>
            </a:pPr>
            <a:r>
              <a:t/>
            </a:r>
            <a:endParaRPr sz="1800">
              <a:solidFill>
                <a:schemeClr val="lt1"/>
              </a:solidFill>
              <a:latin typeface="Encode Sans"/>
              <a:ea typeface="Encode Sans"/>
              <a:cs typeface="Encode Sans"/>
              <a:sym typeface="Encode Sans"/>
            </a:endParaRPr>
          </a:p>
          <a:p>
            <a:pPr indent="0" lvl="0" marL="0" marR="0" rtl="0" algn="l">
              <a:spcBef>
                <a:spcPts val="0"/>
              </a:spcBef>
              <a:spcAft>
                <a:spcPts val="0"/>
              </a:spcAft>
              <a:buNone/>
            </a:pPr>
            <a:r>
              <a:t/>
            </a:r>
            <a:endParaRPr sz="3300">
              <a:solidFill>
                <a:schemeClr val="lt1"/>
              </a:solidFill>
              <a:latin typeface="Encode Sans"/>
              <a:ea typeface="Encode Sans"/>
              <a:cs typeface="Encode Sans"/>
              <a:sym typeface="Encode Sans"/>
            </a:endParaRPr>
          </a:p>
        </p:txBody>
      </p:sp>
      <p:sp>
        <p:nvSpPr>
          <p:cNvPr id="94" name="Google Shape;94;p13"/>
          <p:cNvSpPr txBox="1"/>
          <p:nvPr/>
        </p:nvSpPr>
        <p:spPr>
          <a:xfrm>
            <a:off x="7189820" y="3036331"/>
            <a:ext cx="1877483" cy="1138774"/>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US" sz="1350">
                <a:solidFill>
                  <a:srgbClr val="3F3F3F"/>
                </a:solidFill>
                <a:latin typeface="Calibri"/>
                <a:ea typeface="Calibri"/>
                <a:cs typeface="Calibri"/>
                <a:sym typeface="Calibri"/>
              </a:rPr>
              <a:t>CORE Home: </a:t>
            </a:r>
            <a:r>
              <a:rPr lang="en-US" sz="900" u="sng">
                <a:solidFill>
                  <a:schemeClr val="dk1"/>
                </a:solidFill>
                <a:latin typeface="Calibri"/>
                <a:ea typeface="Calibri"/>
                <a:cs typeface="Calibri"/>
                <a:sym typeface="Calibri"/>
                <a:hlinkClick r:id="rId4">
                  <a:extLst>
                    <a:ext uri="{A12FA001-AC4F-418D-AE19-62706E023703}">
                      <ahyp:hlinkClr val="tx"/>
                    </a:ext>
                  </a:extLst>
                </a:hlinkClick>
              </a:rPr>
              <a:t>https://www.washington.edu/research/required-training/faculty-grants-management/</a:t>
            </a:r>
            <a:endParaRPr sz="900">
              <a:solidFill>
                <a:schemeClr val="dk1"/>
              </a:solidFill>
              <a:latin typeface="Calibri"/>
              <a:ea typeface="Calibri"/>
              <a:cs typeface="Calibri"/>
              <a:sym typeface="Calibri"/>
            </a:endParaRPr>
          </a:p>
        </p:txBody>
      </p:sp>
      <p:sp>
        <p:nvSpPr>
          <p:cNvPr id="95" name="Google Shape;95;p13"/>
          <p:cNvSpPr txBox="1"/>
          <p:nvPr/>
        </p:nvSpPr>
        <p:spPr>
          <a:xfrm>
            <a:off x="152392" y="3555534"/>
            <a:ext cx="737575" cy="338555"/>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u="none">
              <a:solidFill>
                <a:srgbClr val="595959"/>
              </a:solidFill>
              <a:latin typeface="Calibri"/>
              <a:ea typeface="Calibri"/>
              <a:cs typeface="Calibri"/>
              <a:sym typeface="Calibri"/>
            </a:endParaRPr>
          </a:p>
        </p:txBody>
      </p:sp>
      <p:pic>
        <p:nvPicPr>
          <p:cNvPr descr="C:\Users\hient2\Desktop\Untitled-1.png" id="96" name="Google Shape;96;p13"/>
          <p:cNvPicPr preferRelativeResize="0"/>
          <p:nvPr/>
        </p:nvPicPr>
        <p:blipFill rotWithShape="1">
          <a:blip r:embed="rId5">
            <a:alphaModFix/>
          </a:blip>
          <a:srcRect b="0" l="0" r="0" t="0"/>
          <a:stretch/>
        </p:blipFill>
        <p:spPr>
          <a:xfrm>
            <a:off x="6552843" y="152401"/>
            <a:ext cx="2768774" cy="1006187"/>
          </a:xfrm>
          <a:prstGeom prst="rect">
            <a:avLst/>
          </a:prstGeom>
          <a:noFill/>
          <a:ln>
            <a:noFill/>
          </a:ln>
        </p:spPr>
      </p:pic>
      <p:sp>
        <p:nvSpPr>
          <p:cNvPr id="97" name="Google Shape;97;p13"/>
          <p:cNvSpPr txBox="1"/>
          <p:nvPr/>
        </p:nvSpPr>
        <p:spPr>
          <a:xfrm>
            <a:off x="7095645" y="1981200"/>
            <a:ext cx="213596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50">
                <a:solidFill>
                  <a:srgbClr val="3F3F3F"/>
                </a:solidFill>
                <a:latin typeface="Calibri"/>
                <a:ea typeface="Calibri"/>
                <a:cs typeface="Calibri"/>
                <a:sym typeface="Calibri"/>
              </a:rPr>
              <a:t>CORE Registration:</a:t>
            </a:r>
            <a:endParaRPr/>
          </a:p>
          <a:p>
            <a:pPr indent="0" lvl="0" marL="0" marR="0" rtl="0" algn="l">
              <a:spcBef>
                <a:spcPts val="0"/>
              </a:spcBef>
              <a:spcAft>
                <a:spcPts val="0"/>
              </a:spcAft>
              <a:buNone/>
            </a:pPr>
            <a:r>
              <a:rPr lang="en-US" sz="900" u="sng">
                <a:solidFill>
                  <a:schemeClr val="dk1"/>
                </a:solidFill>
                <a:latin typeface="Calibri"/>
                <a:ea typeface="Calibri"/>
                <a:cs typeface="Calibri"/>
                <a:sym typeface="Calibri"/>
                <a:hlinkClick r:id="rId6">
                  <a:extLst>
                    <a:ext uri="{A12FA001-AC4F-418D-AE19-62706E023703}">
                      <ahyp:hlinkClr val="tx"/>
                    </a:ext>
                  </a:extLst>
                </a:hlinkClick>
              </a:rPr>
              <a:t>https://uwresearch.gosignmeup.com/public/course/browse</a:t>
            </a:r>
            <a:endParaRPr sz="900" u="sng">
              <a:solidFill>
                <a:schemeClr val="lt1"/>
              </a:solidFill>
              <a:latin typeface="Calibri"/>
              <a:ea typeface="Calibri"/>
              <a:cs typeface="Calibri"/>
              <a:sym typeface="Calibri"/>
            </a:endParaRPr>
          </a:p>
        </p:txBody>
      </p:sp>
      <p:pic>
        <p:nvPicPr>
          <p:cNvPr id="98" name="Google Shape;98;p13"/>
          <p:cNvPicPr preferRelativeResize="0"/>
          <p:nvPr/>
        </p:nvPicPr>
        <p:blipFill rotWithShape="1">
          <a:blip r:embed="rId7">
            <a:alphaModFix/>
          </a:blip>
          <a:srcRect b="0" l="0" r="0" t="0"/>
          <a:stretch/>
        </p:blipFill>
        <p:spPr>
          <a:xfrm>
            <a:off x="7771972" y="5943600"/>
            <a:ext cx="1357945" cy="914400"/>
          </a:xfrm>
          <a:prstGeom prst="rect">
            <a:avLst/>
          </a:prstGeom>
          <a:noFill/>
          <a:ln>
            <a:noFill/>
          </a:ln>
        </p:spPr>
      </p:pic>
      <p:sp>
        <p:nvSpPr>
          <p:cNvPr id="99" name="Google Shape;99;p13"/>
          <p:cNvSpPr txBox="1"/>
          <p:nvPr/>
        </p:nvSpPr>
        <p:spPr>
          <a:xfrm>
            <a:off x="17666" y="378103"/>
            <a:ext cx="6885825" cy="738664"/>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US" sz="3000">
                <a:solidFill>
                  <a:schemeClr val="lt1"/>
                </a:solidFill>
                <a:latin typeface="Calibri"/>
                <a:ea typeface="Calibri"/>
                <a:cs typeface="Calibri"/>
                <a:sym typeface="Calibri"/>
              </a:rPr>
              <a:t>Recognition!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pic>
        <p:nvPicPr>
          <p:cNvPr descr="Graduates tossing caps into the air" id="186" name="Google Shape;186;p22"/>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87" name="Google Shape;187;p22"/>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88" name="Google Shape;188;p22"/>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89" name="Google Shape;189;p22"/>
          <p:cNvSpPr txBox="1"/>
          <p:nvPr>
            <p:ph type="ctrTitle"/>
          </p:nvPr>
        </p:nvSpPr>
        <p:spPr>
          <a:xfrm>
            <a:off x="0" y="1939457"/>
            <a:ext cx="4916956" cy="139242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Haley Hibbs-Roady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Administrative Coordinator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Office of Research</a:t>
            </a:r>
            <a:endParaRPr/>
          </a:p>
        </p:txBody>
      </p:sp>
      <p:sp>
        <p:nvSpPr>
          <p:cNvPr id="190" name="Google Shape;190;p22"/>
          <p:cNvSpPr txBox="1"/>
          <p:nvPr>
            <p:ph idx="1" type="subTitle"/>
          </p:nvPr>
        </p:nvSpPr>
        <p:spPr>
          <a:xfrm>
            <a:off x="-3" y="3386761"/>
            <a:ext cx="1792208" cy="321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91" name="Google Shape;191;p22"/>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500"/>
                                        <p:tgtEl>
                                          <p:spTgt spid="19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descr="Graduates tossing caps into the air" id="196" name="Google Shape;196;p23"/>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97" name="Google Shape;197;p23"/>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98" name="Google Shape;198;p23"/>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99" name="Google Shape;199;p23"/>
          <p:cNvSpPr txBox="1"/>
          <p:nvPr>
            <p:ph type="ctrTitle"/>
          </p:nvPr>
        </p:nvSpPr>
        <p:spPr>
          <a:xfrm>
            <a:off x="-3" y="1496302"/>
            <a:ext cx="7528586"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Alyson Howser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Fiscal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Radiology Grants Administration, School of Medicine</a:t>
            </a:r>
            <a:endParaRPr/>
          </a:p>
        </p:txBody>
      </p:sp>
      <p:sp>
        <p:nvSpPr>
          <p:cNvPr id="200" name="Google Shape;200;p23"/>
          <p:cNvSpPr txBox="1"/>
          <p:nvPr>
            <p:ph idx="1" type="subTitle"/>
          </p:nvPr>
        </p:nvSpPr>
        <p:spPr>
          <a:xfrm>
            <a:off x="3704" y="3345973"/>
            <a:ext cx="1660639" cy="3342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01" name="Google Shape;201;p23"/>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500"/>
                                        <p:tgtEl>
                                          <p:spTgt spid="20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pic>
        <p:nvPicPr>
          <p:cNvPr descr="Graduates tossing caps into the air" id="206" name="Google Shape;206;p24"/>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07" name="Google Shape;207;p24"/>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08" name="Google Shape;208;p24"/>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09" name="Google Shape;209;p24"/>
          <p:cNvSpPr txBox="1"/>
          <p:nvPr>
            <p:ph type="ctrTitle"/>
          </p:nvPr>
        </p:nvSpPr>
        <p:spPr>
          <a:xfrm>
            <a:off x="0" y="1496308"/>
            <a:ext cx="8515349"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Than Than Htwe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Financial Services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Chemical Engineering, College of Engineering</a:t>
            </a:r>
            <a:endParaRPr/>
          </a:p>
        </p:txBody>
      </p:sp>
      <p:sp>
        <p:nvSpPr>
          <p:cNvPr id="210" name="Google Shape;210;p24"/>
          <p:cNvSpPr txBox="1"/>
          <p:nvPr>
            <p:ph idx="1" type="subTitle"/>
          </p:nvPr>
        </p:nvSpPr>
        <p:spPr>
          <a:xfrm>
            <a:off x="-3" y="3366854"/>
            <a:ext cx="1647482" cy="3145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11" name="Google Shape;211;p24"/>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500"/>
                                        <p:tgtEl>
                                          <p:spTgt spid="21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descr="Graduates tossing caps into the air" id="216" name="Google Shape;216;p25"/>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17" name="Google Shape;217;p25"/>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18" name="Google Shape;218;p25"/>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19" name="Google Shape;219;p25"/>
          <p:cNvSpPr txBox="1"/>
          <p:nvPr>
            <p:ph type="ctrTitle"/>
          </p:nvPr>
        </p:nvSpPr>
        <p:spPr>
          <a:xfrm>
            <a:off x="0" y="1469998"/>
            <a:ext cx="7771988"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Scott Kelly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Administrator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Center for Studies in Demography &amp; Ecology</a:t>
            </a:r>
            <a:endParaRPr/>
          </a:p>
        </p:txBody>
      </p:sp>
      <p:sp>
        <p:nvSpPr>
          <p:cNvPr id="220" name="Google Shape;220;p25"/>
          <p:cNvSpPr txBox="1"/>
          <p:nvPr>
            <p:ph idx="1" type="subTitle"/>
          </p:nvPr>
        </p:nvSpPr>
        <p:spPr>
          <a:xfrm>
            <a:off x="-3" y="3340540"/>
            <a:ext cx="1614590" cy="3408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21" name="Google Shape;221;p25"/>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pic>
        <p:nvPicPr>
          <p:cNvPr descr="Graduates tossing caps into the air" id="226" name="Google Shape;226;p26"/>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27" name="Google Shape;227;p26"/>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28" name="Google Shape;228;p26"/>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29" name="Google Shape;229;p26"/>
          <p:cNvSpPr txBox="1"/>
          <p:nvPr>
            <p:ph type="ctrTitle"/>
          </p:nvPr>
        </p:nvSpPr>
        <p:spPr>
          <a:xfrm>
            <a:off x="0" y="1404214"/>
            <a:ext cx="4693289"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Choong Kim</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 Fiscal Analyst Lead</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Education</a:t>
            </a:r>
            <a:endParaRPr/>
          </a:p>
        </p:txBody>
      </p:sp>
      <p:sp>
        <p:nvSpPr>
          <p:cNvPr id="230" name="Google Shape;230;p26"/>
          <p:cNvSpPr txBox="1"/>
          <p:nvPr>
            <p:ph idx="1" type="subTitle"/>
          </p:nvPr>
        </p:nvSpPr>
        <p:spPr>
          <a:xfrm>
            <a:off x="0" y="3308462"/>
            <a:ext cx="1700110" cy="3671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31" name="Google Shape;231;p26"/>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500"/>
                                        <p:tgtEl>
                                          <p:spTgt spid="23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pic>
        <p:nvPicPr>
          <p:cNvPr descr="Graduates tossing caps into the air" id="236" name="Google Shape;236;p27"/>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37" name="Google Shape;237;p27"/>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38" name="Google Shape;238;p27"/>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39" name="Google Shape;239;p27"/>
          <p:cNvSpPr txBox="1"/>
          <p:nvPr>
            <p:ph type="ctrTitle"/>
          </p:nvPr>
        </p:nvSpPr>
        <p:spPr>
          <a:xfrm>
            <a:off x="0" y="1769595"/>
            <a:ext cx="8515349" cy="148452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Daniel Larsen</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Administrator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Astrobiology Program, College of Arts &amp; Sciences</a:t>
            </a:r>
            <a:endParaRPr/>
          </a:p>
        </p:txBody>
      </p:sp>
      <p:sp>
        <p:nvSpPr>
          <p:cNvPr id="240" name="Google Shape;240;p27"/>
          <p:cNvSpPr txBox="1"/>
          <p:nvPr>
            <p:ph idx="1" type="subTitle"/>
          </p:nvPr>
        </p:nvSpPr>
        <p:spPr>
          <a:xfrm>
            <a:off x="0" y="3380009"/>
            <a:ext cx="1575120" cy="28965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387"/>
              <a:buNone/>
            </a:pPr>
            <a:r>
              <a:rPr lang="en-US" sz="1387">
                <a:solidFill>
                  <a:schemeClr val="lt1"/>
                </a:solidFill>
                <a:latin typeface="Open Sans"/>
                <a:ea typeface="Open Sans"/>
                <a:cs typeface="Open Sans"/>
                <a:sym typeface="Open Sans"/>
              </a:rPr>
              <a:t>Congratulations!</a:t>
            </a:r>
            <a:endParaRPr/>
          </a:p>
        </p:txBody>
      </p:sp>
      <p:cxnSp>
        <p:nvCxnSpPr>
          <p:cNvPr id="241" name="Google Shape;241;p27"/>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500"/>
                                        <p:tgtEl>
                                          <p:spTgt spid="24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descr="Graduates tossing caps into the air" id="246" name="Google Shape;246;p28"/>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47" name="Google Shape;247;p28"/>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48" name="Google Shape;248;p28"/>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49" name="Google Shape;249;p28"/>
          <p:cNvSpPr txBox="1"/>
          <p:nvPr>
            <p:ph type="ctrTitle"/>
          </p:nvPr>
        </p:nvSpPr>
        <p:spPr>
          <a:xfrm>
            <a:off x="-3" y="1840700"/>
            <a:ext cx="7166773" cy="140558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Samantha Lepidi</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 Coordinator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Radiation Oncology, School of Medicine</a:t>
            </a:r>
            <a:endParaRPr/>
          </a:p>
        </p:txBody>
      </p:sp>
      <p:sp>
        <p:nvSpPr>
          <p:cNvPr id="250" name="Google Shape;250;p28"/>
          <p:cNvSpPr txBox="1"/>
          <p:nvPr>
            <p:ph idx="1" type="subTitle"/>
          </p:nvPr>
        </p:nvSpPr>
        <p:spPr>
          <a:xfrm>
            <a:off x="-3" y="3340544"/>
            <a:ext cx="1654061" cy="3408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51" name="Google Shape;251;p28"/>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500"/>
                                        <p:tgtEl>
                                          <p:spTgt spid="25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pic>
        <p:nvPicPr>
          <p:cNvPr descr="Graduates tossing caps into the air" id="256" name="Google Shape;256;p29"/>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57" name="Google Shape;257;p29"/>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58" name="Google Shape;258;p29"/>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59" name="Google Shape;259;p29"/>
          <p:cNvSpPr txBox="1"/>
          <p:nvPr>
            <p:ph type="ctrTitle"/>
          </p:nvPr>
        </p:nvSpPr>
        <p:spPr>
          <a:xfrm>
            <a:off x="0" y="1906483"/>
            <a:ext cx="6568138" cy="139242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Malik Olanrewaju</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Finance Accounting Associate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Global Health, School of Public Health</a:t>
            </a:r>
            <a:endParaRPr/>
          </a:p>
        </p:txBody>
      </p:sp>
      <p:sp>
        <p:nvSpPr>
          <p:cNvPr id="260" name="Google Shape;260;p29"/>
          <p:cNvSpPr txBox="1"/>
          <p:nvPr>
            <p:ph idx="1" type="subTitle"/>
          </p:nvPr>
        </p:nvSpPr>
        <p:spPr>
          <a:xfrm>
            <a:off x="-3" y="3373432"/>
            <a:ext cx="1700110" cy="3079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61" name="Google Shape;261;p29"/>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500"/>
                                        <p:tgtEl>
                                          <p:spTgt spid="26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pic>
        <p:nvPicPr>
          <p:cNvPr descr="Graduates tossing caps into the air" id="266" name="Google Shape;266;p30"/>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67" name="Google Shape;267;p30"/>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68" name="Google Shape;268;p30"/>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69" name="Google Shape;269;p30"/>
          <p:cNvSpPr txBox="1"/>
          <p:nvPr>
            <p:ph type="ctrTitle"/>
          </p:nvPr>
        </p:nvSpPr>
        <p:spPr>
          <a:xfrm>
            <a:off x="-3" y="1852802"/>
            <a:ext cx="8265369" cy="134637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Sara Paul</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Administrator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Oral &amp; Maxillofacial Surgery, School of Dentistry</a:t>
            </a:r>
            <a:endParaRPr/>
          </a:p>
        </p:txBody>
      </p:sp>
      <p:sp>
        <p:nvSpPr>
          <p:cNvPr id="270" name="Google Shape;270;p30"/>
          <p:cNvSpPr txBox="1"/>
          <p:nvPr>
            <p:ph idx="1" type="subTitle"/>
          </p:nvPr>
        </p:nvSpPr>
        <p:spPr>
          <a:xfrm>
            <a:off x="0" y="3322023"/>
            <a:ext cx="1594855" cy="3540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71" name="Google Shape;271;p30"/>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500"/>
                                        <p:tgtEl>
                                          <p:spTgt spid="27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pic>
        <p:nvPicPr>
          <p:cNvPr descr="Graduates tossing caps into the air" id="276" name="Google Shape;276;p31"/>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77" name="Google Shape;277;p31"/>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78" name="Google Shape;278;p31"/>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79" name="Google Shape;279;p31"/>
          <p:cNvSpPr txBox="1"/>
          <p:nvPr>
            <p:ph type="ctrTitle"/>
          </p:nvPr>
        </p:nvSpPr>
        <p:spPr>
          <a:xfrm>
            <a:off x="0" y="1825065"/>
            <a:ext cx="5285346" cy="140558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Jon Sallows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Assistant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Office of Sponsored Programs</a:t>
            </a:r>
            <a:endParaRPr/>
          </a:p>
        </p:txBody>
      </p:sp>
      <p:sp>
        <p:nvSpPr>
          <p:cNvPr id="280" name="Google Shape;280;p31"/>
          <p:cNvSpPr txBox="1"/>
          <p:nvPr>
            <p:ph idx="1" type="subTitle"/>
          </p:nvPr>
        </p:nvSpPr>
        <p:spPr>
          <a:xfrm>
            <a:off x="-3" y="3335179"/>
            <a:ext cx="1634326" cy="3540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81" name="Google Shape;281;p31"/>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pic>
        <p:nvPicPr>
          <p:cNvPr descr="Graduates tossing caps into the air" id="105" name="Google Shape;105;p14"/>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pic>
        <p:nvPicPr>
          <p:cNvPr descr="Blue fireworks explosion in the sky" id="106" name="Google Shape;106;p14"/>
          <p:cNvPicPr preferRelativeResize="0"/>
          <p:nvPr/>
        </p:nvPicPr>
        <p:blipFill rotWithShape="1">
          <a:blip r:embed="rId4">
            <a:alphaModFix/>
          </a:blip>
          <a:srcRect b="13923" l="0" r="-1" t="13924"/>
          <a:stretch/>
        </p:blipFill>
        <p:spPr>
          <a:xfrm>
            <a:off x="0" y="0"/>
            <a:ext cx="9143997" cy="3681401"/>
          </a:xfrm>
          <a:prstGeom prst="rect">
            <a:avLst/>
          </a:prstGeom>
          <a:noFill/>
          <a:ln>
            <a:noFill/>
          </a:ln>
        </p:spPr>
      </p:pic>
      <p:sp>
        <p:nvSpPr>
          <p:cNvPr id="107" name="Google Shape;107;p14"/>
          <p:cNvSpPr/>
          <p:nvPr/>
        </p:nvSpPr>
        <p:spPr>
          <a:xfrm>
            <a:off x="0" y="0"/>
            <a:ext cx="9144000" cy="3663220"/>
          </a:xfrm>
          <a:prstGeom prst="rect">
            <a:avLst/>
          </a:prstGeom>
          <a:solidFill>
            <a:schemeClr val="dk1">
              <a:alpha val="49803"/>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txBox="1"/>
          <p:nvPr>
            <p:ph type="ctrTitle"/>
          </p:nvPr>
        </p:nvSpPr>
        <p:spPr>
          <a:xfrm>
            <a:off x="3705" y="1252897"/>
            <a:ext cx="6863972"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925"/>
              <a:buFont typeface="Open Sans"/>
              <a:buNone/>
            </a:pPr>
            <a:r>
              <a:rPr lang="en-US" sz="2925">
                <a:solidFill>
                  <a:schemeClr val="lt1"/>
                </a:solidFill>
                <a:latin typeface="Open Sans"/>
                <a:ea typeface="Open Sans"/>
                <a:cs typeface="Open Sans"/>
                <a:sym typeface="Open Sans"/>
              </a:rPr>
              <a:t>Certificate in Research Administration Program Graduates</a:t>
            </a:r>
            <a:endParaRPr/>
          </a:p>
        </p:txBody>
      </p:sp>
      <p:cxnSp>
        <p:nvCxnSpPr>
          <p:cNvPr id="109" name="Google Shape;109;p14"/>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pic>
        <p:nvPicPr>
          <p:cNvPr id="110" name="Google Shape;110;p14" title="Graduation Music.mp3">
            <a:hlinkClick r:id="rId5"/>
          </p:cNvPr>
          <p:cNvPicPr preferRelativeResize="0"/>
          <p:nvPr/>
        </p:nvPicPr>
        <p:blipFill>
          <a:blip r:embed="rId6">
            <a:alphaModFix/>
          </a:blip>
          <a:stretch>
            <a:fillRect/>
          </a:stretch>
        </p:blipFill>
        <p:spPr>
          <a:xfrm>
            <a:off x="3700" y="320040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pic>
        <p:nvPicPr>
          <p:cNvPr descr="Graduates tossing caps into the air" id="287" name="Google Shape;287;p32"/>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88" name="Google Shape;288;p32"/>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89" name="Google Shape;289;p32"/>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90" name="Google Shape;290;p32"/>
          <p:cNvSpPr txBox="1"/>
          <p:nvPr>
            <p:ph type="ctrTitle"/>
          </p:nvPr>
        </p:nvSpPr>
        <p:spPr>
          <a:xfrm>
            <a:off x="0" y="1951436"/>
            <a:ext cx="7568057" cy="1339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Susan SangredeunAngel</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Evans School of Public Policy &amp; Governance</a:t>
            </a:r>
            <a:endParaRPr/>
          </a:p>
        </p:txBody>
      </p:sp>
      <p:sp>
        <p:nvSpPr>
          <p:cNvPr id="291" name="Google Shape;291;p32"/>
          <p:cNvSpPr txBox="1"/>
          <p:nvPr>
            <p:ph idx="1" type="subTitle"/>
          </p:nvPr>
        </p:nvSpPr>
        <p:spPr>
          <a:xfrm>
            <a:off x="-3" y="3353697"/>
            <a:ext cx="1634326" cy="32770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92" name="Google Shape;292;p32"/>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500"/>
                                        <p:tgtEl>
                                          <p:spTgt spid="291">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3"/>
          <p:cNvPicPr preferRelativeResize="0"/>
          <p:nvPr/>
        </p:nvPicPr>
        <p:blipFill rotWithShape="1">
          <a:blip r:embed="rId3">
            <a:alphaModFix/>
          </a:blip>
          <a:srcRect b="29927" l="0" r="0" t="29927"/>
          <a:stretch/>
        </p:blipFill>
        <p:spPr>
          <a:xfrm>
            <a:off x="0" y="5562604"/>
            <a:ext cx="9149948" cy="1290935"/>
          </a:xfrm>
          <a:prstGeom prst="rect">
            <a:avLst/>
          </a:prstGeom>
          <a:noFill/>
          <a:ln>
            <a:noFill/>
          </a:ln>
        </p:spPr>
      </p:pic>
      <p:sp>
        <p:nvSpPr>
          <p:cNvPr id="299" name="Google Shape;299;p33"/>
          <p:cNvSpPr/>
          <p:nvPr/>
        </p:nvSpPr>
        <p:spPr>
          <a:xfrm>
            <a:off x="0" y="1066804"/>
            <a:ext cx="9149948" cy="450348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3"/>
          <p:cNvSpPr/>
          <p:nvPr/>
        </p:nvSpPr>
        <p:spPr>
          <a:xfrm>
            <a:off x="4" y="0"/>
            <a:ext cx="9159480" cy="11430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1" name="Google Shape;301;p33"/>
          <p:cNvSpPr txBox="1"/>
          <p:nvPr/>
        </p:nvSpPr>
        <p:spPr>
          <a:xfrm>
            <a:off x="491732" y="1482203"/>
            <a:ext cx="8346994" cy="313932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700">
                <a:solidFill>
                  <a:schemeClr val="lt1"/>
                </a:solidFill>
                <a:latin typeface="Encode Sans"/>
                <a:ea typeface="Encode Sans"/>
                <a:cs typeface="Encode Sans"/>
                <a:sym typeface="Encode Sans"/>
              </a:rPr>
              <a:t>Thanks to the staff and their supervisors who support this important training to help make the UW an effectively managed research enterprise!</a:t>
            </a:r>
            <a:endParaRPr/>
          </a:p>
          <a:p>
            <a:pPr indent="0" lvl="0" marL="0" marR="0" rtl="0" algn="ctr">
              <a:spcBef>
                <a:spcPts val="0"/>
              </a:spcBef>
              <a:spcAft>
                <a:spcPts val="0"/>
              </a:spcAft>
              <a:buNone/>
            </a:pPr>
            <a:r>
              <a:t/>
            </a:r>
            <a:endParaRPr sz="4500">
              <a:solidFill>
                <a:schemeClr val="lt1"/>
              </a:solidFill>
              <a:latin typeface="Encode Sans"/>
              <a:ea typeface="Encode Sans"/>
              <a:cs typeface="Encode Sans"/>
              <a:sym typeface="Encode Sans"/>
            </a:endParaRPr>
          </a:p>
        </p:txBody>
      </p:sp>
      <p:pic>
        <p:nvPicPr>
          <p:cNvPr descr="C:\Users\hient2\Desktop\Untitled-1.png" id="302" name="Google Shape;302;p33"/>
          <p:cNvPicPr preferRelativeResize="0"/>
          <p:nvPr/>
        </p:nvPicPr>
        <p:blipFill rotWithShape="1">
          <a:blip r:embed="rId4">
            <a:alphaModFix/>
          </a:blip>
          <a:srcRect b="0" l="0" r="0" t="0"/>
          <a:stretch/>
        </p:blipFill>
        <p:spPr>
          <a:xfrm>
            <a:off x="6557468" y="152401"/>
            <a:ext cx="2770728" cy="1006187"/>
          </a:xfrm>
          <a:prstGeom prst="rect">
            <a:avLst/>
          </a:prstGeom>
          <a:noFill/>
          <a:ln>
            <a:noFill/>
          </a:ln>
        </p:spPr>
      </p:pic>
      <p:pic>
        <p:nvPicPr>
          <p:cNvPr id="303" name="Google Shape;303;p33"/>
          <p:cNvPicPr preferRelativeResize="0"/>
          <p:nvPr/>
        </p:nvPicPr>
        <p:blipFill rotWithShape="1">
          <a:blip r:embed="rId5">
            <a:alphaModFix/>
          </a:blip>
          <a:srcRect b="0" l="0" r="0" t="0"/>
          <a:stretch/>
        </p:blipFill>
        <p:spPr>
          <a:xfrm>
            <a:off x="7777457" y="5943600"/>
            <a:ext cx="1358903" cy="914400"/>
          </a:xfrm>
          <a:prstGeom prst="rect">
            <a:avLst/>
          </a:prstGeom>
          <a:noFill/>
          <a:ln>
            <a:noFill/>
          </a:ln>
        </p:spPr>
      </p:pic>
      <p:sp>
        <p:nvSpPr>
          <p:cNvPr id="304" name="Google Shape;304;p33"/>
          <p:cNvSpPr txBox="1"/>
          <p:nvPr/>
        </p:nvSpPr>
        <p:spPr>
          <a:xfrm>
            <a:off x="17678" y="378103"/>
            <a:ext cx="6890685" cy="738664"/>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US" sz="3000">
                <a:solidFill>
                  <a:schemeClr val="lt1"/>
                </a:solidFill>
                <a:latin typeface="Calibri"/>
                <a:ea typeface="Calibri"/>
                <a:cs typeface="Calibri"/>
                <a:sym typeface="Calibri"/>
              </a:rPr>
              <a:t>Thank You!</a:t>
            </a:r>
            <a:endParaRPr/>
          </a:p>
        </p:txBody>
      </p:sp>
      <p:sp>
        <p:nvSpPr>
          <p:cNvPr id="305" name="Google Shape;305;p33"/>
          <p:cNvSpPr txBox="1"/>
          <p:nvPr/>
        </p:nvSpPr>
        <p:spPr>
          <a:xfrm>
            <a:off x="152499" y="3555534"/>
            <a:ext cx="738096" cy="338555"/>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Graduates tossing caps into the air" id="116" name="Google Shape;116;p15"/>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17" name="Google Shape;117;p15"/>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18" name="Google Shape;118;p15"/>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19" name="Google Shape;119;p15"/>
          <p:cNvSpPr txBox="1"/>
          <p:nvPr>
            <p:ph type="ctrTitle"/>
          </p:nvPr>
        </p:nvSpPr>
        <p:spPr>
          <a:xfrm>
            <a:off x="0" y="1390742"/>
            <a:ext cx="7726914"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Jullien Berzuela</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Finance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Education</a:t>
            </a:r>
            <a:endParaRPr/>
          </a:p>
        </p:txBody>
      </p:sp>
      <p:sp>
        <p:nvSpPr>
          <p:cNvPr id="120" name="Google Shape;120;p15"/>
          <p:cNvSpPr txBox="1"/>
          <p:nvPr>
            <p:ph idx="1" type="subTitle"/>
          </p:nvPr>
        </p:nvSpPr>
        <p:spPr>
          <a:xfrm>
            <a:off x="-2881" y="3244374"/>
            <a:ext cx="1884305" cy="432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21" name="Google Shape;121;p15"/>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500"/>
                                        <p:tgtEl>
                                          <p:spTgt spid="12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descr="Graduates tossing caps into the air" id="126" name="Google Shape;126;p16"/>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27" name="Google Shape;127;p16"/>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28" name="Google Shape;128;p16"/>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29" name="Google Shape;129;p16"/>
          <p:cNvSpPr txBox="1"/>
          <p:nvPr>
            <p:ph type="ctrTitle"/>
          </p:nvPr>
        </p:nvSpPr>
        <p:spPr>
          <a:xfrm>
            <a:off x="1" y="2039315"/>
            <a:ext cx="7190210" cy="134637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Michelle Chan</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ABC Shared Services, School of Medicine</a:t>
            </a:r>
            <a:endParaRPr/>
          </a:p>
        </p:txBody>
      </p:sp>
      <p:sp>
        <p:nvSpPr>
          <p:cNvPr id="130" name="Google Shape;130;p16"/>
          <p:cNvSpPr txBox="1"/>
          <p:nvPr/>
        </p:nvSpPr>
        <p:spPr>
          <a:xfrm>
            <a:off x="56328" y="3353251"/>
            <a:ext cx="2325059" cy="327704"/>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1500"/>
              <a:buFont typeface="Arial"/>
              <a:buNone/>
            </a:pPr>
            <a:r>
              <a:rPr lang="en-US" sz="1500">
                <a:solidFill>
                  <a:schemeClr val="lt1"/>
                </a:solidFill>
                <a:latin typeface="Open Sans"/>
                <a:ea typeface="Open Sans"/>
                <a:cs typeface="Open Sans"/>
                <a:sym typeface="Open Sans"/>
              </a:rPr>
              <a:t>Congratulations!</a:t>
            </a:r>
            <a:endParaRPr/>
          </a:p>
        </p:txBody>
      </p:sp>
      <p:cxnSp>
        <p:nvCxnSpPr>
          <p:cNvPr id="131" name="Google Shape;131;p16"/>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descr="Graduates tossing caps into the air" id="136" name="Google Shape;136;p17"/>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37" name="Google Shape;137;p17"/>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38" name="Google Shape;138;p17"/>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39" name="Google Shape;139;p17"/>
          <p:cNvSpPr txBox="1"/>
          <p:nvPr>
            <p:ph type="ctrTitle"/>
          </p:nvPr>
        </p:nvSpPr>
        <p:spPr>
          <a:xfrm>
            <a:off x="0" y="1501456"/>
            <a:ext cx="6863972"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Kimberlee Choe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Institute for Nuclear Theory</a:t>
            </a:r>
            <a:endParaRPr/>
          </a:p>
        </p:txBody>
      </p:sp>
      <p:sp>
        <p:nvSpPr>
          <p:cNvPr id="140" name="Google Shape;140;p17"/>
          <p:cNvSpPr txBox="1"/>
          <p:nvPr>
            <p:ph idx="1" type="subTitle"/>
          </p:nvPr>
        </p:nvSpPr>
        <p:spPr>
          <a:xfrm>
            <a:off x="0" y="3292156"/>
            <a:ext cx="2476363" cy="4987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41" name="Google Shape;141;p17"/>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descr="Graduates tossing caps into the air" id="146" name="Google Shape;146;p18"/>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47" name="Google Shape;147;p18"/>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48" name="Google Shape;148;p18"/>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49" name="Google Shape;149;p18"/>
          <p:cNvSpPr txBox="1"/>
          <p:nvPr>
            <p:ph type="ctrTitle"/>
          </p:nvPr>
        </p:nvSpPr>
        <p:spPr>
          <a:xfrm>
            <a:off x="-3" y="1483156"/>
            <a:ext cx="4101232"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Gail Colfax</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Social Work</a:t>
            </a:r>
            <a:endParaRPr/>
          </a:p>
        </p:txBody>
      </p:sp>
      <p:sp>
        <p:nvSpPr>
          <p:cNvPr id="150" name="Google Shape;150;p18"/>
          <p:cNvSpPr txBox="1"/>
          <p:nvPr>
            <p:ph idx="1" type="subTitle"/>
          </p:nvPr>
        </p:nvSpPr>
        <p:spPr>
          <a:xfrm>
            <a:off x="-3" y="3336476"/>
            <a:ext cx="1877727" cy="34743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51" name="Google Shape;151;p18"/>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500"/>
                                        <p:tgtEl>
                                          <p:spTgt spid="15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pic>
        <p:nvPicPr>
          <p:cNvPr descr="Graduates tossing caps into the air" id="156" name="Google Shape;156;p19"/>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57" name="Google Shape;157;p19"/>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58" name="Google Shape;158;p19"/>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59" name="Google Shape;159;p19"/>
          <p:cNvSpPr txBox="1"/>
          <p:nvPr>
            <p:ph type="ctrTitle"/>
          </p:nvPr>
        </p:nvSpPr>
        <p:spPr>
          <a:xfrm>
            <a:off x="0" y="1535776"/>
            <a:ext cx="8307223"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Virginia Daugherty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Operations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Office of Regional Affairs, School of Dentistry</a:t>
            </a:r>
            <a:endParaRPr/>
          </a:p>
        </p:txBody>
      </p:sp>
      <p:sp>
        <p:nvSpPr>
          <p:cNvPr id="160" name="Google Shape;160;p19"/>
          <p:cNvSpPr txBox="1"/>
          <p:nvPr>
            <p:ph idx="1" type="subTitle"/>
          </p:nvPr>
        </p:nvSpPr>
        <p:spPr>
          <a:xfrm>
            <a:off x="0" y="3397233"/>
            <a:ext cx="1730124" cy="28416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61" name="Google Shape;161;p19"/>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pic>
        <p:nvPicPr>
          <p:cNvPr descr="Graduates tossing caps into the air" id="166" name="Google Shape;166;p20"/>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67" name="Google Shape;167;p20"/>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68" name="Google Shape;168;p20"/>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69" name="Google Shape;169;p20"/>
          <p:cNvSpPr txBox="1"/>
          <p:nvPr>
            <p:ph type="ctrTitle"/>
          </p:nvPr>
        </p:nvSpPr>
        <p:spPr>
          <a:xfrm>
            <a:off x="-3" y="1708074"/>
            <a:ext cx="3397340" cy="147136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Laura Davis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EarthLab</a:t>
            </a:r>
            <a:endParaRPr/>
          </a:p>
        </p:txBody>
      </p:sp>
      <p:sp>
        <p:nvSpPr>
          <p:cNvPr id="170" name="Google Shape;170;p20"/>
          <p:cNvSpPr txBox="1"/>
          <p:nvPr>
            <p:ph idx="1" type="subTitle"/>
          </p:nvPr>
        </p:nvSpPr>
        <p:spPr>
          <a:xfrm>
            <a:off x="0" y="3268178"/>
            <a:ext cx="1733002" cy="4132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71" name="Google Shape;171;p20"/>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par>
                          <p:cTn fill="hold">
                            <p:stCondLst>
                              <p:cond delay="500"/>
                            </p:stCondLst>
                            <p:childTnLst>
                              <p:par>
                                <p:cTn fill="hold" nodeType="afterEffect" presetClass="entr" presetID="10" presetSubtype="0">
                                  <p:stCondLst>
                                    <p:cond delay="125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pic>
        <p:nvPicPr>
          <p:cNvPr descr="Graduates tossing caps into the air" id="176" name="Google Shape;176;p21"/>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77" name="Google Shape;177;p21"/>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78" name="Google Shape;178;p21"/>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79" name="Google Shape;179;p21"/>
          <p:cNvSpPr txBox="1"/>
          <p:nvPr>
            <p:ph type="ctrTitle"/>
          </p:nvPr>
        </p:nvSpPr>
        <p:spPr>
          <a:xfrm>
            <a:off x="0" y="1469213"/>
            <a:ext cx="7600949"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Dali Grubisa</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Fiscal Specialist 2</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Paul G. Allen School of Computer Science &amp; Engineering</a:t>
            </a:r>
            <a:endParaRPr/>
          </a:p>
        </p:txBody>
      </p:sp>
      <p:sp>
        <p:nvSpPr>
          <p:cNvPr id="180" name="Google Shape;180;p21"/>
          <p:cNvSpPr txBox="1"/>
          <p:nvPr>
            <p:ph idx="1" type="subTitle"/>
          </p:nvPr>
        </p:nvSpPr>
        <p:spPr>
          <a:xfrm>
            <a:off x="0" y="3353697"/>
            <a:ext cx="1719845" cy="32770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81" name="Google Shape;181;p21"/>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