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4"/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embeddedFontLst>
    <p:embeddedFont>
      <p:font typeface="Open Sans Light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  <p:embeddedFont>
      <p:font typeface="Encode Sans Condensed Thin"/>
      <p:bold r:id="rId30"/>
    </p:embeddedFont>
    <p:embeddedFont>
      <p:font typeface="Century Gothic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4CF9ECC-5B7C-49E4-BAB0-E117657883DD}">
  <a:tblStyle styleId="{C4CF9ECC-5B7C-49E4-BAB0-E117657883D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4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  <a:tblStyle styleId="{EBE8D10A-8ED4-4808-A394-A32E84E44599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/>
    </a:band2H>
    <a:band1V>
      <a:tcTxStyle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1BFC48D3-13E4-452E-995F-30CA3962DD74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B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2CACC2C4-0D7B-47C5-8FA0-0E29A5EDAF71}" styleName="Table_3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OpenSansLight-regular.fntdata"/><Relationship Id="rId21" Type="http://schemas.openxmlformats.org/officeDocument/2006/relationships/slide" Target="slides/slide15.xml"/><Relationship Id="rId24" Type="http://schemas.openxmlformats.org/officeDocument/2006/relationships/font" Target="fonts/OpenSansLight-italic.fntdata"/><Relationship Id="rId23" Type="http://schemas.openxmlformats.org/officeDocument/2006/relationships/font" Target="fonts/OpenSans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regular.fntdata"/><Relationship Id="rId25" Type="http://schemas.openxmlformats.org/officeDocument/2006/relationships/font" Target="fonts/OpenSansLight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enturyGothic-regular.fntdata"/><Relationship Id="rId30" Type="http://schemas.openxmlformats.org/officeDocument/2006/relationships/font" Target="fonts/EncodeSansCondensedThin-bold.fntdata"/><Relationship Id="rId11" Type="http://schemas.openxmlformats.org/officeDocument/2006/relationships/slide" Target="slides/slide5.xml"/><Relationship Id="rId33" Type="http://schemas.openxmlformats.org/officeDocument/2006/relationships/font" Target="fonts/CenturyGothic-italic.fntdata"/><Relationship Id="rId10" Type="http://schemas.openxmlformats.org/officeDocument/2006/relationships/slide" Target="slides/slide4.xml"/><Relationship Id="rId32" Type="http://schemas.openxmlformats.org/officeDocument/2006/relationships/font" Target="fonts/CenturyGothic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font" Target="fonts/CenturyGothic-bold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e.discover.uw.edu/uha000KH0h0d0O021H7ARa0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711827dec_1_66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a711827dec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PACs up.  Largest increase:  Extensions up by 174 from last year.  (Likely due to C19)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Others that are up:  Rebudgeting approval, Change in Key Personnel, and Work Scope Change</a:t>
            </a:r>
            <a:endParaRPr sz="1200"/>
          </a:p>
        </p:txBody>
      </p:sp>
      <p:sp>
        <p:nvSpPr>
          <p:cNvPr id="137" name="Google Shape;137;ga711827dec_1_66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711827dec_1_73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a711827dec_1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Based on “approved date”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NAA:  Agreements between UW and another party, related to a sponsored program, that obligates UW resources or otherwise makes legal obligations on behalf of the University and does not include external funding.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44" name="Google Shape;144;ga711827dec_1_73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711827dec_1_80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a711827dec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CTA here signifies a compassionate use/emergency use agreement, or a modification to a master CTA</a:t>
            </a:r>
            <a:endParaRPr sz="1400"/>
          </a:p>
        </p:txBody>
      </p:sp>
      <p:sp>
        <p:nvSpPr>
          <p:cNvPr id="152" name="Google Shape;152;ga711827dec_1_8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711827dec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a711827dec_1_87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711827dec_1_92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a711827dec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Biggest increase:  Other institutions of higher education (64 increase from last year)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Not accounted for in overall #s are closeout actions.</a:t>
            </a:r>
            <a:endParaRPr sz="1200"/>
          </a:p>
        </p:txBody>
      </p:sp>
      <p:sp>
        <p:nvSpPr>
          <p:cNvPr id="172" name="Google Shape;172;ga711827dec_1_9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c2d67b68f_2_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c2d67b68f_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9c2d67b68f_2_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711827dec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711827d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33006F"/>
                </a:solidFill>
              </a:rPr>
              <a:t>These are current as of 10/21/2020.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33006F"/>
                </a:solidFill>
              </a:rPr>
              <a:t>Link is to OR site that reflects YOY rankings since 2003</a:t>
            </a:r>
            <a:endParaRPr>
              <a:solidFill>
                <a:srgbClr val="33006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u="sng">
              <a:solidFill>
                <a:srgbClr val="33006F"/>
              </a:solidFill>
              <a:hlinkClick r:id="rId2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a711827dec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711827dec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711827de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a711827dec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711827dec_0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711827de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a711827dec_0_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711827dec_0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711827de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a711827dec_0_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711827dec_0_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711827de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a711827dec_0_4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711827dec_0_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711827de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approx. $55 million increase in clinical trial funding.  We’ve experienced a 25% in volume of CTAs</a:t>
            </a:r>
            <a:endParaRPr/>
          </a:p>
        </p:txBody>
      </p:sp>
      <p:sp>
        <p:nvSpPr>
          <p:cNvPr id="120" name="Google Shape;120;ga711827dec_0_5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711827dec_1_59:notes"/>
          <p:cNvSpPr/>
          <p:nvPr>
            <p:ph idx="2" type="sldImg"/>
          </p:nvPr>
        </p:nvSpPr>
        <p:spPr>
          <a:xfrm>
            <a:off x="1155424" y="685488"/>
            <a:ext cx="454715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a711827dec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Open Sans"/>
                <a:ea typeface="Open Sans"/>
                <a:cs typeface="Open Sans"/>
                <a:sym typeface="Open Sans"/>
              </a:rPr>
              <a:t>Reduction can be attributed to C19 but also process change.  JIT, revised budget, and other support content down.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Open Sans"/>
                <a:ea typeface="Open Sans"/>
                <a:cs typeface="Open Sans"/>
                <a:sym typeface="Open Sans"/>
              </a:rPr>
              <a:t>Process change:  OSP no longer creates a PAN upon receipt of automatic JIT notice.  PAN created for JIT only once department initiates a response to a JIT notice.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ga711827dec_1_59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8688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Sponsored Programs</a:t>
            </a:r>
            <a:endParaRPr sz="425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Annual Data FY20</a:t>
            </a:r>
            <a:endParaRPr sz="3500"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November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2020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Post Award Change (PACs)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 b="0" l="0" r="0" t="10682"/>
          <a:stretch/>
        </p:blipFill>
        <p:spPr>
          <a:xfrm>
            <a:off x="745425" y="1845125"/>
            <a:ext cx="7735875" cy="40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idx="1" type="body"/>
          </p:nvPr>
        </p:nvSpPr>
        <p:spPr>
          <a:xfrm>
            <a:off x="479669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150"/>
              <a:buNone/>
            </a:pPr>
            <a:r>
              <a:rPr lang="en-US"/>
              <a:t>Nonaward Agreements (NAAs) - by FY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50"/>
              </a:spcBef>
              <a:spcAft>
                <a:spcPts val="0"/>
              </a:spcAft>
              <a:buClr>
                <a:srgbClr val="4B2E83"/>
              </a:buClr>
              <a:buSzPts val="750"/>
              <a:buNone/>
            </a:pPr>
            <a:r>
              <a:t/>
            </a:r>
            <a:endParaRPr sz="750"/>
          </a:p>
        </p:txBody>
      </p:sp>
      <p:pic>
        <p:nvPicPr>
          <p:cNvPr id="147" name="Google Shape;147;p22"/>
          <p:cNvPicPr preferRelativeResize="0"/>
          <p:nvPr/>
        </p:nvPicPr>
        <p:blipFill rotWithShape="1">
          <a:blip r:embed="rId3">
            <a:alphaModFix/>
          </a:blip>
          <a:srcRect b="2252" l="0" r="0" t="9079"/>
          <a:stretch/>
        </p:blipFill>
        <p:spPr>
          <a:xfrm>
            <a:off x="1061475" y="2022975"/>
            <a:ext cx="7450450" cy="39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1229725" y="1556375"/>
            <a:ext cx="72822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NAA: Data Use Agreements, Confidentiality Agreement/Nondisclosure Agreements, Material Transfer Agreements, Master Agreements, Collaboration Agreements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671757" y="371510"/>
            <a:ext cx="8184662" cy="5098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NAAs by Subtype FY19-2020</a:t>
            </a:r>
            <a:endParaRPr/>
          </a:p>
        </p:txBody>
      </p:sp>
      <p:grpSp>
        <p:nvGrpSpPr>
          <p:cNvPr id="156" name="Google Shape;156;p23"/>
          <p:cNvGrpSpPr/>
          <p:nvPr/>
        </p:nvGrpSpPr>
        <p:grpSpPr>
          <a:xfrm>
            <a:off x="517900" y="881350"/>
            <a:ext cx="8338526" cy="5974650"/>
            <a:chOff x="517900" y="881350"/>
            <a:chExt cx="8338526" cy="5974650"/>
          </a:xfrm>
        </p:grpSpPr>
        <p:pic>
          <p:nvPicPr>
            <p:cNvPr id="157" name="Google Shape;157;p23"/>
            <p:cNvPicPr preferRelativeResize="0"/>
            <p:nvPr/>
          </p:nvPicPr>
          <p:blipFill rotWithShape="1">
            <a:blip r:embed="rId3">
              <a:alphaModFix/>
            </a:blip>
            <a:srcRect b="0" l="0" r="0" t="2085"/>
            <a:stretch/>
          </p:blipFill>
          <p:spPr>
            <a:xfrm>
              <a:off x="517900" y="881350"/>
              <a:ext cx="8338526" cy="597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63900" y="2005050"/>
              <a:ext cx="2795575" cy="3740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671769" y="-58465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NAAs by Sponsor Type, FY19-2020</a:t>
            </a:r>
            <a:endParaRPr/>
          </a:p>
        </p:txBody>
      </p:sp>
      <p:graphicFrame>
        <p:nvGraphicFramePr>
          <p:cNvPr id="165" name="Google Shape;165;p24"/>
          <p:cNvGraphicFramePr/>
          <p:nvPr/>
        </p:nvGraphicFramePr>
        <p:xfrm>
          <a:off x="707038" y="1301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{2CACC2C4-0D7B-47C5-8FA0-0E29A5EDAF71}</a:tableStyleId>
              </a:tblPr>
              <a:tblGrid>
                <a:gridCol w="5814125"/>
                <a:gridCol w="990225"/>
                <a:gridCol w="1004950"/>
              </a:tblGrid>
              <a:tr h="543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Associations/Non-Profits </a:t>
                      </a:r>
                      <a:endParaRPr b="1"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Foundations and Foreign Non-Profit</a:t>
                      </a:r>
                      <a:endParaRPr sz="11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103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132</a:t>
                      </a:r>
                      <a:endParaRPr b="1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08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Industry </a:t>
                      </a:r>
                      <a:endParaRPr b="1"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Corporate Foundation, Corporate Business, Industry Foreign</a:t>
                      </a:r>
                      <a:endParaRPr sz="11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18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545</a:t>
                      </a:r>
                      <a:endParaRPr b="1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65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Federal Government</a:t>
                      </a:r>
                      <a:endParaRPr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146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127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32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Foreign Government</a:t>
                      </a:r>
                      <a:endParaRPr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08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Institutes of Higher Ed </a:t>
                      </a:r>
                      <a:endParaRPr b="1"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WA, Foreign, Other State Universities, Private Universities</a:t>
                      </a:r>
                      <a:endParaRPr sz="11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82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92</a:t>
                      </a:r>
                      <a:endParaRPr b="1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08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State of WA </a:t>
                      </a:r>
                      <a:endParaRPr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State Agencies, School Districts</a:t>
                      </a:r>
                      <a:endParaRPr sz="11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48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Other State</a:t>
                      </a:r>
                      <a:endParaRPr b="1"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b="1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08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Local Government </a:t>
                      </a:r>
                      <a:endParaRPr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Cities, Counties, etc</a:t>
                      </a:r>
                      <a:endParaRPr sz="11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Total</a:t>
                      </a:r>
                      <a:endParaRPr b="1" sz="1300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880</a:t>
                      </a:r>
                      <a:endParaRPr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b="1" lang="en-US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918</a:t>
                      </a:r>
                      <a:endParaRPr b="1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66" name="Google Shape;166;p24"/>
          <p:cNvSpPr txBox="1"/>
          <p:nvPr/>
        </p:nvSpPr>
        <p:spPr>
          <a:xfrm>
            <a:off x="6934450" y="1143000"/>
            <a:ext cx="805500" cy="2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1"/>
                </a:solidFill>
              </a:rPr>
              <a:t>2019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7940775" y="1159500"/>
            <a:ext cx="805500" cy="2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2020</a:t>
            </a:r>
            <a:endParaRPr b="1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816000" y="933625"/>
            <a:ext cx="25866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rPr b="1"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Bold</a:t>
            </a:r>
            <a:r>
              <a:rPr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=increased in FY20</a:t>
            </a:r>
            <a:endParaRPr sz="1600">
              <a:solidFill>
                <a:srgbClr val="4B2E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665082" y="438350"/>
            <a:ext cx="8184600" cy="89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Subawards by FY - Outgoing</a:t>
            </a:r>
            <a:endParaRPr/>
          </a:p>
        </p:txBody>
      </p:sp>
      <p:pic>
        <p:nvPicPr>
          <p:cNvPr id="175" name="Google Shape;17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600" y="1662125"/>
            <a:ext cx="7384026" cy="42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UW </a:t>
            </a:r>
            <a:r>
              <a:rPr lang="en-US"/>
              <a:t>Statistics:  Sponsored Program Funding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Since 1972 the UW: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has received more federal research funding than any other U.S. public university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consistently places among the top 5 for total externally-sponsored research funding for all public and private universities in the country </a:t>
            </a:r>
            <a:endParaRPr sz="2300"/>
          </a:p>
          <a:p>
            <a:pPr indent="-3746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–"/>
            </a:pPr>
            <a:r>
              <a:rPr lang="en-US" sz="2300"/>
              <a:t>FY18 the UW ranked #2</a:t>
            </a:r>
            <a:endParaRPr sz="23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We are one of the few universities in the U.S. with sponsored program funding over $1Billion</a:t>
            </a:r>
            <a:endParaRPr sz="23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State FY20 Total:  $1.63 Billion</a:t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754607" y="2191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Recent World Rankings</a:t>
            </a:r>
            <a:endParaRPr/>
          </a:p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graphicFrame>
        <p:nvGraphicFramePr>
          <p:cNvPr id="80" name="Google Shape;80;p14"/>
          <p:cNvGraphicFramePr/>
          <p:nvPr/>
        </p:nvGraphicFramePr>
        <p:xfrm>
          <a:off x="781563" y="1277653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EBEEEE"/>
                    </a:gs>
                    <a:gs pos="35000">
                      <a:srgbClr val="F0F2F2"/>
                    </a:gs>
                    <a:gs pos="100000">
                      <a:srgbClr val="FAFAFA"/>
                    </a:gs>
                  </a:gsLst>
                  <a:lin ang="16200038" scaled="0"/>
                </a:gradFill>
                <a:tableStyleId>{C4CF9ECC-5B7C-49E4-BAB0-E117657883DD}</a:tableStyleId>
              </a:tblPr>
              <a:tblGrid>
                <a:gridCol w="6332575"/>
                <a:gridCol w="1863725"/>
              </a:tblGrid>
              <a:tr h="781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700" u="none" cap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Academic Ranking of World Universities </a:t>
                      </a:r>
                      <a:endParaRPr b="0" sz="1700" u="none" cap="none" strike="noStrike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(formerly Shanghai Jiao Tong World University) (2020)</a:t>
                      </a:r>
                      <a:endParaRPr b="0" sz="16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b="0"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</a:t>
                      </a:r>
                      <a:endParaRPr b="0"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18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The Times Higher Education World Rankings (2020)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26</a:t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8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The Times Higher Education National (Public)</a:t>
                      </a: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Rankings (2020)</a:t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81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 News &amp; World Report Global Rankings (2021)</a:t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8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Forbes Best Value National Rankings (2019)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8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Reuters Most Innovative (2018)</a:t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8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UpShot College Rankings Index National  (2017)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(does the most for low-income students)</a:t>
                      </a:r>
                      <a:endParaRPr sz="1700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b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700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18 </a:t>
                      </a:r>
                      <a:endParaRPr sz="17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34300" marB="34300" marR="68575" marL="68575" anchor="b">
                    <a:lnL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E4C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Proposals – Fiscal Years 2016-2020</a:t>
            </a:r>
            <a:endParaRPr/>
          </a:p>
        </p:txBody>
      </p:sp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706581" y="17615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{EBE8D10A-8ED4-4808-A394-A32E84E44599}</a:tableStyleId>
              </a:tblPr>
              <a:tblGrid>
                <a:gridCol w="2065200"/>
                <a:gridCol w="1079950"/>
                <a:gridCol w="1072950"/>
                <a:gridCol w="1170925"/>
                <a:gridCol w="1170925"/>
                <a:gridCol w="1170925"/>
              </a:tblGrid>
              <a:tr h="79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State FY</a:t>
                      </a:r>
                      <a:endParaRPr b="0" sz="2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FY16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FY17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FY18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FY19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FY20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Total Requested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$5.16B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$4.90B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$4.48B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$5.05B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$4.98B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90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Proposal Count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5,861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5,893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5,826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5,631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5,873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89" name="Google Shape;89;p15"/>
          <p:cNvSpPr txBox="1"/>
          <p:nvPr/>
        </p:nvSpPr>
        <p:spPr>
          <a:xfrm>
            <a:off x="746850" y="4689942"/>
            <a:ext cx="76503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 Proposal Count-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Includes only: Approved, Awarded, Denied by Sponsor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Proposal Types-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Excludes: Non-Competing, Pre-Applications, Non-Award Agreements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Awards – Fiscal Years 2016-2020</a:t>
            </a:r>
            <a:endParaRPr/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97" name="Google Shape;97;p16"/>
          <p:cNvSpPr txBox="1"/>
          <p:nvPr/>
        </p:nvSpPr>
        <p:spPr>
          <a:xfrm>
            <a:off x="473850" y="5082700"/>
            <a:ext cx="81963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Note: A ten-year, $280M Foundation award accounts for the higher level of funding in FY 2017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746844" y="192077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{EBE8D10A-8ED4-4808-A394-A32E84E44599}</a:tableStyleId>
              </a:tblPr>
              <a:tblGrid>
                <a:gridCol w="1806100"/>
                <a:gridCol w="1127150"/>
                <a:gridCol w="1127150"/>
                <a:gridCol w="1127150"/>
                <a:gridCol w="1127150"/>
                <a:gridCol w="1127150"/>
              </a:tblGrid>
              <a:tr h="906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 Type</a:t>
                      </a:r>
                      <a:endParaRPr sz="2400"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FY16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FY17*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FY18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FY19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FY20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2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State FY</a:t>
                      </a:r>
                      <a:endParaRPr b="1" sz="2400"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$1.36B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$1.63B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$1.35B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$1.58B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$1.63B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90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Federal FY</a:t>
                      </a:r>
                      <a:endParaRPr b="1" sz="2400"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$1.32B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$1.68B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$1.34B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>
                          <a:solidFill>
                            <a:schemeClr val="dk1"/>
                          </a:solidFill>
                        </a:rPr>
                        <a:t>$1.71B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$1.68B</a:t>
                      </a:r>
                      <a:endParaRPr/>
                    </a:p>
                  </a:txBody>
                  <a:tcPr marT="45575" marB="45575" marR="91425" marL="91425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Awards Originating from Federal &amp; Non-Federal Sponsors FY16-FY2020</a:t>
            </a:r>
            <a:endParaRPr sz="2400"/>
          </a:p>
        </p:txBody>
      </p:sp>
      <p:sp>
        <p:nvSpPr>
          <p:cNvPr id="106" name="Google Shape;106;p17"/>
          <p:cNvSpPr txBox="1"/>
          <p:nvPr/>
        </p:nvSpPr>
        <p:spPr>
          <a:xfrm>
            <a:off x="1491988" y="6303910"/>
            <a:ext cx="7277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 Note: A ten-year, $280M Foundation award accounts for the higher level of funding in FY 2017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 b="0" l="0" r="0" t="8466"/>
          <a:stretch/>
        </p:blipFill>
        <p:spPr>
          <a:xfrm>
            <a:off x="249175" y="1669500"/>
            <a:ext cx="8940124" cy="449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74795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Awards Originating from Federal &amp; Non-Federal Sponsors FY16-FY2020</a:t>
            </a:r>
            <a:endParaRPr sz="2400"/>
          </a:p>
        </p:txBody>
      </p:sp>
      <p:graphicFrame>
        <p:nvGraphicFramePr>
          <p:cNvPr id="115" name="Google Shape;115;p18"/>
          <p:cNvGraphicFramePr/>
          <p:nvPr/>
        </p:nvGraphicFramePr>
        <p:xfrm>
          <a:off x="816457" y="15443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{1BFC48D3-13E4-452E-995F-30CA3962DD74}</a:tableStyleId>
              </a:tblPr>
              <a:tblGrid>
                <a:gridCol w="4473925"/>
                <a:gridCol w="1605750"/>
                <a:gridCol w="1577000"/>
              </a:tblGrid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Federal Sponsor</a:t>
                      </a: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Type</a:t>
                      </a:r>
                      <a:endParaRPr b="1" i="0" u="none" strike="noStrike">
                        <a:solidFill>
                          <a:schemeClr val="accent2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FY19</a:t>
                      </a:r>
                      <a:endParaRPr b="1" i="0" u="none" strike="noStrike">
                        <a:solidFill>
                          <a:schemeClr val="accent2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FY2020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Agriculture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$5,707,183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$11,216,958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Commerce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$43,259,926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$30,290,554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</a:t>
                      </a:r>
                      <a:r>
                        <a:rPr b="1" lang="en-US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Defense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$105,171,472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$119,449,696 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Education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$27,602,077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$25,631,525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Energy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$48,192,615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$40,240,794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Health and Human Services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$801,081,665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$784,242,515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the Interior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$7,677,673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$9,602,495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Transportation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$4,891,953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$5,473,579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Department of Veterans Affairs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$7,482,299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$8,581,395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Environmental Protection Agency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$1,960,800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$3,105,729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35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National Aeronautics And Space Administration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$23,919,135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$27,847,194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National Science Foundation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$133,390,066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$125,420,918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Other Federal</a:t>
                      </a:r>
                      <a:endParaRPr b="1"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$13,667,624 </a:t>
                      </a:r>
                      <a:endParaRPr i="0" u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$40,576,012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Total Federal Awards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$1,224,004,489 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$1,231,679,364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867475" y="1211200"/>
            <a:ext cx="49278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rPr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Awards by originating sponsor; </a:t>
            </a:r>
            <a:r>
              <a:rPr b="1"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Bold</a:t>
            </a:r>
            <a:r>
              <a:rPr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=increased in FY20</a:t>
            </a:r>
            <a:endParaRPr sz="1600">
              <a:solidFill>
                <a:srgbClr val="4B2E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4795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Awards – Fiscal Years 2019-2020</a:t>
            </a:r>
            <a:endParaRPr sz="2400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867475" y="1439800"/>
            <a:ext cx="49278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rPr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Awards by originating sponsor; </a:t>
            </a:r>
            <a:r>
              <a:rPr b="1"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Bold</a:t>
            </a:r>
            <a:r>
              <a:rPr lang="en-US" sz="160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=increased in FY20</a:t>
            </a:r>
            <a:endParaRPr sz="1600">
              <a:solidFill>
                <a:srgbClr val="4B2E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5" name="Google Shape;125;p19"/>
          <p:cNvGraphicFramePr/>
          <p:nvPr/>
        </p:nvGraphicFramePr>
        <p:xfrm>
          <a:off x="1128955" y="19409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{1BFC48D3-13E4-452E-995F-30CA3962DD74}</a:tableStyleId>
              </a:tblPr>
              <a:tblGrid>
                <a:gridCol w="4397650"/>
                <a:gridCol w="1422775"/>
                <a:gridCol w="1422775"/>
              </a:tblGrid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Non-Federal Sponsors</a:t>
                      </a:r>
                      <a:r>
                        <a:rPr b="1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b="1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Type</a:t>
                      </a:r>
                      <a:endParaRPr b="1" i="0" sz="1600" u="none" strike="noStrike">
                        <a:solidFill>
                          <a:schemeClr val="accent2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2019</a:t>
                      </a:r>
                      <a:endParaRPr b="1" i="0" sz="1600" u="none" strike="noStrike">
                        <a:solidFill>
                          <a:schemeClr val="accent2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2020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Associations and Non-Profits</a:t>
                      </a:r>
                      <a:endParaRPr b="1"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$79,672,280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$87,405,693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Foundations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$149,030,117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$131,819,703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Industry</a:t>
                      </a:r>
                      <a:endParaRPr b="1"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$86,603,699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$142,913,896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Institutes of Higher Learning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$3,812,775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$1,496,702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Local Government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$6,658,922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$5,158,274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Other Government</a:t>
                      </a:r>
                      <a:endParaRPr b="1"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$4,317,161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$4,948,973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State of Washington</a:t>
                      </a:r>
                      <a:endParaRPr b="1"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strike="noStrike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$24,905,973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$25,844,499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Total Non-Federal Awards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857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$355,000,927 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600" u="none" strike="noStrike">
                          <a:solidFill>
                            <a:schemeClr val="accent2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$399,587,741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6" name="Google Shape;126;p19"/>
          <p:cNvSpPr/>
          <p:nvPr/>
        </p:nvSpPr>
        <p:spPr>
          <a:xfrm>
            <a:off x="438475" y="3347975"/>
            <a:ext cx="564000" cy="377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31007F"/>
              </a:gs>
              <a:gs pos="100000">
                <a:srgbClr val="B4A9D7"/>
              </a:gs>
            </a:gsLst>
            <a:lin ang="16200038" scaled="0"/>
          </a:gra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671757" y="459036"/>
            <a:ext cx="8184600" cy="84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Pre-Award Notifications (PANs) by FY</a:t>
            </a:r>
            <a:endParaRPr/>
          </a:p>
        </p:txBody>
      </p:sp>
      <p:pic>
        <p:nvPicPr>
          <p:cNvPr id="133" name="Google Shape;133;p20"/>
          <p:cNvPicPr preferRelativeResize="0"/>
          <p:nvPr/>
        </p:nvPicPr>
        <p:blipFill rotWithShape="1">
          <a:blip r:embed="rId3">
            <a:alphaModFix/>
          </a:blip>
          <a:srcRect b="0" l="0" r="0" t="11071"/>
          <a:stretch/>
        </p:blipFill>
        <p:spPr>
          <a:xfrm>
            <a:off x="776875" y="1740150"/>
            <a:ext cx="8120326" cy="39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