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5143500" cx="6858000"/>
  <p:notesSz cx="6858000" cy="9144000"/>
  <p:embeddedFontLst>
    <p:embeddedFont>
      <p:font typeface="Encode Sans"/>
      <p:regular r:id="rId28"/>
      <p:bold r:id="rId29"/>
    </p:embeddedFont>
    <p:embeddedFont>
      <p:font typeface="Open Sans SemiBold"/>
      <p:regular r:id="rId30"/>
      <p:bold r:id="rId31"/>
      <p:italic r:id="rId32"/>
      <p:boldItalic r:id="rId33"/>
    </p:embeddedFont>
    <p:embeddedFont>
      <p:font typeface="Open Sans ExtraBold"/>
      <p:bold r:id="rId34"/>
      <p:boldItalic r:id="rId35"/>
    </p:embeddedFont>
    <p:embeddedFont>
      <p:font typeface="Open Sans Light"/>
      <p:regular r:id="rId36"/>
      <p:bold r:id="rId37"/>
      <p:italic r:id="rId38"/>
      <p:boldItalic r:id="rId39"/>
    </p:embeddedFont>
    <p:embeddedFont>
      <p:font typeface="Open Sans"/>
      <p:regular r:id="rId40"/>
      <p:bold r:id="rId41"/>
      <p:italic r:id="rId42"/>
      <p:boldItalic r:id="rId43"/>
    </p:embeddedFont>
    <p:embeddedFont>
      <p:font typeface="Encode Sans Condensed Thin"/>
      <p:regular r:id="rId44"/>
      <p:bold r:id="rId45"/>
    </p:embeddedFont>
    <p:embeddedFont>
      <p:font typeface="Encode Sans Condensed"/>
      <p:regular r:id="rId46"/>
      <p:bold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regular.fntdata"/><Relationship Id="rId20" Type="http://schemas.openxmlformats.org/officeDocument/2006/relationships/slide" Target="slides/slide16.xml"/><Relationship Id="rId42" Type="http://schemas.openxmlformats.org/officeDocument/2006/relationships/font" Target="fonts/OpenSans-italic.fntdata"/><Relationship Id="rId41" Type="http://schemas.openxmlformats.org/officeDocument/2006/relationships/font" Target="fonts/OpenSans-bold.fntdata"/><Relationship Id="rId22" Type="http://schemas.openxmlformats.org/officeDocument/2006/relationships/slide" Target="slides/slide18.xml"/><Relationship Id="rId44" Type="http://schemas.openxmlformats.org/officeDocument/2006/relationships/font" Target="fonts/EncodeSansCondensedThin-regular.fntdata"/><Relationship Id="rId21" Type="http://schemas.openxmlformats.org/officeDocument/2006/relationships/slide" Target="slides/slide17.xml"/><Relationship Id="rId43" Type="http://schemas.openxmlformats.org/officeDocument/2006/relationships/font" Target="fonts/OpenSans-boldItalic.fntdata"/><Relationship Id="rId24" Type="http://schemas.openxmlformats.org/officeDocument/2006/relationships/slide" Target="slides/slide20.xml"/><Relationship Id="rId46" Type="http://schemas.openxmlformats.org/officeDocument/2006/relationships/font" Target="fonts/EncodeSansCondensed-regular.fntdata"/><Relationship Id="rId23" Type="http://schemas.openxmlformats.org/officeDocument/2006/relationships/slide" Target="slides/slide19.xml"/><Relationship Id="rId45" Type="http://schemas.openxmlformats.org/officeDocument/2006/relationships/font" Target="fonts/EncodeSansCondensedThin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47" Type="http://schemas.openxmlformats.org/officeDocument/2006/relationships/font" Target="fonts/EncodeSansCondensed-bold.fntdata"/><Relationship Id="rId28" Type="http://schemas.openxmlformats.org/officeDocument/2006/relationships/font" Target="fonts/EncodeSans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EncodeSans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penSansSemiBold-bold.fntdata"/><Relationship Id="rId30" Type="http://schemas.openxmlformats.org/officeDocument/2006/relationships/font" Target="fonts/OpenSansSemiBold-regular.fntdata"/><Relationship Id="rId11" Type="http://schemas.openxmlformats.org/officeDocument/2006/relationships/slide" Target="slides/slide7.xml"/><Relationship Id="rId33" Type="http://schemas.openxmlformats.org/officeDocument/2006/relationships/font" Target="fonts/OpenSansSemiBold-boldItalic.fntdata"/><Relationship Id="rId10" Type="http://schemas.openxmlformats.org/officeDocument/2006/relationships/slide" Target="slides/slide6.xml"/><Relationship Id="rId32" Type="http://schemas.openxmlformats.org/officeDocument/2006/relationships/font" Target="fonts/OpenSansSemiBold-italic.fntdata"/><Relationship Id="rId13" Type="http://schemas.openxmlformats.org/officeDocument/2006/relationships/slide" Target="slides/slide9.xml"/><Relationship Id="rId35" Type="http://schemas.openxmlformats.org/officeDocument/2006/relationships/font" Target="fonts/OpenSansExtraBold-boldItalic.fntdata"/><Relationship Id="rId12" Type="http://schemas.openxmlformats.org/officeDocument/2006/relationships/slide" Target="slides/slide8.xml"/><Relationship Id="rId34" Type="http://schemas.openxmlformats.org/officeDocument/2006/relationships/font" Target="fonts/OpenSansExtraBold-bold.fntdata"/><Relationship Id="rId15" Type="http://schemas.openxmlformats.org/officeDocument/2006/relationships/slide" Target="slides/slide11.xml"/><Relationship Id="rId37" Type="http://schemas.openxmlformats.org/officeDocument/2006/relationships/font" Target="fonts/OpenSansLight-bold.fntdata"/><Relationship Id="rId14" Type="http://schemas.openxmlformats.org/officeDocument/2006/relationships/slide" Target="slides/slide10.xml"/><Relationship Id="rId36" Type="http://schemas.openxmlformats.org/officeDocument/2006/relationships/font" Target="fonts/OpenSansLight-regular.fntdata"/><Relationship Id="rId17" Type="http://schemas.openxmlformats.org/officeDocument/2006/relationships/slide" Target="slides/slide13.xml"/><Relationship Id="rId39" Type="http://schemas.openxmlformats.org/officeDocument/2006/relationships/font" Target="fonts/OpenSansLight-boldItalic.fntdata"/><Relationship Id="rId16" Type="http://schemas.openxmlformats.org/officeDocument/2006/relationships/slide" Target="slides/slide12.xml"/><Relationship Id="rId38" Type="http://schemas.openxmlformats.org/officeDocument/2006/relationships/font" Target="fonts/OpenSansLight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46yuMdMdHITUa3Kq2NdKLxS3eR6p5MDhxI3VJkcdJ4A/edit#slide=id.g4224d4eb65_0_80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46yuMdMdHITUa3Kq2NdKLxS3eR6p5MDhxI3VJkcdJ4A/edit#slide=id.g4224d4eb65_0_80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" name="Google Shape;4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Reports - less constructed data views, but more details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Class Hands-On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Note: Slide packet will include information on all of the RAD </a:t>
            </a:r>
            <a:r>
              <a:rPr lang="en"/>
              <a:t>Reports</a:t>
            </a:r>
            <a:r>
              <a:rPr lang="en"/>
              <a:t> covered during the hands-on session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This is a demo - NOT hands-on for the class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Demonstrates Report Downloads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Introduces what it will be like to work with the RAD Cube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000"/>
              <a:t>Knowledge Navigator displays business terms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000"/>
              <a:t>and data relationships both visually and textually,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000"/>
              <a:t>highlighting linkages between old and new systems.</a:t>
            </a:r>
            <a:endParaRPr sz="10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Definitions are vetted and approved by data custodians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Research Administration Data, or RAD, is not one database, nor one report, it’s a collection of tools that let you access a combination of databases. - take a look at this image that (greatly) simplifies that ‘ecosystem’ - Starting with the box on the left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RAD is compiled from multiple UW institutional data sources (example: SAGE, managed by ORIS and Finance data, managed by UW Finance)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That compilation of data is collected into UW-IT’s EDW - Enterprise Data Warehouse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All of that data is then made available to you through a number of different EDW data analysis tools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Which data analysis tools? (</a:t>
            </a:r>
            <a:r>
              <a:rPr lang="en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</a:t>
            </a:r>
            <a:r>
              <a:rPr lang="en"/>
              <a:t>) - different ways to look at data. A separate class is dedicated to Cubes.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UW Profiles (Dashboards)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B.I. Portal (Visualizations - ready made, Reports - details in spreadsheet, Cubes - a lot of data accessible via excel pivot table)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When do I use what?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Research Administration Data, or RAD, is not one database, nor one report, it’s a collection of tools that let you access a combination of databases. - take a look at this image that (greatly) simplifies that ‘ecosystem’ - Starting with the box on the left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RAD is compiled from multiple UW institutional data sources (example: SAGE, managed by ORIS and Finance data, managed by UW Finance)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That compilation of data is collected into UW-IT’s EDW - Enterprise Data Warehouse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All of that data is then made available to you through a number of different EDW data analysis tools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Which data analysis tools? (</a:t>
            </a:r>
            <a:r>
              <a:rPr lang="en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</a:t>
            </a:r>
            <a:r>
              <a:rPr lang="en"/>
              <a:t>) - different ways to look at data. A separate class is dedicated to Cubes.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UW Profiles (Dashboards)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B.I. Portal (Visualizations - ready made, Reports - details in spreadsheet, Cubes - a lot of data accessible via excel pivot table)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“[...]a display of high-level trend data about university activities that strives to be easy to use and understand[...] The goal of UW Profiles is to inform, to foster discussion [...] and to encourage further analysis and exploration”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Access to UW Profiles</a:t>
            </a:r>
            <a:endParaRPr sz="1100"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Requires an active UW NetID + password</a:t>
            </a:r>
            <a:endParaRPr sz="1100"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Requires EDW access</a:t>
            </a:r>
            <a:endParaRPr sz="1100"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Requires being logged on to the UW network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UW Public Profiles</a:t>
            </a:r>
            <a:endParaRPr sz="1100"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An effort lead by the Office of Planning &amp; Budgeting (OPB)</a:t>
            </a:r>
            <a:endParaRPr sz="1100"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Presents a number of interactive dashboards accessible by the public (no UW NetID required)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Enterprise Information, Integration and Analytics, a division of UW-IT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Need UW netID as some data is sensible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We’ll cover Visualizations first (NEXT SLIDE)</a:t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Visualizations - the easiest way to consume data!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Class Hands-On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Note: Slide packet will include information on all of the RAD Visualizations covered during the hands-on session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Put in context; high level university use, no department or college level details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Page 1">
  <p:cSld name="Header + SubHeader + Content_1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/>
          <p:nvPr>
            <p:ph type="title"/>
          </p:nvPr>
        </p:nvSpPr>
        <p:spPr>
          <a:xfrm>
            <a:off x="365981" y="753150"/>
            <a:ext cx="6070275" cy="229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1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" type="subTitle"/>
          </p:nvPr>
        </p:nvSpPr>
        <p:spPr>
          <a:xfrm>
            <a:off x="334144" y="3256625"/>
            <a:ext cx="4709925" cy="6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"/>
          <p:cNvSpPr/>
          <p:nvPr/>
        </p:nvSpPr>
        <p:spPr>
          <a:xfrm>
            <a:off x="365981" y="3098238"/>
            <a:ext cx="1200150" cy="104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-Logo_Purple_RGB.png"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28274" y="4241503"/>
            <a:ext cx="1005319" cy="902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S-purple-left-no-W.png" id="11" name="Google Shape;1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140" y="4416976"/>
            <a:ext cx="3348537" cy="55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Text 2">
  <p:cSld name="1_Title Slide_2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idx="1" type="body"/>
          </p:nvPr>
        </p:nvSpPr>
        <p:spPr>
          <a:xfrm>
            <a:off x="503813" y="776405"/>
            <a:ext cx="5229225" cy="3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b="0" i="0" sz="105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b="0" i="0" sz="105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b="0" i="0" sz="105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b="0" i="0" sz="105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b="0" i="0" sz="105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 b="0" i="0" sz="105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 b="0" i="0" sz="105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 b="0" i="0" sz="105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 b="0" i="0" sz="105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2" type="subTitle"/>
          </p:nvPr>
        </p:nvSpPr>
        <p:spPr>
          <a:xfrm>
            <a:off x="469406" y="42425"/>
            <a:ext cx="5282775" cy="5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3"/>
          <p:cNvSpPr/>
          <p:nvPr/>
        </p:nvSpPr>
        <p:spPr>
          <a:xfrm>
            <a:off x="503813" y="603113"/>
            <a:ext cx="1200150" cy="104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-Logo_Purple_RGB.png" id="16" name="Google Shape;1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87253" y="4451375"/>
            <a:ext cx="771552" cy="69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S-purple-left-no-W.png" id="17" name="Google Shape;1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725" y="4586046"/>
            <a:ext cx="2569901" cy="423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Text 1 1">
  <p:cSld name="1_Title Slide_1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96181" y="1729076"/>
            <a:ext cx="5229225" cy="26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2" type="subTitle"/>
          </p:nvPr>
        </p:nvSpPr>
        <p:spPr>
          <a:xfrm>
            <a:off x="469406" y="42425"/>
            <a:ext cx="5282775" cy="5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3" type="subTitle"/>
          </p:nvPr>
        </p:nvSpPr>
        <p:spPr>
          <a:xfrm>
            <a:off x="564863" y="806200"/>
            <a:ext cx="3246075" cy="4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4"/>
          <p:cNvSpPr/>
          <p:nvPr/>
        </p:nvSpPr>
        <p:spPr>
          <a:xfrm>
            <a:off x="503813" y="603113"/>
            <a:ext cx="1200150" cy="104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-Logo_Purple_RGB.png"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87253" y="4451375"/>
            <a:ext cx="771552" cy="69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S-purple-left-no-W.png" id="24" name="Google Shape;2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725" y="4586046"/>
            <a:ext cx="2569901" cy="423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 1">
  <p:cSld name="Header + Graphic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idx="1" type="subTitle"/>
          </p:nvPr>
        </p:nvSpPr>
        <p:spPr>
          <a:xfrm>
            <a:off x="469406" y="42425"/>
            <a:ext cx="5282775" cy="5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ORIS-purple-right-no-W.png"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48815" y="4619350"/>
            <a:ext cx="2194418" cy="3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2 Columns Text 1">
  <p:cSld name="Header + Subheader + Content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idx="1" type="subTitle"/>
          </p:nvPr>
        </p:nvSpPr>
        <p:spPr>
          <a:xfrm>
            <a:off x="469406" y="42425"/>
            <a:ext cx="5282775" cy="5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556144" y="946225"/>
            <a:ext cx="2391975" cy="3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3" type="body"/>
          </p:nvPr>
        </p:nvSpPr>
        <p:spPr>
          <a:xfrm>
            <a:off x="3360206" y="1003150"/>
            <a:ext cx="2391975" cy="3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6"/>
          <p:cNvSpPr/>
          <p:nvPr/>
        </p:nvSpPr>
        <p:spPr>
          <a:xfrm>
            <a:off x="503813" y="603113"/>
            <a:ext cx="1200150" cy="104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-Logo_Purple_RGB.png"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87253" y="4451375"/>
            <a:ext cx="771552" cy="69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S-purple-left-no-W.png"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725" y="4586046"/>
            <a:ext cx="2569901" cy="423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ctrTitle"/>
          </p:nvPr>
        </p:nvSpPr>
        <p:spPr>
          <a:xfrm>
            <a:off x="233781" y="744575"/>
            <a:ext cx="639045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3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3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3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3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3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3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3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3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3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7"/>
          <p:cNvSpPr txBox="1"/>
          <p:nvPr>
            <p:ph idx="1" type="subTitle"/>
          </p:nvPr>
        </p:nvSpPr>
        <p:spPr>
          <a:xfrm>
            <a:off x="233775" y="2834125"/>
            <a:ext cx="639045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idx="1" type="body"/>
          </p:nvPr>
        </p:nvSpPr>
        <p:spPr>
          <a:xfrm>
            <a:off x="503818" y="278635"/>
            <a:ext cx="6138497" cy="743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E8D3A2"/>
              </a:buClr>
              <a:buSzPts val="3000"/>
              <a:buFont typeface="Arial"/>
              <a:buNone/>
              <a:defRPr b="0" i="0" sz="225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8"/>
          <p:cNvSpPr txBox="1"/>
          <p:nvPr>
            <p:ph idx="2" type="body"/>
          </p:nvPr>
        </p:nvSpPr>
        <p:spPr>
          <a:xfrm>
            <a:off x="494479" y="1740182"/>
            <a:ext cx="6147836" cy="28575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Merriweather Sans"/>
              <a:buChar char="&gt;"/>
              <a:defRPr b="0" i="0" sz="1800" u="none" cap="none" strike="noStrik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–"/>
              <a:defRPr b="0" i="0" sz="1500" u="none" cap="none" strike="noStrik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Merriweather Sans"/>
              <a:buChar char="&gt;"/>
              <a:defRPr b="0" i="0" sz="1350" u="none" cap="none" strike="noStrik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Char char="–"/>
              <a:defRPr b="0" i="0" sz="1200" u="none" cap="none" strike="noStrik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Merriweather Sans"/>
              <a:buChar char="&gt;"/>
              <a:defRPr b="0" i="0" sz="1050" u="none" cap="none" strike="noStrik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8"/>
          <p:cNvSpPr txBox="1"/>
          <p:nvPr>
            <p:ph idx="3" type="body"/>
          </p:nvPr>
        </p:nvSpPr>
        <p:spPr>
          <a:xfrm>
            <a:off x="503818" y="1298002"/>
            <a:ext cx="6138497" cy="3083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1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1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15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5073" y="1225733"/>
            <a:ext cx="827836" cy="72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9807" y="4597747"/>
            <a:ext cx="2194679" cy="361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Relationship Id="rId4" Type="http://schemas.openxmlformats.org/officeDocument/2006/relationships/hyperlink" Target="https://www.washington.edu/research/tools/research-administration-data-rad/" TargetMode="External"/><Relationship Id="rId5" Type="http://schemas.openxmlformats.org/officeDocument/2006/relationships/hyperlink" Target="https://itconnect.uw.edu/work/decision-support/" TargetMode="External"/><Relationship Id="rId6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mailto:grantrpt@uw.edu" TargetMode="External"/><Relationship Id="rId4" Type="http://schemas.openxmlformats.org/officeDocument/2006/relationships/hyperlink" Target="mailto:help@uw.edu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washington.edu/research/training/core/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uwprofiles.uw.edu" TargetMode="External"/><Relationship Id="rId4" Type="http://schemas.openxmlformats.org/officeDocument/2006/relationships/image" Target="../media/image8.png"/><Relationship Id="rId5" Type="http://schemas.openxmlformats.org/officeDocument/2006/relationships/hyperlink" Target="http://opb.washington.edu/uw-profiles-information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hyperlink" Target="https://biportal.uw.edu/Viz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biportal.uw.edu/Viz" TargetMode="External"/><Relationship Id="rId4" Type="http://schemas.openxmlformats.org/officeDocument/2006/relationships/image" Target="../media/image11.jpg"/><Relationship Id="rId5" Type="http://schemas.openxmlformats.org/officeDocument/2006/relationships/hyperlink" Target="https://itconnect.uw.edu/work/data/data-security/request-access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368794" y="868200"/>
            <a:ext cx="6070275" cy="1718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>
                <a:solidFill>
                  <a:schemeClr val="dk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RESEARCH </a:t>
            </a:r>
            <a:br>
              <a:rPr lang="en">
                <a:solidFill>
                  <a:schemeClr val="dk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</a:br>
            <a:r>
              <a:rPr lang="en">
                <a:solidFill>
                  <a:schemeClr val="dk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ADMINISTRATION DATA (RAD) </a:t>
            </a:r>
            <a:br>
              <a:rPr b="0" lang="en">
                <a:solidFill>
                  <a:schemeClr val="dk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</a:br>
            <a:r>
              <a:rPr b="0" i="1" lang="en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REPORTS &amp; VISUALIZATIONS</a:t>
            </a:r>
            <a:endParaRPr b="0" i="1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982" y="3270713"/>
            <a:ext cx="2208188" cy="60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0225" y="1709494"/>
            <a:ext cx="3966131" cy="228697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153" name="Google Shape;153;p18"/>
          <p:cNvSpPr txBox="1"/>
          <p:nvPr>
            <p:ph idx="1" type="body"/>
          </p:nvPr>
        </p:nvSpPr>
        <p:spPr>
          <a:xfrm>
            <a:off x="111150" y="1625288"/>
            <a:ext cx="2696625" cy="21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38125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Proposal is not an Award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38125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b="1" i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Proposal Count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a count of eGC1s that have reached at least “In OSP” status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38125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Date of Proposal: the date that the eGC1 reached “In OSP” status the first time.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38125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Filters</a:t>
            </a:r>
            <a:r>
              <a:rPr lang="en">
                <a:solidFill>
                  <a:schemeClr val="dk1"/>
                </a:solidFill>
              </a:rPr>
              <a:t>: fiscal year,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campus, school, </a:t>
            </a:r>
            <a:r>
              <a:rPr lang="en">
                <a:solidFill>
                  <a:schemeClr val="dk1"/>
                </a:solidFill>
              </a:rPr>
              <a:t>d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epartment, but not Division, proposal stat</a:t>
            </a:r>
            <a:r>
              <a:rPr lang="en">
                <a:solidFill>
                  <a:schemeClr val="dk1"/>
                </a:solidFill>
              </a:rPr>
              <a:t>us, proposal type, and funding entity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" name="Google Shape;154;p18"/>
          <p:cNvSpPr txBox="1"/>
          <p:nvPr>
            <p:ph idx="2" type="subTitle"/>
          </p:nvPr>
        </p:nvSpPr>
        <p:spPr>
          <a:xfrm>
            <a:off x="469406" y="212849"/>
            <a:ext cx="5282775" cy="42052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VISUALIZATIONS</a:t>
            </a:r>
            <a:endParaRPr>
              <a:solidFill>
                <a:schemeClr val="dk1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469406" y="1132088"/>
            <a:ext cx="5555925" cy="4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SUMMARY OF RESEARCH PROPOSAL COUNTS &amp; AMOUNTS</a:t>
            </a:r>
            <a:endParaRPr b="0" i="0" sz="135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/>
          <p:nvPr>
            <p:ph idx="1" type="body"/>
          </p:nvPr>
        </p:nvSpPr>
        <p:spPr>
          <a:xfrm>
            <a:off x="142988" y="1545863"/>
            <a:ext cx="2723850" cy="21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38125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Award Count is a count of the Funding Ac</a:t>
            </a:r>
            <a:r>
              <a:rPr lang="en">
                <a:solidFill>
                  <a:schemeClr val="dk1"/>
                </a:solidFill>
              </a:rPr>
              <a:t>tion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 on an awarded Proposal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38125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</a:rPr>
              <a:t>It 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looks a lot like the previous one! They could be compared side by side</a:t>
            </a:r>
            <a:endParaRPr>
              <a:solidFill>
                <a:schemeClr val="dk1"/>
              </a:solidFill>
            </a:endParaRPr>
          </a:p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38125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Filters: fiscal year, campus, school/college, department, funding entity category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1" name="Google Shape;161;p19"/>
          <p:cNvSpPr txBox="1"/>
          <p:nvPr>
            <p:ph idx="2" type="subTitle"/>
          </p:nvPr>
        </p:nvSpPr>
        <p:spPr>
          <a:xfrm>
            <a:off x="469406" y="226988"/>
            <a:ext cx="5282775" cy="42052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VISUALIZATIONS</a:t>
            </a:r>
            <a:endParaRPr sz="1500"/>
          </a:p>
        </p:txBody>
      </p:sp>
      <p:pic>
        <p:nvPicPr>
          <p:cNvPr id="162" name="Google Shape;16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1513" y="1545863"/>
            <a:ext cx="3966486" cy="227827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163" name="Google Shape;163;p19"/>
          <p:cNvSpPr txBox="1"/>
          <p:nvPr/>
        </p:nvSpPr>
        <p:spPr>
          <a:xfrm>
            <a:off x="469406" y="1205663"/>
            <a:ext cx="6200325" cy="36247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SUMMARY OF RESEARCH AWARD COUNTS &amp; AMOUNTS</a:t>
            </a:r>
            <a:r>
              <a:rPr b="0" i="0" lang="en" sz="15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endParaRPr b="0" i="0" sz="15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/>
          <p:nvPr>
            <p:ph idx="1" type="body"/>
          </p:nvPr>
        </p:nvSpPr>
        <p:spPr>
          <a:xfrm>
            <a:off x="503813" y="1225241"/>
            <a:ext cx="5229225" cy="26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Why use visualizations?</a:t>
            </a:r>
            <a:endParaRPr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238125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Easy to read and interactive dashboards of RAD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38125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Each visualization has overview with a description and functionality info</a:t>
            </a:r>
            <a:endParaRPr>
              <a:solidFill>
                <a:schemeClr val="dk1"/>
              </a:solidFill>
            </a:endParaRPr>
          </a:p>
          <a:p>
            <a:pPr indent="-238125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Simple filters like date range and college and/or department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38125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Easy to customize</a:t>
            </a:r>
            <a:r>
              <a:rPr lang="en">
                <a:solidFill>
                  <a:schemeClr val="dk1"/>
                </a:solidFill>
              </a:rPr>
              <a:t>, 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share a copy of your filtered dashboard</a:t>
            </a:r>
            <a:r>
              <a:rPr lang="en">
                <a:solidFill>
                  <a:schemeClr val="dk1"/>
                </a:solidFill>
              </a:rPr>
              <a:t>, download as image, PDF, or PPT a slide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CURRENT RAD VISUALIZATIONS:</a:t>
            </a:r>
            <a:endParaRPr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238125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Sponsored Research Highlights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38125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Proposal counts and amounts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38125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Award counts and amounts</a:t>
            </a:r>
            <a:endParaRPr>
              <a:solidFill>
                <a:schemeClr val="dk1"/>
              </a:solidFill>
            </a:endParaRPr>
          </a:p>
          <a:p>
            <a:pPr indent="-238125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Comparison of Research Direct and Indirect Expenditures</a:t>
            </a:r>
            <a:endParaRPr>
              <a:solidFill>
                <a:schemeClr val="dk1"/>
              </a:solidFill>
            </a:endParaRPr>
          </a:p>
          <a:p>
            <a:pPr indent="-238125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Summary of Research Total Expenditures by Funding Entities</a:t>
            </a:r>
            <a:endParaRPr>
              <a:solidFill>
                <a:schemeClr val="dk1"/>
              </a:solidFill>
            </a:endParaRPr>
          </a:p>
          <a:p>
            <a:pPr indent="-238125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Overview of Research Total Expenditures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9" name="Google Shape;169;p20"/>
          <p:cNvSpPr txBox="1"/>
          <p:nvPr>
            <p:ph idx="2" type="subTitle"/>
          </p:nvPr>
        </p:nvSpPr>
        <p:spPr>
          <a:xfrm>
            <a:off x="469406" y="236414"/>
            <a:ext cx="5282775" cy="42052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VISUALIZATIONS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/>
          <p:nvPr>
            <p:ph idx="2" type="subTitle"/>
          </p:nvPr>
        </p:nvSpPr>
        <p:spPr>
          <a:xfrm>
            <a:off x="469406" y="141356"/>
            <a:ext cx="52827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50"/>
              <a:buNone/>
            </a:pPr>
            <a:r>
              <a:rPr lang="en" sz="2250">
                <a:solidFill>
                  <a:schemeClr val="dk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REPORTS</a:t>
            </a:r>
            <a:endParaRPr sz="2250">
              <a:solidFill>
                <a:schemeClr val="dk1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 rotWithShape="1">
          <a:blip r:embed="rId3">
            <a:alphaModFix/>
          </a:blip>
          <a:srcRect b="27230" l="0" r="0" t="0"/>
          <a:stretch/>
        </p:blipFill>
        <p:spPr>
          <a:xfrm>
            <a:off x="332185" y="1408875"/>
            <a:ext cx="6193631" cy="2274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/>
          <p:nvPr>
            <p:ph idx="1" type="body"/>
          </p:nvPr>
        </p:nvSpPr>
        <p:spPr>
          <a:xfrm>
            <a:off x="208369" y="1534763"/>
            <a:ext cx="6572925" cy="231457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825">
                <a:solidFill>
                  <a:schemeClr val="dk1"/>
                </a:solidFill>
              </a:rPr>
              <a:t>A list of all the proposals (SAGE eGC1s) that were submitted within (filtered) date range and reached at least the “In OSP” status</a:t>
            </a:r>
            <a:endParaRPr sz="825">
              <a:solidFill>
                <a:schemeClr val="dk1"/>
              </a:solidFill>
            </a:endParaRPr>
          </a:p>
          <a:p>
            <a:pPr indent="0" lvl="0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825">
              <a:solidFill>
                <a:schemeClr val="dk1"/>
              </a:solidFill>
            </a:endParaRPr>
          </a:p>
        </p:txBody>
      </p:sp>
      <p:sp>
        <p:nvSpPr>
          <p:cNvPr id="181" name="Google Shape;181;p22"/>
          <p:cNvSpPr txBox="1"/>
          <p:nvPr>
            <p:ph idx="2" type="subTitle"/>
          </p:nvPr>
        </p:nvSpPr>
        <p:spPr>
          <a:xfrm>
            <a:off x="469406" y="141356"/>
            <a:ext cx="52827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50"/>
              <a:buNone/>
            </a:pPr>
            <a:r>
              <a:rPr lang="en" sz="2250">
                <a:solidFill>
                  <a:schemeClr val="dk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REPORTS</a:t>
            </a:r>
            <a:endParaRPr sz="1350"/>
          </a:p>
        </p:txBody>
      </p:sp>
      <p:sp>
        <p:nvSpPr>
          <p:cNvPr id="182" name="Google Shape;182;p22"/>
          <p:cNvSpPr txBox="1"/>
          <p:nvPr/>
        </p:nvSpPr>
        <p:spPr>
          <a:xfrm>
            <a:off x="469406" y="1194788"/>
            <a:ext cx="5839200" cy="33997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RESEARCH PROPOSALS</a:t>
            </a:r>
            <a:endParaRPr b="0" i="0" sz="1050" u="none" cap="none" strike="noStrike">
              <a:solidFill>
                <a:schemeClr val="dk1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pic>
        <p:nvPicPr>
          <p:cNvPr id="183" name="Google Shape;18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0863" y="1872937"/>
            <a:ext cx="4167936" cy="210350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/>
          <p:nvPr>
            <p:ph idx="1" type="body"/>
          </p:nvPr>
        </p:nvSpPr>
        <p:spPr>
          <a:xfrm>
            <a:off x="503813" y="1534763"/>
            <a:ext cx="5120775" cy="225112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900">
                <a:solidFill>
                  <a:schemeClr val="dk1"/>
                </a:solidFill>
              </a:rPr>
              <a:t>This report is a list of FAs enacted during the selected (filtered) date range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189" name="Google Shape;189;p23"/>
          <p:cNvSpPr txBox="1"/>
          <p:nvPr>
            <p:ph idx="2" type="subTitle"/>
          </p:nvPr>
        </p:nvSpPr>
        <p:spPr>
          <a:xfrm>
            <a:off x="469406" y="141356"/>
            <a:ext cx="52827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50"/>
              <a:buNone/>
            </a:pPr>
            <a:r>
              <a:rPr lang="en" sz="2250">
                <a:solidFill>
                  <a:schemeClr val="dk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REPORTS</a:t>
            </a:r>
            <a:endParaRPr sz="1350"/>
          </a:p>
        </p:txBody>
      </p:sp>
      <p:sp>
        <p:nvSpPr>
          <p:cNvPr id="190" name="Google Shape;190;p23"/>
          <p:cNvSpPr txBox="1"/>
          <p:nvPr/>
        </p:nvSpPr>
        <p:spPr>
          <a:xfrm>
            <a:off x="469406" y="1194788"/>
            <a:ext cx="5839200" cy="33997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RESEARCH AWARDS</a:t>
            </a:r>
            <a:endParaRPr b="0" i="0" sz="1050" u="none" cap="none" strike="noStrike">
              <a:solidFill>
                <a:schemeClr val="dk1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pic>
        <p:nvPicPr>
          <p:cNvPr id="191" name="Google Shape;191;p23"/>
          <p:cNvPicPr preferRelativeResize="0"/>
          <p:nvPr/>
        </p:nvPicPr>
        <p:blipFill rotWithShape="1">
          <a:blip r:embed="rId3">
            <a:alphaModFix/>
          </a:blip>
          <a:srcRect b="30404" l="0" r="0" t="0"/>
          <a:stretch/>
        </p:blipFill>
        <p:spPr>
          <a:xfrm>
            <a:off x="844312" y="1894219"/>
            <a:ext cx="5169377" cy="181571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/>
          <p:nvPr>
            <p:ph idx="1" type="body"/>
          </p:nvPr>
        </p:nvSpPr>
        <p:spPr>
          <a:xfrm>
            <a:off x="503813" y="1618013"/>
            <a:ext cx="3075300" cy="22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900">
                <a:solidFill>
                  <a:schemeClr val="dk1"/>
                </a:solidFill>
              </a:rPr>
              <a:t>This report is ideal as a snapshot of a proposal, particularly when first awarded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900">
                <a:solidFill>
                  <a:schemeClr val="dk1"/>
                </a:solidFill>
              </a:rPr>
              <a:t>Each “page” of the report is a proposal, with associated details and FAs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197" name="Google Shape;197;p24"/>
          <p:cNvSpPr txBox="1"/>
          <p:nvPr>
            <p:ph idx="2" type="subTitle"/>
          </p:nvPr>
        </p:nvSpPr>
        <p:spPr>
          <a:xfrm>
            <a:off x="469406" y="141356"/>
            <a:ext cx="52827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50"/>
              <a:buNone/>
            </a:pPr>
            <a:r>
              <a:rPr lang="en" sz="2250">
                <a:solidFill>
                  <a:schemeClr val="dk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REPORTS</a:t>
            </a:r>
            <a:endParaRPr sz="1350"/>
          </a:p>
        </p:txBody>
      </p:sp>
      <p:sp>
        <p:nvSpPr>
          <p:cNvPr id="198" name="Google Shape;198;p24"/>
          <p:cNvSpPr txBox="1"/>
          <p:nvPr/>
        </p:nvSpPr>
        <p:spPr>
          <a:xfrm>
            <a:off x="469406" y="1194788"/>
            <a:ext cx="5839200" cy="33997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RESEARCH PROPOSAL DETAILS</a:t>
            </a:r>
            <a:endParaRPr b="0" i="0" sz="1050" u="none" cap="none" strike="noStrike">
              <a:solidFill>
                <a:schemeClr val="dk1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pic>
        <p:nvPicPr>
          <p:cNvPr id="199" name="Google Shape;19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4762" y="1068751"/>
            <a:ext cx="3253238" cy="257750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 txBox="1"/>
          <p:nvPr>
            <p:ph idx="2" type="subTitle"/>
          </p:nvPr>
        </p:nvSpPr>
        <p:spPr>
          <a:xfrm>
            <a:off x="469406" y="141356"/>
            <a:ext cx="52827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50"/>
              <a:buNone/>
            </a:pPr>
            <a:r>
              <a:rPr lang="en" sz="2250">
                <a:solidFill>
                  <a:schemeClr val="dk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REPORT DOWNLOADS to Excel</a:t>
            </a:r>
            <a:endParaRPr sz="2250"/>
          </a:p>
        </p:txBody>
      </p:sp>
      <p:pic>
        <p:nvPicPr>
          <p:cNvPr id="205" name="Google Shape;20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4713" y="1755450"/>
            <a:ext cx="5068575" cy="163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 txBox="1"/>
          <p:nvPr>
            <p:ph idx="1" type="body"/>
          </p:nvPr>
        </p:nvSpPr>
        <p:spPr>
          <a:xfrm>
            <a:off x="503813" y="1225238"/>
            <a:ext cx="5490900" cy="26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RECAP</a:t>
            </a:r>
            <a:endParaRPr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238125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Detailed data in a spreadsheet format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38125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Powerful filters including org code, PI name, and eGC1 number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38125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Remember: each report has unique data limitations </a:t>
            </a:r>
            <a:endParaRPr>
              <a:solidFill>
                <a:schemeClr val="dk1"/>
              </a:solidFill>
            </a:endParaRPr>
          </a:p>
          <a:p>
            <a:pPr indent="-149225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REPORT AREAS:</a:t>
            </a:r>
            <a:endParaRPr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238125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Proposals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38125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Awards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38125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Subawards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38125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Expenditures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1" name="Google Shape;211;p26"/>
          <p:cNvSpPr txBox="1"/>
          <p:nvPr>
            <p:ph idx="2" type="subTitle"/>
          </p:nvPr>
        </p:nvSpPr>
        <p:spPr>
          <a:xfrm>
            <a:off x="469406" y="141356"/>
            <a:ext cx="52827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50"/>
              <a:buNone/>
            </a:pPr>
            <a:r>
              <a:rPr lang="en" sz="2250">
                <a:solidFill>
                  <a:schemeClr val="dk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REPORTS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/>
          <p:nvPr>
            <p:ph idx="2" type="subTitle"/>
          </p:nvPr>
        </p:nvSpPr>
        <p:spPr>
          <a:xfrm>
            <a:off x="469406" y="217556"/>
            <a:ext cx="52827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RESOURCES: WEBPAGES</a:t>
            </a:r>
            <a:r>
              <a:rPr b="0" lang="en">
                <a:solidFill>
                  <a:schemeClr val="dk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 </a:t>
            </a:r>
            <a:endParaRPr b="0">
              <a:solidFill>
                <a:schemeClr val="dk1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pic>
        <p:nvPicPr>
          <p:cNvPr id="217" name="Google Shape;21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406" y="1706663"/>
            <a:ext cx="2611763" cy="147489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218" name="Google Shape;218;p27"/>
          <p:cNvSpPr txBox="1"/>
          <p:nvPr/>
        </p:nvSpPr>
        <p:spPr>
          <a:xfrm>
            <a:off x="412256" y="1351688"/>
            <a:ext cx="3041775" cy="33547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Research Administration Data </a:t>
            </a:r>
            <a:endParaRPr b="1" i="0" sz="9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9" name="Google Shape;219;p27"/>
          <p:cNvSpPr txBox="1"/>
          <p:nvPr/>
        </p:nvSpPr>
        <p:spPr>
          <a:xfrm>
            <a:off x="469406" y="3255206"/>
            <a:ext cx="2894400" cy="795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105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https://www.washington.edu/research/tools/research-administration-data-rad/</a:t>
            </a:r>
            <a:endParaRPr b="0" i="1" sz="105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0" name="Google Shape;220;p27"/>
          <p:cNvSpPr txBox="1"/>
          <p:nvPr/>
        </p:nvSpPr>
        <p:spPr>
          <a:xfrm>
            <a:off x="3494269" y="3345356"/>
            <a:ext cx="3334275" cy="33547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105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https://itconnect.uw.edu/work/decision-support/ </a:t>
            </a:r>
            <a:endParaRPr b="0" i="1" sz="1050" u="none" cap="none" strike="noStrik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7"/>
          <p:cNvSpPr txBox="1"/>
          <p:nvPr/>
        </p:nvSpPr>
        <p:spPr>
          <a:xfrm>
            <a:off x="3494269" y="1351688"/>
            <a:ext cx="3118725" cy="29835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Enterprise Information, Integration &amp; Analytics</a:t>
            </a:r>
            <a:r>
              <a:rPr b="1" i="0" lang="en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i="0" sz="105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27"/>
          <p:cNvPicPr preferRelativeResize="0"/>
          <p:nvPr/>
        </p:nvPicPr>
        <p:blipFill rotWithShape="1">
          <a:blip r:embed="rId6">
            <a:alphaModFix/>
          </a:blip>
          <a:srcRect b="0" l="2476" r="0" t="0"/>
          <a:stretch/>
        </p:blipFill>
        <p:spPr>
          <a:xfrm>
            <a:off x="3494267" y="1690903"/>
            <a:ext cx="2786330" cy="150643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03813" y="1225238"/>
            <a:ext cx="6057450" cy="26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350">
              <a:solidFill>
                <a:schemeClr val="dk1"/>
              </a:solidFill>
            </a:endParaRPr>
          </a:p>
          <a:p>
            <a:pPr indent="-257175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1350">
                <a:solidFill>
                  <a:schemeClr val="dk1"/>
                </a:solidFill>
              </a:rPr>
              <a:t>The Research Administration Data (RAD) ‘ecosystem’</a:t>
            </a:r>
            <a:endParaRPr sz="1350">
              <a:solidFill>
                <a:schemeClr val="dk1"/>
              </a:solidFill>
            </a:endParaRPr>
          </a:p>
          <a:p>
            <a:pPr indent="-257175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1350">
                <a:solidFill>
                  <a:schemeClr val="dk1"/>
                </a:solidFill>
              </a:rPr>
              <a:t>An introduction to RAD tools </a:t>
            </a:r>
            <a:endParaRPr sz="1350">
              <a:solidFill>
                <a:schemeClr val="dk1"/>
              </a:solidFill>
            </a:endParaRPr>
          </a:p>
          <a:p>
            <a:pPr indent="-257175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1350">
                <a:solidFill>
                  <a:schemeClr val="dk1"/>
                </a:solidFill>
              </a:rPr>
              <a:t>Resources </a:t>
            </a:r>
            <a:endParaRPr sz="1350">
              <a:solidFill>
                <a:schemeClr val="dk1"/>
              </a:solidFill>
            </a:endParaRPr>
          </a:p>
          <a:p>
            <a:pPr indent="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3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350">
              <a:solidFill>
                <a:schemeClr val="dk1"/>
              </a:solidFill>
            </a:endParaRPr>
          </a:p>
        </p:txBody>
      </p:sp>
      <p:sp>
        <p:nvSpPr>
          <p:cNvPr id="56" name="Google Shape;56;p10"/>
          <p:cNvSpPr txBox="1"/>
          <p:nvPr>
            <p:ph idx="2" type="subTitle"/>
          </p:nvPr>
        </p:nvSpPr>
        <p:spPr>
          <a:xfrm>
            <a:off x="469406" y="222269"/>
            <a:ext cx="5282775" cy="42052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AGENDA</a:t>
            </a:r>
            <a:endParaRPr>
              <a:solidFill>
                <a:schemeClr val="dk1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8"/>
          <p:cNvSpPr txBox="1"/>
          <p:nvPr>
            <p:ph idx="1" type="body"/>
          </p:nvPr>
        </p:nvSpPr>
        <p:spPr>
          <a:xfrm>
            <a:off x="503813" y="1225238"/>
            <a:ext cx="2547000" cy="26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Knowledge Navigator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38125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UW Data Definitions 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38125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Represents business terms visually and textually, highlighting linkages between old and new systems 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38125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Definitions are vetted and approved by data custodians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8" name="Google Shape;228;p28"/>
          <p:cNvSpPr txBox="1"/>
          <p:nvPr>
            <p:ph idx="2" type="subTitle"/>
          </p:nvPr>
        </p:nvSpPr>
        <p:spPr>
          <a:xfrm>
            <a:off x="469406" y="217556"/>
            <a:ext cx="52827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RESOURCES: EIIA and UW-IT </a:t>
            </a:r>
            <a:endParaRPr>
              <a:solidFill>
                <a:schemeClr val="dk1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229" name="Google Shape;229;p28"/>
          <p:cNvSpPr txBox="1"/>
          <p:nvPr/>
        </p:nvSpPr>
        <p:spPr>
          <a:xfrm>
            <a:off x="2892881" y="3293044"/>
            <a:ext cx="3965175" cy="725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1050" u="sng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https://metadata.uw.edu/</a:t>
            </a:r>
            <a:endParaRPr b="0" i="1" sz="1050" u="sng" cap="none" strike="noStrike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0" name="Google Shape;23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2853" y="1277203"/>
            <a:ext cx="3965231" cy="183392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/>
          <p:nvPr>
            <p:ph idx="2" type="subTitle"/>
          </p:nvPr>
        </p:nvSpPr>
        <p:spPr>
          <a:xfrm>
            <a:off x="469406" y="217556"/>
            <a:ext cx="52827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RESOURCES: HELP</a:t>
            </a:r>
            <a:endParaRPr>
              <a:solidFill>
                <a:schemeClr val="dk1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236" name="Google Shape;236;p29"/>
          <p:cNvSpPr txBox="1"/>
          <p:nvPr/>
        </p:nvSpPr>
        <p:spPr>
          <a:xfrm>
            <a:off x="517069" y="1416638"/>
            <a:ext cx="5472225" cy="244012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-24765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b="0" i="0" lang="en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Research Administration Data questions: </a:t>
            </a:r>
            <a:r>
              <a:rPr b="0" i="0" lang="en" sz="1200" u="sng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grantrpt@uw.edu</a:t>
            </a:r>
            <a:endParaRPr b="0" i="0" sz="1200" u="none" cap="none" strike="noStrike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47650" lvl="1" marL="685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b="0" i="0" lang="en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Will go to ORIS Decision Support Services (DSS) team</a:t>
            </a:r>
            <a:endParaRPr b="0" i="0" sz="1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4765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b="0" i="0" lang="en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Technical BI Portal questions, including how to connect: </a:t>
            </a:r>
            <a:r>
              <a:rPr b="0" i="0" lang="en" sz="1200" u="sng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help@uw.edu</a:t>
            </a:r>
            <a:endParaRPr b="0" i="0" sz="1200" u="none" cap="none" strike="noStrike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47650" lvl="1" marL="685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b="0" i="0" lang="en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Put “EDW Question” in subject line</a:t>
            </a:r>
            <a:endParaRPr b="0" i="0" sz="1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47650" lvl="1" marL="685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b="0" i="0" lang="en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Will be forwarded to Enterprise Information, Integration and Analytics (EIIA) team </a:t>
            </a:r>
            <a:endParaRPr b="0"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0"/>
          <p:cNvSpPr txBox="1"/>
          <p:nvPr>
            <p:ph idx="1" type="body"/>
          </p:nvPr>
        </p:nvSpPr>
        <p:spPr>
          <a:xfrm>
            <a:off x="503813" y="1225238"/>
            <a:ext cx="4096575" cy="26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350">
                <a:solidFill>
                  <a:schemeClr val="dk1"/>
                </a:solidFill>
              </a:rPr>
              <a:t>CORE Training: Calendar &amp; Course Descriptions</a:t>
            </a:r>
            <a:endParaRPr sz="13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1" lang="en" sz="12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https://www.washington.edu/research/training/core/</a:t>
            </a:r>
            <a:br>
              <a:rPr lang="en" sz="1350">
                <a:solidFill>
                  <a:schemeClr val="dk1"/>
                </a:solidFill>
              </a:rPr>
            </a:br>
            <a:endParaRPr sz="13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350">
                <a:solidFill>
                  <a:schemeClr val="dk1"/>
                </a:solidFill>
              </a:rPr>
              <a:t>Research Administration Data Cube Class</a:t>
            </a:r>
            <a:endParaRPr sz="13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350">
                <a:solidFill>
                  <a:schemeClr val="dk1"/>
                </a:solidFill>
              </a:rPr>
              <a:t>11/19/2020 (hybrid course)</a:t>
            </a:r>
            <a:endParaRPr sz="13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350">
                <a:solidFill>
                  <a:schemeClr val="dk1"/>
                </a:solidFill>
              </a:rPr>
              <a:t>Jeff Babauta, Director of Finance and Reporting</a:t>
            </a:r>
            <a:endParaRPr sz="1350">
              <a:solidFill>
                <a:schemeClr val="dk1"/>
              </a:solidFill>
            </a:endParaRPr>
          </a:p>
          <a:p>
            <a:pPr indent="0" lvl="0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350">
              <a:solidFill>
                <a:schemeClr val="dk1"/>
              </a:solidFill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" sz="1350">
                <a:solidFill>
                  <a:schemeClr val="dk1"/>
                </a:solidFill>
              </a:rPr>
            </a:br>
            <a:endParaRPr sz="1350">
              <a:solidFill>
                <a:schemeClr val="dk1"/>
              </a:solidFill>
            </a:endParaRPr>
          </a:p>
        </p:txBody>
      </p:sp>
      <p:sp>
        <p:nvSpPr>
          <p:cNvPr id="242" name="Google Shape;242;p30"/>
          <p:cNvSpPr txBox="1"/>
          <p:nvPr>
            <p:ph idx="2" type="subTitle"/>
          </p:nvPr>
        </p:nvSpPr>
        <p:spPr>
          <a:xfrm>
            <a:off x="469406" y="217556"/>
            <a:ext cx="52827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RESOURCES: UPCOMING TRAINING</a:t>
            </a:r>
            <a:r>
              <a:rPr lang="en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endParaRPr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1"/>
          <p:cNvSpPr txBox="1"/>
          <p:nvPr>
            <p:ph idx="1" type="body"/>
          </p:nvPr>
        </p:nvSpPr>
        <p:spPr>
          <a:xfrm>
            <a:off x="503813" y="1225241"/>
            <a:ext cx="5229225" cy="2623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8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Thank you!</a:t>
            </a:r>
            <a:r>
              <a:rPr lang="en" sz="9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endParaRPr sz="90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90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8" name="Google Shape;248;p31"/>
          <p:cNvSpPr txBox="1"/>
          <p:nvPr>
            <p:ph idx="2" type="subTitle"/>
          </p:nvPr>
        </p:nvSpPr>
        <p:spPr>
          <a:xfrm>
            <a:off x="469406" y="217556"/>
            <a:ext cx="52827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QUESTIONS?</a:t>
            </a:r>
            <a:r>
              <a:rPr lang="en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endParaRPr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3762000" y="1634850"/>
            <a:ext cx="2568375" cy="18738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1"/>
          <p:cNvSpPr txBox="1"/>
          <p:nvPr>
            <p:ph idx="2" type="subTitle"/>
          </p:nvPr>
        </p:nvSpPr>
        <p:spPr>
          <a:xfrm>
            <a:off x="469406" y="236419"/>
            <a:ext cx="5958225" cy="42052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RESEARCH ADMINISTRATION DATA ECOSYSTEM</a:t>
            </a:r>
            <a:endParaRPr sz="1500"/>
          </a:p>
        </p:txBody>
      </p:sp>
      <p:sp>
        <p:nvSpPr>
          <p:cNvPr id="63" name="Google Shape;63;p11"/>
          <p:cNvSpPr/>
          <p:nvPr/>
        </p:nvSpPr>
        <p:spPr>
          <a:xfrm>
            <a:off x="527625" y="1874025"/>
            <a:ext cx="1841625" cy="139545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1"/>
          <p:cNvSpPr txBox="1"/>
          <p:nvPr/>
        </p:nvSpPr>
        <p:spPr>
          <a:xfrm>
            <a:off x="527625" y="1874025"/>
            <a:ext cx="1072575" cy="57712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Research Administration Data Sources</a:t>
            </a:r>
            <a:endParaRPr b="0" i="0" sz="9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" name="Google Shape;65;p11"/>
          <p:cNvSpPr/>
          <p:nvPr/>
        </p:nvSpPr>
        <p:spPr>
          <a:xfrm>
            <a:off x="1547119" y="2037938"/>
            <a:ext cx="720900" cy="3636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SAGE</a:t>
            </a:r>
            <a:endParaRPr b="0" i="0" sz="105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" name="Google Shape;66;p11"/>
          <p:cNvSpPr/>
          <p:nvPr/>
        </p:nvSpPr>
        <p:spPr>
          <a:xfrm>
            <a:off x="1547119" y="2673704"/>
            <a:ext cx="720900" cy="3636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Finance Systems</a:t>
            </a:r>
            <a:endParaRPr b="0" i="0" sz="105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" name="Google Shape;67;p11"/>
          <p:cNvSpPr/>
          <p:nvPr/>
        </p:nvSpPr>
        <p:spPr>
          <a:xfrm>
            <a:off x="2649375" y="2149650"/>
            <a:ext cx="832500" cy="844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4B2E8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Enterprise Data Warehouse (EDW)</a:t>
            </a:r>
            <a:endParaRPr b="0" i="0" sz="9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" name="Google Shape;68;p11"/>
          <p:cNvSpPr/>
          <p:nvPr/>
        </p:nvSpPr>
        <p:spPr>
          <a:xfrm>
            <a:off x="3863231" y="2616563"/>
            <a:ext cx="2362275" cy="806175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1"/>
          <p:cNvSpPr txBox="1"/>
          <p:nvPr/>
        </p:nvSpPr>
        <p:spPr>
          <a:xfrm>
            <a:off x="3863231" y="2616563"/>
            <a:ext cx="871200" cy="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B.I. Portal</a:t>
            </a:r>
            <a:endParaRPr b="0" i="0" sz="105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825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biportal.uw.edu</a:t>
            </a:r>
            <a:endParaRPr b="0" i="1" sz="825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1"/>
          <p:cNvSpPr/>
          <p:nvPr/>
        </p:nvSpPr>
        <p:spPr>
          <a:xfrm>
            <a:off x="3912713" y="3043988"/>
            <a:ext cx="952200" cy="2704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Visualizations</a:t>
            </a:r>
            <a:endParaRPr b="0" i="0" sz="9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11"/>
          <p:cNvSpPr/>
          <p:nvPr/>
        </p:nvSpPr>
        <p:spPr>
          <a:xfrm>
            <a:off x="4922063" y="3043988"/>
            <a:ext cx="638100" cy="2704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Reports</a:t>
            </a:r>
            <a:endParaRPr b="0" i="0" sz="9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" name="Google Shape;72;p11"/>
          <p:cNvSpPr/>
          <p:nvPr/>
        </p:nvSpPr>
        <p:spPr>
          <a:xfrm>
            <a:off x="5617313" y="3043988"/>
            <a:ext cx="535050" cy="2704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Cubes</a:t>
            </a:r>
            <a:endParaRPr b="0" i="0" sz="9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p11"/>
          <p:cNvSpPr/>
          <p:nvPr/>
        </p:nvSpPr>
        <p:spPr>
          <a:xfrm>
            <a:off x="5224481" y="1726875"/>
            <a:ext cx="1001025" cy="7767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1"/>
          <p:cNvSpPr txBox="1"/>
          <p:nvPr/>
        </p:nvSpPr>
        <p:spPr>
          <a:xfrm>
            <a:off x="5224481" y="1726875"/>
            <a:ext cx="1001025" cy="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UW Profiles</a:t>
            </a:r>
            <a:endParaRPr b="0" i="0" sz="105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7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uwprofiles.uw.edu</a:t>
            </a:r>
            <a:endParaRPr b="0" i="1" sz="75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11"/>
          <p:cNvSpPr/>
          <p:nvPr/>
        </p:nvSpPr>
        <p:spPr>
          <a:xfrm>
            <a:off x="5289394" y="2168419"/>
            <a:ext cx="871200" cy="2704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Dashboards</a:t>
            </a:r>
            <a:endParaRPr b="0" i="0" sz="9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" name="Google Shape;76;p11"/>
          <p:cNvSpPr txBox="1"/>
          <p:nvPr/>
        </p:nvSpPr>
        <p:spPr>
          <a:xfrm>
            <a:off x="3762000" y="1634850"/>
            <a:ext cx="952200" cy="45562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Data Analysis Tools</a:t>
            </a:r>
            <a:endParaRPr b="0" i="0" sz="9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7" name="Google Shape;77;p11"/>
          <p:cNvCxnSpPr>
            <a:stCxn id="63" idx="3"/>
            <a:endCxn id="67" idx="1"/>
          </p:cNvCxnSpPr>
          <p:nvPr/>
        </p:nvCxnSpPr>
        <p:spPr>
          <a:xfrm>
            <a:off x="2369250" y="2571750"/>
            <a:ext cx="28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8" name="Google Shape;78;p11"/>
          <p:cNvCxnSpPr>
            <a:stCxn id="67" idx="3"/>
            <a:endCxn id="61" idx="1"/>
          </p:cNvCxnSpPr>
          <p:nvPr/>
        </p:nvCxnSpPr>
        <p:spPr>
          <a:xfrm>
            <a:off x="3481875" y="2571750"/>
            <a:ext cx="28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/>
          <p:nvPr/>
        </p:nvSpPr>
        <p:spPr>
          <a:xfrm>
            <a:off x="1707075" y="1722938"/>
            <a:ext cx="4568400" cy="205335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2"/>
          <p:cNvSpPr/>
          <p:nvPr/>
        </p:nvSpPr>
        <p:spPr>
          <a:xfrm>
            <a:off x="513225" y="1722938"/>
            <a:ext cx="1193850" cy="205335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2"/>
          <p:cNvSpPr txBox="1"/>
          <p:nvPr>
            <p:ph idx="2" type="subTitle"/>
          </p:nvPr>
        </p:nvSpPr>
        <p:spPr>
          <a:xfrm>
            <a:off x="469406" y="203423"/>
            <a:ext cx="5282775" cy="42052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WHICH TOOL?</a:t>
            </a:r>
            <a:endParaRPr>
              <a:solidFill>
                <a:schemeClr val="dk1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86" name="Google Shape;86;p12"/>
          <p:cNvSpPr/>
          <p:nvPr/>
        </p:nvSpPr>
        <p:spPr>
          <a:xfrm>
            <a:off x="588244" y="2114391"/>
            <a:ext cx="1006425" cy="645750"/>
          </a:xfrm>
          <a:prstGeom prst="rect">
            <a:avLst/>
          </a:prstGeom>
          <a:solidFill>
            <a:srgbClr val="4B2E83">
              <a:alpha val="80000"/>
            </a:srgbClr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Dashboards</a:t>
            </a:r>
            <a:endParaRPr b="0" i="0" sz="105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" name="Google Shape;87;p12"/>
          <p:cNvSpPr/>
          <p:nvPr/>
        </p:nvSpPr>
        <p:spPr>
          <a:xfrm>
            <a:off x="1842685" y="2114400"/>
            <a:ext cx="1006425" cy="645750"/>
          </a:xfrm>
          <a:prstGeom prst="rect">
            <a:avLst/>
          </a:prstGeom>
          <a:solidFill>
            <a:srgbClr val="4B2E83">
              <a:alpha val="80000"/>
            </a:srgbClr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Visualizations</a:t>
            </a:r>
            <a:endParaRPr b="0" i="0" sz="105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" name="Google Shape;88;p12"/>
          <p:cNvSpPr/>
          <p:nvPr/>
        </p:nvSpPr>
        <p:spPr>
          <a:xfrm>
            <a:off x="2935135" y="2114400"/>
            <a:ext cx="1006425" cy="645750"/>
          </a:xfrm>
          <a:prstGeom prst="rect">
            <a:avLst/>
          </a:prstGeom>
          <a:solidFill>
            <a:srgbClr val="4B2E83">
              <a:alpha val="80000"/>
            </a:srgbClr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Reports</a:t>
            </a:r>
            <a:endParaRPr b="0" i="0" sz="105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12"/>
          <p:cNvSpPr/>
          <p:nvPr/>
        </p:nvSpPr>
        <p:spPr>
          <a:xfrm>
            <a:off x="4034185" y="2114400"/>
            <a:ext cx="1006425" cy="645750"/>
          </a:xfrm>
          <a:prstGeom prst="rect">
            <a:avLst/>
          </a:prstGeom>
          <a:solidFill>
            <a:srgbClr val="4B2E83">
              <a:alpha val="80000"/>
            </a:srgbClr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Reports</a:t>
            </a:r>
            <a:endParaRPr b="0" i="0" sz="105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25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Report Download</a:t>
            </a:r>
            <a:endParaRPr b="0" i="0" sz="825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" name="Google Shape;90;p12"/>
          <p:cNvSpPr/>
          <p:nvPr/>
        </p:nvSpPr>
        <p:spPr>
          <a:xfrm>
            <a:off x="5126635" y="2114400"/>
            <a:ext cx="1006425" cy="645750"/>
          </a:xfrm>
          <a:prstGeom prst="rect">
            <a:avLst/>
          </a:prstGeom>
          <a:solidFill>
            <a:srgbClr val="4B2E83">
              <a:alpha val="80000"/>
            </a:srgbClr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Cube</a:t>
            </a:r>
            <a:endParaRPr b="0" i="0" sz="105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" name="Google Shape;91;p12"/>
          <p:cNvSpPr txBox="1"/>
          <p:nvPr/>
        </p:nvSpPr>
        <p:spPr>
          <a:xfrm>
            <a:off x="666881" y="2867531"/>
            <a:ext cx="849150" cy="60277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Ready made views of RAD</a:t>
            </a:r>
            <a:endParaRPr b="0" i="0" sz="9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12"/>
          <p:cNvSpPr txBox="1"/>
          <p:nvPr/>
        </p:nvSpPr>
        <p:spPr>
          <a:xfrm>
            <a:off x="1921331" y="2854369"/>
            <a:ext cx="849150" cy="60277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Ready made summarized views with filters</a:t>
            </a:r>
            <a:endParaRPr b="0" i="0" sz="9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" name="Google Shape;93;p12"/>
          <p:cNvSpPr txBox="1"/>
          <p:nvPr/>
        </p:nvSpPr>
        <p:spPr>
          <a:xfrm>
            <a:off x="2970844" y="2854369"/>
            <a:ext cx="941625" cy="60277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More details in a spreadsheet format</a:t>
            </a:r>
            <a:endParaRPr b="0" i="0" sz="9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" name="Google Shape;94;p12"/>
          <p:cNvSpPr txBox="1"/>
          <p:nvPr/>
        </p:nvSpPr>
        <p:spPr>
          <a:xfrm>
            <a:off x="4112831" y="2854369"/>
            <a:ext cx="849150" cy="60277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Export Reports for manipulation in Excel</a:t>
            </a:r>
            <a:endParaRPr b="0" i="0" sz="9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12"/>
          <p:cNvSpPr txBox="1"/>
          <p:nvPr/>
        </p:nvSpPr>
        <p:spPr>
          <a:xfrm>
            <a:off x="5107856" y="2854425"/>
            <a:ext cx="1044000" cy="74475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More flexible data than Viz or Reports, manipulated via Pivot Table</a:t>
            </a:r>
            <a:endParaRPr b="0" i="0" sz="9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" name="Google Shape;96;p12"/>
          <p:cNvSpPr txBox="1"/>
          <p:nvPr/>
        </p:nvSpPr>
        <p:spPr>
          <a:xfrm>
            <a:off x="214406" y="1281816"/>
            <a:ext cx="1301625" cy="14085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Easy to use</a:t>
            </a:r>
            <a:endParaRPr b="0" i="0" sz="105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Less Flexible</a:t>
            </a:r>
            <a:endParaRPr b="0" i="0" sz="105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97" name="Google Shape;97;p12"/>
          <p:cNvSpPr txBox="1"/>
          <p:nvPr/>
        </p:nvSpPr>
        <p:spPr>
          <a:xfrm>
            <a:off x="5415525" y="1281843"/>
            <a:ext cx="1442475" cy="42052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More Flexible</a:t>
            </a:r>
            <a:endParaRPr b="0" i="0" sz="105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More Difficult to use</a:t>
            </a:r>
            <a:endParaRPr b="0" i="0" sz="105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98" name="Google Shape;98;p12"/>
          <p:cNvSpPr txBox="1"/>
          <p:nvPr/>
        </p:nvSpPr>
        <p:spPr>
          <a:xfrm>
            <a:off x="653044" y="1795744"/>
            <a:ext cx="941625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UW Profiles</a:t>
            </a:r>
            <a:endParaRPr b="0" i="0" sz="105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" name="Google Shape;99;p12"/>
          <p:cNvSpPr txBox="1"/>
          <p:nvPr/>
        </p:nvSpPr>
        <p:spPr>
          <a:xfrm>
            <a:off x="3590325" y="1795744"/>
            <a:ext cx="756225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B.I. Portal</a:t>
            </a:r>
            <a:endParaRPr b="0" i="0" sz="105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0" name="Google Shape;100;p12"/>
          <p:cNvCxnSpPr>
            <a:stCxn id="91" idx="0"/>
            <a:endCxn id="86" idx="2"/>
          </p:cNvCxnSpPr>
          <p:nvPr/>
        </p:nvCxnSpPr>
        <p:spPr>
          <a:xfrm rot="10800000">
            <a:off x="1091456" y="2760131"/>
            <a:ext cx="0" cy="10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" name="Google Shape;101;p12"/>
          <p:cNvCxnSpPr>
            <a:stCxn id="92" idx="0"/>
            <a:endCxn id="87" idx="2"/>
          </p:cNvCxnSpPr>
          <p:nvPr/>
        </p:nvCxnSpPr>
        <p:spPr>
          <a:xfrm rot="10800000">
            <a:off x="2345906" y="2760169"/>
            <a:ext cx="0" cy="9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2" name="Google Shape;102;p12"/>
          <p:cNvCxnSpPr>
            <a:stCxn id="93" idx="0"/>
            <a:endCxn id="88" idx="2"/>
          </p:cNvCxnSpPr>
          <p:nvPr/>
        </p:nvCxnSpPr>
        <p:spPr>
          <a:xfrm rot="10800000">
            <a:off x="3438356" y="2760169"/>
            <a:ext cx="3300" cy="9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3" name="Google Shape;103;p12"/>
          <p:cNvCxnSpPr>
            <a:stCxn id="89" idx="2"/>
            <a:endCxn id="94" idx="0"/>
          </p:cNvCxnSpPr>
          <p:nvPr/>
        </p:nvCxnSpPr>
        <p:spPr>
          <a:xfrm>
            <a:off x="4537398" y="2760150"/>
            <a:ext cx="0" cy="9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4" name="Google Shape;104;p12"/>
          <p:cNvCxnSpPr>
            <a:stCxn id="90" idx="2"/>
            <a:endCxn id="95" idx="0"/>
          </p:cNvCxnSpPr>
          <p:nvPr/>
        </p:nvCxnSpPr>
        <p:spPr>
          <a:xfrm>
            <a:off x="5629848" y="2760150"/>
            <a:ext cx="0" cy="9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5" name="Google Shape;105;p12"/>
          <p:cNvSpPr/>
          <p:nvPr/>
        </p:nvSpPr>
        <p:spPr>
          <a:xfrm>
            <a:off x="1130588" y="1502513"/>
            <a:ext cx="4284900" cy="14085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B2E83">
              <a:alpha val="51372"/>
            </a:srgbClr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2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/>
          <p:nvPr>
            <p:ph idx="2" type="subTitle"/>
          </p:nvPr>
        </p:nvSpPr>
        <p:spPr>
          <a:xfrm>
            <a:off x="469406" y="241127"/>
            <a:ext cx="5282775" cy="42052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">
                <a:solidFill>
                  <a:schemeClr val="dk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UW PROFILES </a:t>
            </a:r>
            <a:endParaRPr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11" name="Google Shape;111;p13"/>
          <p:cNvSpPr/>
          <p:nvPr/>
        </p:nvSpPr>
        <p:spPr>
          <a:xfrm>
            <a:off x="479531" y="1612529"/>
            <a:ext cx="1421550" cy="2076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900" u="sng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https://uwprofiles.uw.edu</a:t>
            </a:r>
            <a:endParaRPr b="0" i="1" sz="900" u="none" cap="none" strike="noStrike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84900" y="1780969"/>
            <a:ext cx="2865600" cy="2050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-238125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b="0" i="0" lang="en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High-level trend data about university activities “that strives to be easy to use and understand”</a:t>
            </a:r>
            <a:endParaRPr b="0" i="0" sz="105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38125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b="0" i="0" lang="en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UW NetID and EDW access required</a:t>
            </a:r>
            <a:endParaRPr b="0" i="0" sz="105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38125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b="0" i="0" lang="en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Same Visualizations available in BI Portal with more up-to-date data</a:t>
            </a:r>
            <a:endParaRPr b="0" i="0" sz="105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0" i="0" sz="105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13"/>
          <p:cNvSpPr txBox="1"/>
          <p:nvPr/>
        </p:nvSpPr>
        <p:spPr>
          <a:xfrm>
            <a:off x="469406" y="1273088"/>
            <a:ext cx="1670400" cy="33007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UW PROFILES</a:t>
            </a:r>
            <a:endParaRPr b="0" i="0" sz="135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14" name="Google Shape;11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0481" y="1388737"/>
            <a:ext cx="3907520" cy="174607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115" name="Google Shape;115;p13"/>
          <p:cNvSpPr txBox="1"/>
          <p:nvPr/>
        </p:nvSpPr>
        <p:spPr>
          <a:xfrm>
            <a:off x="478838" y="3501760"/>
            <a:ext cx="2893725" cy="330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900" u="sng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http://opb.washington.edu/uw-profiles-information</a:t>
            </a:r>
            <a:endParaRPr b="0" i="1" sz="9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3"/>
          <p:cNvSpPr txBox="1"/>
          <p:nvPr/>
        </p:nvSpPr>
        <p:spPr>
          <a:xfrm>
            <a:off x="469406" y="3223500"/>
            <a:ext cx="2250000" cy="33007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UW PUBLIC PROFILES</a:t>
            </a:r>
            <a:endParaRPr b="0" i="0" sz="135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 txBox="1"/>
          <p:nvPr>
            <p:ph idx="2" type="subTitle"/>
          </p:nvPr>
        </p:nvSpPr>
        <p:spPr>
          <a:xfrm>
            <a:off x="469406" y="222277"/>
            <a:ext cx="5282775" cy="42052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BI PORTAL: WHAT IS IT?</a:t>
            </a:r>
            <a:endParaRPr>
              <a:solidFill>
                <a:schemeClr val="dk1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pic>
        <p:nvPicPr>
          <p:cNvPr id="122" name="Google Shape;12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4375" y="1359282"/>
            <a:ext cx="3413006" cy="190852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123" name="Google Shape;123;p14"/>
          <p:cNvSpPr txBox="1"/>
          <p:nvPr/>
        </p:nvSpPr>
        <p:spPr>
          <a:xfrm>
            <a:off x="469406" y="1307813"/>
            <a:ext cx="2510775" cy="252787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-238125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b="0" i="0" lang="en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business intelligence portal developed and maintained by EIIA, a division of UW-IT</a:t>
            </a:r>
            <a:endParaRPr b="0" i="0" sz="105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38125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b="0" i="0" lang="en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65 Billion Records Stored in the Enterprise Data Warehouse (EDW)</a:t>
            </a:r>
            <a:br>
              <a:rPr b="0" i="0" lang="en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0" i="0" sz="105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38125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b="0" i="0" lang="en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200+ Reports, Visualizations and Cubes in the BI Portal </a:t>
            </a:r>
            <a:br>
              <a:rPr b="0" i="0" lang="en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0" i="0" sz="105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38125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b="0" i="0" lang="en" sz="105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Data from all over the UW, but we’ll be focusing on RAD</a:t>
            </a:r>
            <a:endParaRPr b="0" i="0" sz="105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Google Shape;124;p14"/>
          <p:cNvSpPr/>
          <p:nvPr/>
        </p:nvSpPr>
        <p:spPr>
          <a:xfrm>
            <a:off x="3490985" y="3355369"/>
            <a:ext cx="2990250" cy="2076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975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https://biportal.uw.edu</a:t>
            </a:r>
            <a:endParaRPr b="1" i="1" sz="975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"/>
          <p:cNvSpPr/>
          <p:nvPr/>
        </p:nvSpPr>
        <p:spPr>
          <a:xfrm>
            <a:off x="4389397" y="1194600"/>
            <a:ext cx="1920825" cy="2076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900" u="sng" cap="none" strike="noStrike">
                <a:solidFill>
                  <a:schemeClr val="hlink"/>
                </a:solidFill>
                <a:latin typeface="Open Sans SemiBold"/>
                <a:ea typeface="Open Sans SemiBold"/>
                <a:cs typeface="Open Sans SemiBold"/>
                <a:sym typeface="Open Sans SemiBold"/>
                <a:hlinkClick r:id="rId3"/>
              </a:rPr>
              <a:t>https://biportal.uw.edu/Viz</a:t>
            </a:r>
            <a:endParaRPr b="0" i="1" sz="900" u="sng" cap="none" strike="noStrike">
              <a:solidFill>
                <a:srgbClr val="0000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30" name="Google Shape;130;p15"/>
          <p:cNvSpPr txBox="1"/>
          <p:nvPr>
            <p:ph idx="2" type="subTitle"/>
          </p:nvPr>
        </p:nvSpPr>
        <p:spPr>
          <a:xfrm>
            <a:off x="469406" y="226994"/>
            <a:ext cx="5282775" cy="42052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">
                <a:solidFill>
                  <a:schemeClr val="dk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BI PORTAL: ACCESS</a:t>
            </a:r>
            <a:endParaRPr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pic>
        <p:nvPicPr>
          <p:cNvPr id="131" name="Google Shape;13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5637" y="1501594"/>
            <a:ext cx="3281381" cy="186343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132" name="Google Shape;132;p15"/>
          <p:cNvSpPr txBox="1"/>
          <p:nvPr/>
        </p:nvSpPr>
        <p:spPr>
          <a:xfrm>
            <a:off x="207281" y="1501594"/>
            <a:ext cx="3342600" cy="21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975" u="sng" cap="none" strike="noStrike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33362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b="0" i="0" lang="en" sz="975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Requires an active UW NetID + password</a:t>
            </a:r>
            <a:endParaRPr b="0" i="0" sz="975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33362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b="0" i="0" lang="en" sz="975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Requires EDW access rights - go here to identify who could authorize you </a:t>
            </a:r>
            <a:r>
              <a:rPr b="0" i="1" lang="en" sz="975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https://itconnect.uw.edu/work/data/data-security/request-access/</a:t>
            </a:r>
            <a:r>
              <a:rPr b="0" i="1" lang="en" sz="975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1" sz="975" u="sng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33362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b="0" i="0" lang="en" sz="975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Requires being logged on to the UW network or VPN</a:t>
            </a:r>
            <a:endParaRPr b="0" i="0" sz="975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685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75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Google Shape;133;p15"/>
          <p:cNvSpPr txBox="1"/>
          <p:nvPr/>
        </p:nvSpPr>
        <p:spPr>
          <a:xfrm>
            <a:off x="160294" y="3593850"/>
            <a:ext cx="6149925" cy="11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75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Note</a:t>
            </a:r>
            <a:r>
              <a:rPr b="0" i="0" lang="en" sz="975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b="1" i="0" lang="en" sz="975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" sz="975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VPN (e.g. Husky OnNet) is required for Visualizations, but not for Reports.</a:t>
            </a:r>
            <a:endParaRPr b="0" i="0" sz="975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75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"/>
          <p:cNvSpPr txBox="1"/>
          <p:nvPr>
            <p:ph idx="2" type="subTitle"/>
          </p:nvPr>
        </p:nvSpPr>
        <p:spPr>
          <a:xfrm>
            <a:off x="469406" y="222278"/>
            <a:ext cx="5282775" cy="42052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VISUALIZATIONS</a:t>
            </a:r>
            <a:endParaRPr/>
          </a:p>
        </p:txBody>
      </p:sp>
      <p:pic>
        <p:nvPicPr>
          <p:cNvPr id="139" name="Google Shape;139;p16"/>
          <p:cNvPicPr preferRelativeResize="0"/>
          <p:nvPr/>
        </p:nvPicPr>
        <p:blipFill rotWithShape="1">
          <a:blip r:embed="rId3">
            <a:alphaModFix/>
          </a:blip>
          <a:srcRect b="28835" l="0" r="0" t="0"/>
          <a:stretch/>
        </p:blipFill>
        <p:spPr>
          <a:xfrm>
            <a:off x="235031" y="1389205"/>
            <a:ext cx="6387938" cy="229419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/>
          <p:nvPr>
            <p:ph idx="1" type="body"/>
          </p:nvPr>
        </p:nvSpPr>
        <p:spPr>
          <a:xfrm>
            <a:off x="178481" y="1534763"/>
            <a:ext cx="2922525" cy="26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38125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</a:rPr>
              <a:t>Each visualization has an overview tab explaining how to interpret data and be aware of limitations</a:t>
            </a:r>
            <a:endParaRPr>
              <a:solidFill>
                <a:schemeClr val="dk1"/>
              </a:solidFill>
            </a:endParaRPr>
          </a:p>
          <a:p>
            <a:pPr indent="-238125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This visualization is like a high-level view of the Annual Report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38125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Data is updated nightly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38125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Filters data by fiscal year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" name="Google Shape;145;p17"/>
          <p:cNvSpPr txBox="1"/>
          <p:nvPr>
            <p:ph idx="2" type="subTitle"/>
          </p:nvPr>
        </p:nvSpPr>
        <p:spPr>
          <a:xfrm>
            <a:off x="469406" y="208131"/>
            <a:ext cx="5282775" cy="42052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VISUALIZATIONS</a:t>
            </a:r>
            <a:endParaRPr sz="1350"/>
          </a:p>
        </p:txBody>
      </p:sp>
      <p:sp>
        <p:nvSpPr>
          <p:cNvPr id="146" name="Google Shape;146;p17"/>
          <p:cNvSpPr txBox="1"/>
          <p:nvPr/>
        </p:nvSpPr>
        <p:spPr>
          <a:xfrm>
            <a:off x="355500" y="1231931"/>
            <a:ext cx="2398500" cy="33997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75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SPONSORED RESEARCH HIGHLIGHTS</a:t>
            </a:r>
            <a:r>
              <a:rPr b="0" i="0" lang="en" sz="1275" u="none" cap="none" strike="noStrike">
                <a:solidFill>
                  <a:schemeClr val="dk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 </a:t>
            </a:r>
            <a:endParaRPr b="0" i="0" sz="975" u="none" cap="none" strike="noStrike">
              <a:solidFill>
                <a:schemeClr val="dk1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pic>
        <p:nvPicPr>
          <p:cNvPr id="147" name="Google Shape;14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1061" y="642938"/>
            <a:ext cx="3731366" cy="38576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RIS-16x9-extended-powerpoint-WHITE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00FF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