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embeddedFontLst>
    <p:embeddedFont>
      <p:font typeface="Arial Black"/>
      <p:regular r:id="rId17"/>
    </p:embeddedFont>
    <p:embeddedFont>
      <p:font typeface="Open Sans Light"/>
      <p:regular r:id="rId18"/>
      <p:bold r:id="rId19"/>
      <p:italic r:id="rId20"/>
      <p:boldItalic r:id="rId21"/>
    </p:embeddedFont>
    <p:embeddedFont>
      <p:font typeface="Encode Sans Condensed Thin"/>
      <p:bold r:id="rId22"/>
    </p:embeddedFont>
    <p:embeddedFont>
      <p:font typeface="Open Sans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488">
          <p15:clr>
            <a:srgbClr val="A4A3A4"/>
          </p15:clr>
        </p15:guide>
        <p15:guide id="2" pos="4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488" orient="horz"/>
        <p:guide pos="47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italic.fntdata"/><Relationship Id="rId22" Type="http://schemas.openxmlformats.org/officeDocument/2006/relationships/font" Target="fonts/EncodeSansCondensedThin-bold.fntdata"/><Relationship Id="rId21" Type="http://schemas.openxmlformats.org/officeDocument/2006/relationships/font" Target="fonts/OpenSansLight-boldItalic.fntdata"/><Relationship Id="rId24" Type="http://schemas.openxmlformats.org/officeDocument/2006/relationships/font" Target="fonts/OpenSans-bold.fntdata"/><Relationship Id="rId23" Type="http://schemas.openxmlformats.org/officeDocument/2006/relationships/font" Target="fonts/OpenSa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OpenSans-boldItalic.fntdata"/><Relationship Id="rId25" Type="http://schemas.openxmlformats.org/officeDocument/2006/relationships/font" Target="fonts/OpenSans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rialBlack-regular.fntdata"/><Relationship Id="rId16" Type="http://schemas.openxmlformats.org/officeDocument/2006/relationships/slide" Target="slides/slide10.xml"/><Relationship Id="rId19" Type="http://schemas.openxmlformats.org/officeDocument/2006/relationships/font" Target="fonts/OpenSansLight-bold.fntdata"/><Relationship Id="rId18" Type="http://schemas.openxmlformats.org/officeDocument/2006/relationships/font" Target="fonts/OpenSansLigh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10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722313" y="3289300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sz="44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722313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685800" y="5638800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>
            <p:ph idx="2" type="body"/>
          </p:nvPr>
        </p:nvSpPr>
        <p:spPr>
          <a:xfrm>
            <a:off x="609600" y="96678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11"/>
          <p:cNvSpPr txBox="1"/>
          <p:nvPr>
            <p:ph idx="2" type="body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7" name="Google Shape;87;p11"/>
          <p:cNvSpPr txBox="1"/>
          <p:nvPr>
            <p:ph idx="3" type="body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8" name="Google Shape;88;p11"/>
          <p:cNvSpPr txBox="1"/>
          <p:nvPr>
            <p:ph idx="4" type="body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89" name="Google Shape;8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1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7" name="Google Shape;97;p1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98" name="Google Shape;9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0" name="Google Shape;110;p1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15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6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6" name="Google Shape;13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1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3"/>
          <p:cNvSpPr txBox="1"/>
          <p:nvPr>
            <p:ph idx="1" type="body"/>
          </p:nvPr>
        </p:nvSpPr>
        <p:spPr>
          <a:xfrm rot="5400000">
            <a:off x="579437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>
            <p:ph idx="12" type="sldNum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3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accent4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idx="1" type="body"/>
          </p:nvPr>
        </p:nvSpPr>
        <p:spPr>
          <a:xfrm>
            <a:off x="671757" y="2819400"/>
            <a:ext cx="6972300" cy="1716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b="0" i="0" sz="5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4" name="Google Shape;16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1245348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463" y="4704000"/>
            <a:ext cx="1600200" cy="139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66" name="Google Shape;166;p24"/>
          <p:cNvPicPr preferRelativeResize="0"/>
          <p:nvPr/>
        </p:nvPicPr>
        <p:blipFill rotWithShape="1">
          <a:blip r:embed="rId4">
            <a:alphaModFix/>
          </a:blip>
          <a:srcRect b="93348" l="21047" r="20731" t="2275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RGB.png" id="167" name="Google Shape;16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72450" y="5959686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4857" y="6153860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659305" y="1736726"/>
            <a:ext cx="8196210" cy="3701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Merriweather Sans"/>
              <a:buChar char="&gt;"/>
              <a:defRPr b="0" i="0" sz="2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–"/>
              <a:defRPr b="0" i="0" sz="20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erriweather Sans"/>
              <a:buChar char="&gt;"/>
              <a:defRPr b="0" i="0" sz="1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b="0" i="0" sz="16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Merriweather Sans"/>
              <a:buChar char="&gt;"/>
              <a:defRPr b="0" i="0" sz="14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W Logo_Purple_RGB.png" id="171" name="Google Shape;17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72450" y="5959688"/>
            <a:ext cx="971550" cy="65417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5"/>
          <p:cNvSpPr txBox="1"/>
          <p:nvPr>
            <p:ph idx="2" type="body"/>
          </p:nvPr>
        </p:nvSpPr>
        <p:spPr>
          <a:xfrm>
            <a:off x="671758" y="255239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None/>
              <a:defRPr b="0" i="0" sz="3000">
                <a:solidFill>
                  <a:srgbClr val="33006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3" name="Google Shape;17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857" y="6153862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77" name="Google Shape;177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78" name="Google Shape;178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79" name="Google Shape;17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84303" cy="1127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8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3" name="Google Shape;18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71600" cy="9235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84" name="Google Shape;18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9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29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89" name="Google Shape;189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0" name="Google Shape;19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3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4B2E83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194" name="Google Shape;19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25295" cy="1633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5" name="Google Shape;19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58184" cy="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/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457200" y="1326778"/>
            <a:ext cx="8229600" cy="4799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2438400"/>
            <a:ext cx="8382000" cy="1524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7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6" name="Google Shape;66;p9"/>
          <p:cNvSpPr txBox="1"/>
          <p:nvPr>
            <p:ph idx="2" type="body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67" name="Google Shape;6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0" name="Google Shape;70;p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76" name="Google Shape;76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77" name="Google Shape;77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78" name="Google Shape;7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0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gcafco@uw.edu" TargetMode="External"/><Relationship Id="rId4" Type="http://schemas.openxmlformats.org/officeDocument/2006/relationships/hyperlink" Target="https://finance.uw.edu/pafc/" TargetMode="External"/><Relationship Id="rId5" Type="http://schemas.openxmlformats.org/officeDocument/2006/relationships/hyperlink" Target="mailto:andra2@uw.edu" TargetMode="External"/><Relationship Id="rId6" Type="http://schemas.openxmlformats.org/officeDocument/2006/relationships/hyperlink" Target="mailto:mgard4@uw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/>
          <p:nvPr>
            <p:ph type="title"/>
          </p:nvPr>
        </p:nvSpPr>
        <p:spPr>
          <a:xfrm>
            <a:off x="722313" y="1295400"/>
            <a:ext cx="5830887" cy="3355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 Black"/>
              <a:buNone/>
            </a:pPr>
            <a:r>
              <a:rPr lang="en-US" sz="4800"/>
              <a:t>COMPLIANCE CORNER</a:t>
            </a:r>
            <a:br>
              <a:rPr lang="en-US"/>
            </a:br>
            <a:endParaRPr sz="3200"/>
          </a:p>
        </p:txBody>
      </p:sp>
      <p:sp>
        <p:nvSpPr>
          <p:cNvPr id="201" name="Google Shape;201;p31"/>
          <p:cNvSpPr txBox="1"/>
          <p:nvPr>
            <p:ph idx="1" type="body"/>
          </p:nvPr>
        </p:nvSpPr>
        <p:spPr>
          <a:xfrm>
            <a:off x="742191" y="4876800"/>
            <a:ext cx="5297487" cy="14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MRAM November 2020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Andra Sawyer &amp; Matt Gardner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Post Award Fiscal Compliance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444"/>
              </a:spcBef>
              <a:spcAft>
                <a:spcPts val="0"/>
              </a:spcAft>
              <a:buClr>
                <a:srgbClr val="4C4C51"/>
              </a:buClr>
              <a:buSzPts val="2220"/>
              <a:buNone/>
            </a:pPr>
            <a:r>
              <a:rPr lang="en-US" sz="2220"/>
              <a:t>gcafco@uw.edu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0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4000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Questions</a:t>
            </a:r>
            <a:endParaRPr/>
          </a:p>
        </p:txBody>
      </p:sp>
      <p:sp>
        <p:nvSpPr>
          <p:cNvPr id="261" name="Google Shape;261;p40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Post Award Fiscal Compliance (PAFC)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-US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gcafco@uw.edu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-US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https://finance.uw.edu/pafc/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215265" lvl="1" marL="742950" rtl="0" algn="l">
              <a:lnSpc>
                <a:spcPct val="90000"/>
              </a:lnSpc>
              <a:spcBef>
                <a:spcPts val="222"/>
              </a:spcBef>
              <a:spcAft>
                <a:spcPts val="0"/>
              </a:spcAft>
              <a:buClr>
                <a:srgbClr val="4B2E83"/>
              </a:buClr>
              <a:buSzPts val="1110"/>
              <a:buNone/>
            </a:pPr>
            <a:r>
              <a:t/>
            </a:r>
            <a:endParaRPr sz="111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Andra Sawyer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-US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andra2@uw.edu</a:t>
            </a:r>
            <a:br>
              <a:rPr lang="en-US" sz="1850">
                <a:latin typeface="Arial"/>
                <a:ea typeface="Arial"/>
                <a:cs typeface="Arial"/>
                <a:sym typeface="Arial"/>
              </a:rPr>
            </a:b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Matt Gardner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Char char="–"/>
            </a:pPr>
            <a:r>
              <a:rPr lang="en-US" sz="185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mgard4@uw.edu</a:t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168275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None/>
            </a:pPr>
            <a:r>
              <a:t/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Font typeface="Merriweather Sans"/>
              <a:buChar char="&gt;"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We are available for voice/video calls on Teams and Zoom!</a:t>
            </a:r>
            <a:endParaRPr/>
          </a:p>
          <a:p>
            <a:pPr indent="-215265" lvl="1" marL="742950" rtl="0" algn="l">
              <a:lnSpc>
                <a:spcPct val="90000"/>
              </a:lnSpc>
              <a:spcBef>
                <a:spcPts val="222"/>
              </a:spcBef>
              <a:spcAft>
                <a:spcPts val="0"/>
              </a:spcAft>
              <a:buClr>
                <a:srgbClr val="4B2E83"/>
              </a:buClr>
              <a:buSzPts val="1110"/>
              <a:buNone/>
            </a:pPr>
            <a:r>
              <a:t/>
            </a:r>
            <a:endParaRPr sz="1110">
              <a:latin typeface="Arial"/>
              <a:ea typeface="Arial"/>
              <a:cs typeface="Arial"/>
              <a:sym typeface="Arial"/>
            </a:endParaRPr>
          </a:p>
          <a:p>
            <a:pPr indent="-168275" lvl="1" marL="742950" rtl="0" algn="l">
              <a:lnSpc>
                <a:spcPct val="90000"/>
              </a:lnSpc>
              <a:spcBef>
                <a:spcPts val="370"/>
              </a:spcBef>
              <a:spcAft>
                <a:spcPts val="0"/>
              </a:spcAft>
              <a:buClr>
                <a:srgbClr val="4B2E83"/>
              </a:buClr>
              <a:buSzPts val="1850"/>
              <a:buNone/>
            </a:pPr>
            <a:r>
              <a:t/>
            </a:r>
            <a:endParaRPr sz="1850">
              <a:latin typeface="Arial"/>
              <a:ea typeface="Arial"/>
              <a:cs typeface="Arial"/>
              <a:sym typeface="Arial"/>
            </a:endParaRPr>
          </a:p>
          <a:p>
            <a:pPr indent="-201930" lvl="0" marL="34290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t/>
            </a:r>
            <a:endParaRPr sz="22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40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2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5000"/>
              <a:buNone/>
            </a:pPr>
            <a:r>
              <a:rPr lang="en-US"/>
              <a:t>CARES Act Funding and COVID Research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Federal Appropriations/Aid Related to COVID</a:t>
            </a:r>
            <a:endParaRPr/>
          </a:p>
        </p:txBody>
      </p:sp>
      <p:sp>
        <p:nvSpPr>
          <p:cNvPr id="212" name="Google Shape;212;p33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Three Acts of Congress relating to funding due to the impacts from COVID: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Coronavirus Preparedness and Response Supplemental Appropriations Act, 2020 (PL 116-123)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Coronavirus Aid, Relief, and Economic Security (CARES) Act (PL 116-136)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Paycheck Protection Program and Health Care Enhancement Act (PL 116-139)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p33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Federal Appropriations Related to COVID</a:t>
            </a:r>
            <a:endParaRPr/>
          </a:p>
        </p:txBody>
      </p:sp>
      <p:sp>
        <p:nvSpPr>
          <p:cNvPr id="219" name="Google Shape;219;p34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OMB has instructed federal agencies to track and report funding from the “Three Acts”.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will also track funds from the “Three Acts” because: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If federal agencies are tracking funds separately, it is prudent for UW to follow their lead.</a:t>
            </a:r>
            <a:endParaRPr/>
          </a:p>
          <a:p>
            <a:pPr indent="-285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Char char="–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High probability these funds are audited in the future; separate accountability is critical to preparing for an audit.</a:t>
            </a:r>
            <a:endParaRPr/>
          </a:p>
        </p:txBody>
      </p:sp>
      <p:sp>
        <p:nvSpPr>
          <p:cNvPr id="220" name="Google Shape;220;p34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COVID Research Not Funded by the “Three Acts”</a:t>
            </a:r>
            <a:endParaRPr/>
          </a:p>
        </p:txBody>
      </p:sp>
      <p:sp>
        <p:nvSpPr>
          <p:cNvPr id="226" name="Google Shape;226;p35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There may (will) be Awards which are classified as “COVID Research” that are not funded by the “Three Acts”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Example: COVID research funded via a non-federal sponsor/non-federal funds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UW will also track overall research related to COVID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5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6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Tracking the “Three Acts” and COVID Research</a:t>
            </a:r>
            <a:endParaRPr/>
          </a:p>
        </p:txBody>
      </p:sp>
      <p:sp>
        <p:nvSpPr>
          <p:cNvPr id="233" name="Google Shape;233;p36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will activate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Grant Control Flags in the financial system for Awards which represent: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Funding issued under the “Three Acts” or </a:t>
            </a:r>
            <a:endParaRPr/>
          </a:p>
          <a:p>
            <a:pPr indent="-285750" lvl="1" marL="74295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Char char="–"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Funding where the purpose of the Award is COVID research</a:t>
            </a:r>
            <a:endParaRPr/>
          </a:p>
          <a:p>
            <a:pPr indent="-158750" lvl="1" marL="742950" rtl="0" algn="l"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will review the Notice of Award and applicable award documentation in order to determine which flag to activate, if applicable.</a:t>
            </a:r>
            <a:endParaRPr/>
          </a:p>
        </p:txBody>
      </p:sp>
      <p:sp>
        <p:nvSpPr>
          <p:cNvPr id="234" name="Google Shape;234;p36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Supplemental Funding Issued Under the “Three Acts”</a:t>
            </a:r>
            <a:endParaRPr/>
          </a:p>
        </p:txBody>
      </p:sp>
      <p:sp>
        <p:nvSpPr>
          <p:cNvPr id="240" name="Google Shape;240;p37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Active awards in which supplemental funding was issued under the “Three Acts” will require a sub budget. (</a:t>
            </a:r>
            <a:r>
              <a:rPr i="1" lang="en-US">
                <a:latin typeface="Arial"/>
                <a:ea typeface="Arial"/>
                <a:cs typeface="Arial"/>
                <a:sym typeface="Arial"/>
              </a:rPr>
              <a:t>example on next slide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Separate accounting is required even if the sponsor does not require separate financial reporting or invoicing.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will create the sub budget and allocate funding when the supplemental funding is processed.</a:t>
            </a:r>
            <a:endParaRPr/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7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8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Supplemental Funding Issued Under the “Three Acts” - Example</a:t>
            </a:r>
            <a:endParaRPr/>
          </a:p>
        </p:txBody>
      </p:sp>
      <p:sp>
        <p:nvSpPr>
          <p:cNvPr id="247" name="Google Shape;247;p38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Federal Award 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t/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Original Funding from normal appropriations: $100,000</a:t>
            </a:r>
            <a:br>
              <a:rPr lang="en-US" sz="2220">
                <a:latin typeface="Arial"/>
                <a:ea typeface="Arial"/>
                <a:cs typeface="Arial"/>
                <a:sym typeface="Arial"/>
              </a:rPr>
            </a:br>
            <a:r>
              <a:rPr lang="en-US" sz="2220">
                <a:latin typeface="Arial"/>
                <a:ea typeface="Arial"/>
                <a:cs typeface="Arial"/>
                <a:sym typeface="Arial"/>
              </a:rPr>
              <a:t>Supplemental Funding via “Three Acts”: $50,000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t/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In this scenario, GCA will create a sub budget to track the $50,000 in supplemental funding issued under the “Three Acts”.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t/>
            </a:r>
            <a:endParaRPr sz="22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444"/>
              </a:spcBef>
              <a:spcAft>
                <a:spcPts val="0"/>
              </a:spcAft>
              <a:buClr>
                <a:srgbClr val="4B2E83"/>
              </a:buClr>
              <a:buSzPts val="2220"/>
              <a:buNone/>
            </a:pPr>
            <a:r>
              <a:rPr lang="en-US" sz="2220">
                <a:latin typeface="Arial"/>
                <a:ea typeface="Arial"/>
                <a:cs typeface="Arial"/>
                <a:sym typeface="Arial"/>
              </a:rPr>
              <a:t>Expenditures related to the supplemental funding must be charged to the sub budget.</a:t>
            </a:r>
            <a:endParaRPr/>
          </a:p>
        </p:txBody>
      </p:sp>
      <p:sp>
        <p:nvSpPr>
          <p:cNvPr id="248" name="Google Shape;248;p38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Timeline</a:t>
            </a:r>
            <a:endParaRPr/>
          </a:p>
        </p:txBody>
      </p:sp>
      <p:sp>
        <p:nvSpPr>
          <p:cNvPr id="254" name="Google Shape;254;p39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GCA will begin reviewing current and new funding within the next couple of weeks.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Estimated date of the end of November to complete review of the Notice of Awards, activation of the Grant Control Flags, and creation of required sub budgets, when applicable.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erriweather Sans"/>
              <a:buChar char="&gt;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a new sub budget is needed, GCA will send a notification in Grant Tracker and request that appropriate expenses be transferred to it.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9"/>
          <p:cNvSpPr txBox="1"/>
          <p:nvPr/>
        </p:nvSpPr>
        <p:spPr>
          <a:xfrm>
            <a:off x="671758" y="6301355"/>
            <a:ext cx="7229368" cy="3308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4B2E83"/>
                </a:solidFill>
                <a:latin typeface="Arial"/>
                <a:ea typeface="Arial"/>
                <a:cs typeface="Arial"/>
                <a:sym typeface="Arial"/>
              </a:rPr>
              <a:t>MRAM – Matt Gardner – PAFC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