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embeddedFontLst>
    <p:embeddedFont>
      <p:font typeface="Open Sans Light"/>
      <p:regular r:id="rId16"/>
      <p:bold r:id="rId17"/>
      <p:italic r:id="rId18"/>
      <p:boldItalic r:id="rId19"/>
    </p:embeddedFont>
    <p:embeddedFont>
      <p:font typeface="Encode Sans Condensed Thin"/>
      <p:bold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ncodeSansCondensedThin-bold.fntdata"/><Relationship Id="rId11" Type="http://schemas.openxmlformats.org/officeDocument/2006/relationships/slide" Target="slides/slide5.xml"/><Relationship Id="rId22" Type="http://schemas.openxmlformats.org/officeDocument/2006/relationships/font" Target="fonts/OpenSans-bold.fntdata"/><Relationship Id="rId10" Type="http://schemas.openxmlformats.org/officeDocument/2006/relationships/slide" Target="slides/slide4.xml"/><Relationship Id="rId21" Type="http://schemas.openxmlformats.org/officeDocument/2006/relationships/font" Target="fonts/OpenSans-regular.fntdata"/><Relationship Id="rId13" Type="http://schemas.openxmlformats.org/officeDocument/2006/relationships/slide" Target="slides/slide7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23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nsf.gov/awards/managing/rtc.jsp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nsf.gov/bfa/dias/policy/fedrtc/appendix_a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nsf.gov/bfa/dias/policy/fedrtc/rtcoverlay_nov20.pdf" TargetMode="External"/><Relationship Id="rId4" Type="http://schemas.openxmlformats.org/officeDocument/2006/relationships/hyperlink" Target="https://www.nsf.gov/bfa/dias/policy/fedrtc/appendix_a.pdf" TargetMode="External"/><Relationship Id="rId5" Type="http://schemas.openxmlformats.org/officeDocument/2006/relationships/hyperlink" Target="https://www.nsf.gov/bfa/dias/policy/fedrtc/agencyimpstatements_nov20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andra2@uw.edu" TargetMode="External"/><Relationship Id="rId6" Type="http://schemas.openxmlformats.org/officeDocument/2006/relationships/hyperlink" Target="mailto:mgard4@uw.eud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25"/>
              <a:buNone/>
            </a:pPr>
            <a:r>
              <a:rPr lang="en-US" sz="4625">
                <a:latin typeface="Arial"/>
                <a:ea typeface="Arial"/>
                <a:cs typeface="Arial"/>
                <a:sym typeface="Arial"/>
              </a:rPr>
              <a:t>UPDATED RESEARCH TERMS &amp; CONDITIONS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December,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Updated Research Terms &amp; Conditions (RTCs)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20"/>
              <a:buNone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What are the RTCs?</a:t>
            </a:r>
            <a:endParaRPr/>
          </a:p>
          <a:p>
            <a:pPr indent="-20193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None/>
            </a:pPr>
            <a:r>
              <a:t/>
            </a:r>
            <a:endParaRPr sz="222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Several participating federal agencies attempted to create a streamlined and consistent implementation of the federal regulations (Uniform Guidance)</a:t>
            </a:r>
            <a:endParaRPr/>
          </a:p>
          <a:p>
            <a:pPr indent="-168275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None/>
            </a:pPr>
            <a:r>
              <a:t/>
            </a: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The RTCs live on the NSF website and contain: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>
                <a:latin typeface="Arial"/>
                <a:ea typeface="Arial"/>
                <a:cs typeface="Arial"/>
                <a:sym typeface="Arial"/>
              </a:rPr>
              <a:t>Overlay to 2 CFR 200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>
                <a:latin typeface="Arial"/>
                <a:ea typeface="Arial"/>
                <a:cs typeface="Arial"/>
                <a:sym typeface="Arial"/>
              </a:rPr>
              <a:t>Prior Approval Matrix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>
                <a:latin typeface="Arial"/>
                <a:ea typeface="Arial"/>
                <a:cs typeface="Arial"/>
                <a:sym typeface="Arial"/>
              </a:rPr>
              <a:t>Subaward Requirements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>
                <a:latin typeface="Arial"/>
                <a:ea typeface="Arial"/>
                <a:cs typeface="Arial"/>
                <a:sym typeface="Arial"/>
              </a:rPr>
              <a:t>National Policy Requirements</a:t>
            </a:r>
            <a:endParaRPr/>
          </a:p>
          <a:p>
            <a:pPr indent="-168275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None/>
            </a:pPr>
            <a:r>
              <a:t/>
            </a: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https://www.nsf.gov/awards/managing/rtc.jsp</a:t>
            </a:r>
            <a:endParaRPr sz="2220"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None/>
            </a:pPr>
            <a:r>
              <a:t/>
            </a:r>
            <a:endParaRPr sz="222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Updated Research Terms &amp; Conditions (RTCs)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RTC Participating Agencies: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National Aeronautics &amp; Space Administration (NASA)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National Institutes of Health (NIH)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National Science Foundation (NSF)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Dept. of Agriculture/NIFA (USDA)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Dept. of Commerce (DOC)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Dept. of Energy (DOE)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Dept. of Homeland Security (DHS)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Grants &amp; Financial Assistance Division (GFAD)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Emergency Management Agency (FEMA)</a:t>
            </a:r>
            <a:endParaRPr/>
          </a:p>
          <a:p>
            <a: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Updated Research Terms &amp; Conditions (RTCs)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Updated RTCs effective November 12, 2020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Adopted the recent revisions to 2 CFR 200 - Uniform Guidance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Issued updated Agency Implementation Statements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These statements by the Agencies indicate to which awards the RTCs apply and the effective dates.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Issued an updated Prior Approval Matrix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Research Terms &amp; Conditions: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Prior Approval Matrix</a:t>
            </a:r>
            <a:endParaRPr/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Prior Approval Matrix indicates whether prior written approval is required for a variety of Award actions and expenditures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requirements for prior approval differ from agency to agency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Prior Approval Matrix can be found at: 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https://www.nsf.gov/bfa/dias/policy/fedrtc/appendix_a.pdf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Prior Approval Matrix: Notable Changes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Dept. of Homeland Security (DHS) has added prior approval requirements for Awards issued by: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>
                <a:latin typeface="Arial"/>
                <a:ea typeface="Arial"/>
                <a:cs typeface="Arial"/>
                <a:sym typeface="Arial"/>
              </a:rPr>
              <a:t>Grants &amp; Financial Assistance Division (GFAD), and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>
                <a:latin typeface="Arial"/>
                <a:ea typeface="Arial"/>
                <a:cs typeface="Arial"/>
                <a:sym typeface="Arial"/>
              </a:rPr>
              <a:t>Federal Emergency Management Agency (FEMA)</a:t>
            </a:r>
            <a:endParaRPr/>
          </a:p>
          <a:p>
            <a:pPr indent="-168275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None/>
            </a:pPr>
            <a:r>
              <a:t/>
            </a: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The DHS requirements tend to be stricter than the other RTC agencies. For example, DHS requires prior approval before: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>
                <a:latin typeface="Arial"/>
                <a:ea typeface="Arial"/>
                <a:cs typeface="Arial"/>
                <a:sym typeface="Arial"/>
              </a:rPr>
              <a:t>Using Unrecovered Indirect Costs (UIDC) to meet cost share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>
                <a:latin typeface="Arial"/>
                <a:ea typeface="Arial"/>
                <a:cs typeface="Arial"/>
                <a:sym typeface="Arial"/>
              </a:rPr>
              <a:t>Incurring allowable pre-award costs</a:t>
            </a:r>
            <a:endParaRPr/>
          </a:p>
          <a:p>
            <a:pPr indent="-168275" lvl="1" marL="74295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None/>
            </a:pPr>
            <a:r>
              <a:t/>
            </a: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If you have Awards from DHS, please review the RTCs and the Prior Approval Matrix.</a:t>
            </a:r>
            <a:endParaRPr/>
          </a:p>
          <a:p>
            <a:pPr indent="-20193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None/>
            </a:pPr>
            <a:r>
              <a:t/>
            </a:r>
            <a:endParaRPr sz="222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Prior Approval Matrix: Notable Changes</a:t>
            </a:r>
            <a:endParaRPr/>
          </a:p>
        </p:txBody>
      </p:sp>
      <p:sp>
        <p:nvSpPr>
          <p:cNvPr id="95" name="Google Shape;95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NASA made several changes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Prior written approval is now required on NASA Awards for: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Changes in cost sharing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Issuing a subaward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Rebudgeting funds out of the Participant Support category</a:t>
            </a:r>
            <a:endParaRPr/>
          </a:p>
          <a:p>
            <a:pPr indent="-158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changes apply to all new NASA grants and cooperative agreements, and funding amendments on existing grants and cooperative agreements.</a:t>
            </a:r>
            <a:endParaRPr/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02" name="Google Shape;102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RTC Overlay: 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https://www.nsf.gov/bfa/dias/policy/fedrtc/rtcoverlay_nov20.pdf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Prior Approval Matrix: 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https://www.nsf.gov/bfa/dias/policy/fedrtc/appendix_a.pdf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Agency Implementation Statements: 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https://www.nsf.gov/bfa/dias/policy/fedrtc/agencyimpstatements_nov20.pdf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09" name="Google Shape;109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Andra Sawyer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andra2@uw.edu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Available for calls via Teams and/or Zoom</a:t>
            </a:r>
            <a:endParaRPr/>
          </a:p>
        </p:txBody>
      </p:sp>
      <p:sp>
        <p:nvSpPr>
          <p:cNvPr id="110" name="Google Shape;110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