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iths.org/investigators/services/bmi/redcap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iths.org/investigators/services/bmi/redcap/" TargetMode="External"/><Relationship Id="rId4" Type="http://schemas.openxmlformats.org/officeDocument/2006/relationships/hyperlink" Target="https://www.washington.edu/research/policies/guidance-electronic-informed-consent/" TargetMode="External"/><Relationship Id="rId5" Type="http://schemas.openxmlformats.org/officeDocument/2006/relationships/hyperlink" Target="https://www.washington.edu/research/forms-and-templates/template-consent-form-standard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ashington.edu/research/hsd/special-topics/subject-payment/" TargetMode="Externa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43000" y="1699023"/>
            <a:ext cx="6858000" cy="1342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300"/>
              <a:t>Human Subjects Update: e-Consent, Subject Payment &amp; COVID Planning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Karen Moe, Director, Human Subjects Division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MRAM Meeting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December 10, 2020</a:t>
            </a:r>
            <a:endParaRPr/>
          </a:p>
        </p:txBody>
      </p:sp>
      <p:pic>
        <p:nvPicPr>
          <p:cNvPr descr="A picture containing text, sign&#10;&#10;Description automatically generated"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8115" y="4179689"/>
            <a:ext cx="1379839" cy="1394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3973321" y="1104138"/>
            <a:ext cx="4688333" cy="13373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rPr lang="en-US" sz="2700"/>
              <a:t>Context for this new guidance</a:t>
            </a:r>
            <a:endParaRPr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3893344" y="2887218"/>
            <a:ext cx="4929188" cy="2866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The most frequently mentioned source of confusion in the last campus satisfaction survey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With this guidance, HSD has now completed its work on all of the issues identified in that survey. Examples: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Guidance: Return of Results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Guidance: Single IRB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Video tutorial: Getting Started in Zipline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Zipline instructions: shorter, more navigable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Improved options for e-consent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</a:pPr>
            <a:r>
              <a:t/>
            </a:r>
            <a:endParaRPr sz="1275"/>
          </a:p>
          <a:p>
            <a:pPr indent="0" lvl="1" marL="342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</a:pPr>
            <a:r>
              <a:rPr i="1" lang="en-US" sz="1275"/>
              <a:t>Thank you for helping us to identify what would be helpful to you! </a:t>
            </a:r>
            <a:endParaRPr/>
          </a:p>
        </p:txBody>
      </p:sp>
      <p:pic>
        <p:nvPicPr>
          <p:cNvPr descr="University of Washington - Vantage Technology Consulting Group" id="156" name="Google Shape;156;p22"/>
          <p:cNvPicPr preferRelativeResize="0"/>
          <p:nvPr/>
        </p:nvPicPr>
        <p:blipFill rotWithShape="1">
          <a:blip r:embed="rId3">
            <a:alphaModFix/>
          </a:blip>
          <a:srcRect b="0" l="21125" r="27942" t="0"/>
          <a:stretch/>
        </p:blipFill>
        <p:spPr>
          <a:xfrm>
            <a:off x="1" y="857257"/>
            <a:ext cx="3493008" cy="5143493"/>
          </a:xfrm>
          <a:custGeom>
            <a:rect b="b" l="l" r="r" t="t"/>
            <a:pathLst>
              <a:path extrusionOk="0" h="6858000" w="4657344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57" name="Google Shape;157;p22"/>
          <p:cNvSpPr/>
          <p:nvPr/>
        </p:nvSpPr>
        <p:spPr>
          <a:xfrm>
            <a:off x="4049525" y="2561875"/>
            <a:ext cx="3809516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29370" y="1036155"/>
            <a:ext cx="8263890" cy="10758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b="1" lang="en-US" sz="4050"/>
              <a:t>Planning for COVID-19 possibilities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429370" y="2410737"/>
            <a:ext cx="5035164" cy="3089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lang="en-US" sz="1650"/>
              <a:t>Researchers should plan for what they would do if      restrictions must be re-imposed on human subjects      research.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t/>
            </a:r>
            <a:endParaRPr sz="165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lang="en-US" sz="1650"/>
              <a:t>Examples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Char char="•"/>
            </a:pPr>
            <a:r>
              <a:rPr lang="en-US" sz="1650"/>
              <a:t>UW Medicine restrictions on research that occurs in UW Medicine clinical units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Char char="•"/>
            </a:pPr>
            <a:r>
              <a:rPr lang="en-US" sz="1650"/>
              <a:t>Additional IRB restrictions on research that requires close in-person interactions with subjects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t/>
            </a:r>
            <a:endParaRPr sz="165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t/>
            </a:r>
            <a:endParaRPr sz="1650"/>
          </a:p>
        </p:txBody>
      </p:sp>
      <p:pic>
        <p:nvPicPr>
          <p:cNvPr descr="Inside the Coronavirus - Scientific American" id="93" name="Google Shape;93;p14"/>
          <p:cNvPicPr preferRelativeResize="0"/>
          <p:nvPr/>
        </p:nvPicPr>
        <p:blipFill rotWithShape="1">
          <a:blip r:embed="rId3">
            <a:alphaModFix/>
          </a:blip>
          <a:srcRect b="2" l="1309" r="2058" t="0"/>
          <a:stretch/>
        </p:blipFill>
        <p:spPr>
          <a:xfrm>
            <a:off x="5756744" y="2427732"/>
            <a:ext cx="2955798" cy="307238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/>
          <p:nvPr/>
        </p:nvSpPr>
        <p:spPr>
          <a:xfrm>
            <a:off x="341050" y="2140124"/>
            <a:ext cx="8415100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429370" y="1036155"/>
            <a:ext cx="8263890" cy="10758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lang="en-US" sz="4050"/>
              <a:t>E-Consent 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429370" y="2410737"/>
            <a:ext cx="5035164" cy="3089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en-US" sz="1500"/>
              <a:t>Using an electronic system to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Provide information to prospective subjects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Facilitate comprehension and time to consider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Document consent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en-US" sz="1500"/>
              <a:t>A valuable option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Minimizes in-person contact (COVID-19)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Expands possibilities for who can be subjects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Increases efficiency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Increases regulatory compliance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</p:txBody>
      </p:sp>
      <p:pic>
        <p:nvPicPr>
          <p:cNvPr descr="Consent and Ethics - The Hotline" id="101" name="Google Shape;101;p15"/>
          <p:cNvPicPr preferRelativeResize="0"/>
          <p:nvPr/>
        </p:nvPicPr>
        <p:blipFill rotWithShape="1">
          <a:blip r:embed="rId3">
            <a:alphaModFix/>
          </a:blip>
          <a:srcRect b="-1" l="30031" r="5947" t="0"/>
          <a:stretch/>
        </p:blipFill>
        <p:spPr>
          <a:xfrm>
            <a:off x="5385269" y="2410737"/>
            <a:ext cx="2955798" cy="307238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/>
          <p:nvPr/>
        </p:nvSpPr>
        <p:spPr>
          <a:xfrm>
            <a:off x="341050" y="2140124"/>
            <a:ext cx="8415100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lang="en-US" sz="4050"/>
              <a:t>E-consent project, now completed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628650" y="2304288"/>
            <a:ext cx="7886700" cy="3188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b="1" lang="en-US" sz="1650"/>
              <a:t>Goals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Char char="•"/>
            </a:pPr>
            <a:r>
              <a:rPr lang="en-US" sz="1650"/>
              <a:t>Expand e-consent methods available for UW research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Char char="•"/>
            </a:pPr>
            <a:r>
              <a:rPr lang="en-US" sz="1650"/>
              <a:t>Offer an e-consent method that meets FDA requirements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Char char="•"/>
            </a:pPr>
            <a:r>
              <a:rPr lang="en-US" sz="1650"/>
              <a:t>Offer an e-consent method that can also be used for HIPAA authorization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Char char="•"/>
            </a:pPr>
            <a:r>
              <a:rPr lang="en-US" sz="1650"/>
              <a:t>Ensure that UW e-consent methods meet all federal and state requirements for electronic signatures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t/>
            </a:r>
            <a:endParaRPr sz="16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b="1" lang="en-US" sz="1650"/>
              <a:t>Partial list of project participants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lang="en-US" sz="1650"/>
              <a:t>HSD, School of Medicine (ITHS; Compliance), UW Medicine (Compliance; HIPAA), UW Attorney General’s Office</a:t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341050" y="2140124"/>
            <a:ext cx="8415100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429370" y="1036155"/>
            <a:ext cx="8263890" cy="10758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lang="en-US" sz="4050"/>
              <a:t>New Option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429370" y="2410737"/>
            <a:ext cx="5507831" cy="3089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7"/>
              <a:buNone/>
            </a:pPr>
            <a:r>
              <a:rPr lang="en-US" sz="1387"/>
              <a:t>Use the </a:t>
            </a:r>
            <a:r>
              <a:rPr b="1" lang="en-US" sz="1387"/>
              <a:t>UW ITHS REDCap e-signature function </a:t>
            </a:r>
            <a:r>
              <a:rPr lang="en-US" sz="1387"/>
              <a:t>to obtain and store legally valid electronic consent signatures.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40"/>
              <a:buNone/>
            </a:pPr>
            <a:r>
              <a:t/>
            </a:r>
            <a:endParaRPr sz="104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48"/>
              <a:buNone/>
            </a:pPr>
            <a:r>
              <a:rPr lang="en-US" sz="1248"/>
              <a:t>A web-based application for research electronic data capture. Already used to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48"/>
              <a:buChar char="•"/>
            </a:pPr>
            <a:r>
              <a:rPr lang="en-US" sz="1248"/>
              <a:t>Administer recruiting or data surveys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48"/>
              <a:buChar char="•"/>
            </a:pPr>
            <a:r>
              <a:rPr lang="en-US" sz="1248"/>
              <a:t>Collect data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48"/>
              <a:buChar char="•"/>
            </a:pPr>
            <a:r>
              <a:rPr lang="en-US" sz="1248"/>
              <a:t>Track adverse events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48"/>
              <a:buChar char="•"/>
            </a:pPr>
            <a:r>
              <a:rPr lang="en-US" sz="1248"/>
              <a:t>Create longitudinal studies with automatic follow-up surveys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48"/>
              <a:buChar char="•"/>
            </a:pPr>
            <a:r>
              <a:rPr lang="en-US" sz="1248"/>
              <a:t>Administer multi-site studies</a:t>
            </a:r>
            <a:endParaRPr/>
          </a:p>
          <a:p>
            <a:pPr indent="-14935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48"/>
              <a:buNone/>
            </a:pPr>
            <a:r>
              <a:t/>
            </a:r>
            <a:endParaRPr sz="1248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48"/>
              <a:buNone/>
            </a:pPr>
            <a:r>
              <a:rPr lang="en-US" sz="1248"/>
              <a:t>UW ITHS provides exceptional support and training for REDCap. </a:t>
            </a:r>
            <a:endParaRPr sz="104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40"/>
              <a:buNone/>
            </a:pPr>
            <a:r>
              <a:rPr lang="en-US" sz="1040" u="sng">
                <a:solidFill>
                  <a:schemeClr val="hlink"/>
                </a:solidFill>
                <a:hlinkClick r:id="rId3"/>
              </a:rPr>
              <a:t>https://www.iths.org/investigators/services/bmi/redcap/</a:t>
            </a:r>
            <a:r>
              <a:rPr lang="en-US" sz="1040"/>
              <a:t>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40"/>
              <a:buNone/>
            </a:pPr>
            <a:r>
              <a:t/>
            </a:r>
            <a:endParaRPr sz="1040"/>
          </a:p>
        </p:txBody>
      </p:sp>
      <p:pic>
        <p:nvPicPr>
          <p:cNvPr descr="REDCap | CTSI" id="116" name="Google Shape;11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13478" y="2206859"/>
            <a:ext cx="2423291" cy="26963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Cap | The Institute for Translational Sciences | UTMB Home" id="117" name="Google Shape;117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37201" y="4431710"/>
            <a:ext cx="2721769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/>
          <p:nvPr/>
        </p:nvSpPr>
        <p:spPr>
          <a:xfrm>
            <a:off x="341050" y="2140124"/>
            <a:ext cx="8415100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429370" y="1036155"/>
            <a:ext cx="8263890" cy="10758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lang="en-US" sz="4050"/>
              <a:t>Requirements for REDCap e-consent</a:t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430117" y="2521748"/>
            <a:ext cx="5671393" cy="3089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Obtain specific IRB approval to use it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Use one of the ITHS REDCap e-consent signature templates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Include required additional consent information specific to electronic signatures (see HSD’s consent template &amp; consent guidance)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Retain the signed consent form in REDCap</a:t>
            </a:r>
            <a:endParaRPr sz="1650"/>
          </a:p>
        </p:txBody>
      </p:sp>
      <p:pic>
        <p:nvPicPr>
          <p:cNvPr descr="New Backbone Checklists for SAP Solution Manager available! | SAP Blogs" id="125" name="Google Shape;125;p18"/>
          <p:cNvPicPr preferRelativeResize="0"/>
          <p:nvPr/>
        </p:nvPicPr>
        <p:blipFill rotWithShape="1">
          <a:blip r:embed="rId3">
            <a:alphaModFix/>
          </a:blip>
          <a:srcRect b="-3" l="0" r="3792" t="0"/>
          <a:stretch/>
        </p:blipFill>
        <p:spPr>
          <a:xfrm>
            <a:off x="5878187" y="2290870"/>
            <a:ext cx="2955798" cy="307238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/>
          <p:nvPr/>
        </p:nvSpPr>
        <p:spPr>
          <a:xfrm>
            <a:off x="341050" y="2140124"/>
            <a:ext cx="8415100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429370" y="1036155"/>
            <a:ext cx="8263890" cy="10758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Calibri"/>
              <a:buNone/>
            </a:pPr>
            <a:r>
              <a:rPr lang="en-US" sz="3450"/>
              <a:t>Studies reviewed by other IRBs instead of the UW IRB</a:t>
            </a:r>
            <a:endParaRPr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429370" y="2410737"/>
            <a:ext cx="5035164" cy="3089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b="1" lang="en-US" sz="1650"/>
              <a:t>E-consent option can be used only if allowed by that IRB</a:t>
            </a:r>
            <a:r>
              <a:rPr lang="en-US" sz="1650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t/>
            </a:r>
            <a:endParaRPr sz="165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lang="en-US" sz="1650" u="sng"/>
              <a:t>Examples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i="1" lang="en-US" sz="1650"/>
              <a:t>Fred Hutch IRB</a:t>
            </a:r>
            <a:r>
              <a:rPr lang="en-US" sz="1650"/>
              <a:t>: Only for minimal risk studies.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i="1" lang="en-US" sz="1650"/>
              <a:t>Seattle Childrens IRB</a:t>
            </a:r>
            <a:r>
              <a:rPr lang="en-US" sz="1650"/>
              <a:t>: Contact the IRB office.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i="1" lang="en-US" sz="1650"/>
              <a:t>WIRB (WCG IRB)</a:t>
            </a:r>
            <a:r>
              <a:rPr lang="en-US" sz="1650"/>
              <a:t>: Allowed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</a:pPr>
            <a:r>
              <a:rPr i="1" lang="en-US" sz="1650"/>
              <a:t>Advarra IRB</a:t>
            </a:r>
            <a:r>
              <a:rPr lang="en-US" sz="1650"/>
              <a:t>: Allowed</a:t>
            </a:r>
            <a:endParaRPr/>
          </a:p>
        </p:txBody>
      </p:sp>
      <p:pic>
        <p:nvPicPr>
          <p:cNvPr descr="Human Subjects Research | Office of the Vice Chancellor for Research |  University of Illinois at Chicago" id="133" name="Google Shape;13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8744" y="2641661"/>
            <a:ext cx="3665314" cy="2430263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/>
          <p:nvPr/>
        </p:nvSpPr>
        <p:spPr>
          <a:xfrm>
            <a:off x="341050" y="2140124"/>
            <a:ext cx="8415100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429370" y="1036155"/>
            <a:ext cx="8263890" cy="10758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lang="en-US" sz="4050"/>
              <a:t>More Information</a:t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429370" y="2410737"/>
            <a:ext cx="5035164" cy="3089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/>
              <a:t>ITHS REDCap site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u="sng">
                <a:solidFill>
                  <a:schemeClr val="hlink"/>
                </a:solidFill>
                <a:hlinkClick r:id="rId3"/>
              </a:rPr>
              <a:t>https://www.iths.org/investigators/services/bmi/redcap/</a:t>
            </a:r>
            <a:r>
              <a:rPr lang="en-US" sz="1500"/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/>
              <a:t>HSD e-consent guidance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u="sng">
                <a:solidFill>
                  <a:schemeClr val="hlink"/>
                </a:solidFill>
                <a:hlinkClick r:id="rId4"/>
              </a:rPr>
              <a:t>https://www.washington.edu/research/policies/guidance-electronic-informed-consent/</a:t>
            </a:r>
            <a:r>
              <a:rPr lang="en-US" sz="1500"/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/>
              <a:t>Required consent elements also provided in HSD standard consent template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u="sng">
                <a:solidFill>
                  <a:schemeClr val="hlink"/>
                </a:solidFill>
                <a:hlinkClick r:id="rId5"/>
              </a:rPr>
              <a:t>https://www.washington.edu/research/forms-and-templates/template-consent-form-standard/</a:t>
            </a:r>
            <a:r>
              <a:rPr lang="en-US" sz="1500"/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</p:txBody>
      </p:sp>
      <p:sp>
        <p:nvSpPr>
          <p:cNvPr id="141" name="Google Shape;141;p20"/>
          <p:cNvSpPr/>
          <p:nvPr/>
        </p:nvSpPr>
        <p:spPr>
          <a:xfrm>
            <a:off x="341050" y="2140124"/>
            <a:ext cx="8415100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429370" y="1036155"/>
            <a:ext cx="8263890" cy="10758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lang="en-US" sz="4050"/>
              <a:t>Subject Payment: New guidance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429370" y="2410737"/>
            <a:ext cx="5035164" cy="3089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en-US" sz="1500"/>
              <a:t>GUIDANCE Subject Payment </a:t>
            </a:r>
            <a:r>
              <a:rPr lang="en-US" sz="1500"/>
              <a:t>is a HSD webpage that provides detailed guidance for designing and evaluating research subject payments.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u="sng">
                <a:solidFill>
                  <a:schemeClr val="hlink"/>
                </a:solidFill>
                <a:hlinkClick r:id="rId3"/>
              </a:rPr>
              <a:t>https://www.washington.edu/research/hsd/special-topics/subject-payment/</a:t>
            </a:r>
            <a:r>
              <a:rPr lang="en-US" sz="1500"/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Specific tips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IRB concerns such as “undue influence” on subjects’ decisions about participating in research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/>
              <a:t>Based on recent work by prominent bioethicists which offers compelling reasons why IRBs have often been too conservative on this issue</a:t>
            </a:r>
            <a:endParaRPr/>
          </a:p>
          <a:p>
            <a:pPr indent="-13335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</p:txBody>
      </p:sp>
      <p:pic>
        <p:nvPicPr>
          <p:cNvPr descr="What's included in institutional base salary? Understanding its components  and management" id="148" name="Google Shape;148;p21"/>
          <p:cNvPicPr preferRelativeResize="0"/>
          <p:nvPr/>
        </p:nvPicPr>
        <p:blipFill rotWithShape="1">
          <a:blip r:embed="rId4">
            <a:alphaModFix/>
          </a:blip>
          <a:srcRect b="-1" l="20712" r="15266" t="0"/>
          <a:stretch/>
        </p:blipFill>
        <p:spPr>
          <a:xfrm>
            <a:off x="5756744" y="2427732"/>
            <a:ext cx="2955798" cy="307238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1"/>
          <p:cNvSpPr/>
          <p:nvPr/>
        </p:nvSpPr>
        <p:spPr>
          <a:xfrm>
            <a:off x="341050" y="2140124"/>
            <a:ext cx="8415100" cy="48016"/>
          </a:xfrm>
          <a:custGeom>
            <a:rect b="b" l="l" r="r" t="t"/>
            <a:pathLst>
              <a:path extrusionOk="0" h="7407" w="336604">
                <a:moveTo>
                  <a:pt x="336604" y="2989"/>
                </a:moveTo>
                <a:cubicBezTo>
                  <a:pt x="312403" y="2989"/>
                  <a:pt x="288257" y="378"/>
                  <a:pt x="264058" y="129"/>
                </a:cubicBezTo>
                <a:cubicBezTo>
                  <a:pt x="213921" y="-388"/>
                  <a:pt x="163806" y="3183"/>
                  <a:pt x="113767" y="6369"/>
                </a:cubicBezTo>
                <a:cubicBezTo>
                  <a:pt x="87818" y="8021"/>
                  <a:pt x="61746" y="7071"/>
                  <a:pt x="35762" y="6109"/>
                </a:cubicBezTo>
                <a:cubicBezTo>
                  <a:pt x="27180" y="5791"/>
                  <a:pt x="18585" y="5692"/>
                  <a:pt x="10020" y="5069"/>
                </a:cubicBezTo>
                <a:cubicBezTo>
                  <a:pt x="6803" y="4835"/>
                  <a:pt x="-1882" y="6310"/>
                  <a:pt x="399" y="4029"/>
                </a:cubicBezTo>
                <a:cubicBezTo>
                  <a:pt x="2497" y="1931"/>
                  <a:pt x="6294" y="4710"/>
                  <a:pt x="9240" y="5069"/>
                </a:cubicBezTo>
                <a:cubicBezTo>
                  <a:pt x="13373" y="5573"/>
                  <a:pt x="17557" y="5589"/>
                  <a:pt x="21721" y="5589"/>
                </a:cubicBezTo>
                <a:cubicBezTo>
                  <a:pt x="39923" y="5589"/>
                  <a:pt x="58155" y="5024"/>
                  <a:pt x="76325" y="6109"/>
                </a:cubicBezTo>
                <a:cubicBezTo>
                  <a:pt x="125299" y="9033"/>
                  <a:pt x="174465" y="5780"/>
                  <a:pt x="223495" y="4029"/>
                </a:cubicBezTo>
                <a:cubicBezTo>
                  <a:pt x="249322" y="3107"/>
                  <a:pt x="275192" y="4954"/>
                  <a:pt x="300981" y="6630"/>
                </a:cubicBezTo>
                <a:cubicBezTo>
                  <a:pt x="308421" y="7113"/>
                  <a:pt x="315905" y="7663"/>
                  <a:pt x="323343" y="7150"/>
                </a:cubicBezTo>
                <a:cubicBezTo>
                  <a:pt x="326344" y="6943"/>
                  <a:pt x="335185" y="5525"/>
                  <a:pt x="332183" y="5329"/>
                </a:cubicBezTo>
                <a:cubicBezTo>
                  <a:pt x="259703" y="588"/>
                  <a:pt x="186911" y="2299"/>
                  <a:pt x="114287" y="3509"/>
                </a:cubicBezTo>
                <a:cubicBezTo>
                  <a:pt x="90794" y="3901"/>
                  <a:pt x="67300" y="4408"/>
                  <a:pt x="43822" y="5329"/>
                </a:cubicBezTo>
                <a:cubicBezTo>
                  <a:pt x="36370" y="5621"/>
                  <a:pt x="28910" y="6481"/>
                  <a:pt x="21461" y="6109"/>
                </a:cubicBezTo>
                <a:cubicBezTo>
                  <a:pt x="15864" y="5829"/>
                  <a:pt x="15877" y="5604"/>
                  <a:pt x="10280" y="5329"/>
                </a:cubicBezTo>
                <a:cubicBezTo>
                  <a:pt x="7942" y="5214"/>
                  <a:pt x="3259" y="5273"/>
                  <a:pt x="5599" y="5329"/>
                </a:cubicBezTo>
                <a:cubicBezTo>
                  <a:pt x="34283" y="6012"/>
                  <a:pt x="63001" y="5275"/>
                  <a:pt x="91666" y="4029"/>
                </a:cubicBezTo>
                <a:cubicBezTo>
                  <a:pt x="125786" y="2546"/>
                  <a:pt x="159961" y="5329"/>
                  <a:pt x="194113" y="5329"/>
                </a:cubicBezTo>
                <a:cubicBezTo>
                  <a:pt x="241616" y="5329"/>
                  <a:pt x="289101" y="2989"/>
                  <a:pt x="336604" y="2989"/>
                </a:cubicBezTo>
              </a:path>
            </a:pathLst>
          </a:cu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