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  <p:sldMasterId id="2147483681" r:id="rId5"/>
    <p:sldMasterId id="214748368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6858000" cx="9144000"/>
  <p:notesSz cx="6858000" cy="9144000"/>
  <p:embeddedFontLst>
    <p:embeddedFont>
      <p:font typeface="Arial Black"/>
      <p:regular r:id="rId14"/>
    </p:embeddedFont>
    <p:embeddedFont>
      <p:font typeface="Open Sans Light"/>
      <p:regular r:id="rId15"/>
      <p:bold r:id="rId16"/>
      <p:italic r:id="rId17"/>
      <p:boldItalic r:id="rId18"/>
    </p:embeddedFont>
    <p:embeddedFont>
      <p:font typeface="Encode Sans Condensed Thin"/>
      <p:bold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88" orient="horz"/>
        <p:guide pos="4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22" Type="http://schemas.openxmlformats.org/officeDocument/2006/relationships/font" Target="fonts/OpenSans-italic.fntdata"/><Relationship Id="rId21" Type="http://schemas.openxmlformats.org/officeDocument/2006/relationships/font" Target="fonts/OpenSans-bold.fntdata"/><Relationship Id="rId23" Type="http://schemas.openxmlformats.org/officeDocument/2006/relationships/font" Target="fonts/OpenSans-bold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OpenSansLight-regular.fntdata"/><Relationship Id="rId14" Type="http://schemas.openxmlformats.org/officeDocument/2006/relationships/font" Target="fonts/ArialBlack-regular.fntdata"/><Relationship Id="rId17" Type="http://schemas.openxmlformats.org/officeDocument/2006/relationships/font" Target="fonts/OpenSansLight-italic.fntdata"/><Relationship Id="rId16" Type="http://schemas.openxmlformats.org/officeDocument/2006/relationships/font" Target="fonts/OpenSansLight-bold.fntdata"/><Relationship Id="rId19" Type="http://schemas.openxmlformats.org/officeDocument/2006/relationships/font" Target="fonts/EncodeSansCondensedThin-bold.fntdata"/><Relationship Id="rId18" Type="http://schemas.openxmlformats.org/officeDocument/2006/relationships/font" Target="fonts/OpenSansLigh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477000" y="219722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722313" y="3289300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sz="4400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722313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None/>
              <a:defRPr sz="2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685800" y="5638800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2" type="body"/>
          </p:nvPr>
        </p:nvSpPr>
        <p:spPr>
          <a:xfrm>
            <a:off x="609600" y="96678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p11"/>
          <p:cNvSpPr txBox="1"/>
          <p:nvPr>
            <p:ph idx="3" type="body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1"/>
          <p:cNvSpPr txBox="1"/>
          <p:nvPr>
            <p:ph idx="4" type="body"/>
          </p:nvPr>
        </p:nvSpPr>
        <p:spPr>
          <a:xfrm>
            <a:off x="455613" y="4654560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89" name="Google Shape;8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7" name="Google Shape;97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98" name="Google Shape;9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128588" y="152399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 rot="5400000">
            <a:off x="579437" y="228601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>
            <p:ph idx="12" type="sldNum"/>
          </p:nvPr>
        </p:nvSpPr>
        <p:spPr>
          <a:xfrm rot="5400000">
            <a:off x="113797" y="220663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3"/>
          <p:cNvSpPr/>
          <p:nvPr/>
        </p:nvSpPr>
        <p:spPr>
          <a:xfrm rot="5400000">
            <a:off x="64725" y="6214780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accent4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671757" y="2819400"/>
            <a:ext cx="6972300" cy="1716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b="0" i="0" sz="5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1245348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3" y="470400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166" name="Google Shape;166;p24"/>
          <p:cNvPicPr preferRelativeResize="0"/>
          <p:nvPr/>
        </p:nvPicPr>
        <p:blipFill rotWithShape="1">
          <a:blip r:embed="rId4">
            <a:alphaModFix/>
          </a:blip>
          <a:srcRect b="93348" l="21047" r="20731" t="2275"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RGB.png" id="167" name="Google Shape;16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2450" y="5959686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4857" y="6153860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659305" y="1736726"/>
            <a:ext cx="8196210" cy="3701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&gt;"/>
              <a:defRPr b="0" i="0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b="0" i="0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&gt;"/>
              <a:defRPr b="0" i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b="0" i="0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&gt;"/>
              <a:defRPr b="0" i="0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W Logo_Purple_RGB.png" id="171" name="Google Shape;17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>
            <p:ph idx="2" type="body"/>
          </p:nvPr>
        </p:nvSpPr>
        <p:spPr>
          <a:xfrm>
            <a:off x="671758" y="255239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  <a:defRPr b="0" i="0" sz="3000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57" y="6153862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27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78" name="Google Shape;17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79" name="Google Shape;1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2" name="Google Shape;18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83" name="Google Shape;1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84" name="Google Shape;18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9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29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89" name="Google Shape;1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0" name="Google Shape;1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94" name="Google Shape;19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5" name="Google Shape;1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98" name="Google Shape;19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01" name="Google Shape;20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57200" y="1326778"/>
            <a:ext cx="8229600" cy="4799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3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3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07" name="Google Shape;2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09" name="Google Shape;20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2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12" name="Google Shape;21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3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17" name="Google Shape;21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2438400"/>
            <a:ext cx="8382000" cy="1524000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b="1" sz="540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6" name="Google Shape;76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gcahelp@uw.edu" TargetMode="External"/><Relationship Id="rId4" Type="http://schemas.openxmlformats.org/officeDocument/2006/relationships/hyperlink" Target="https://finance.uw.edu/gca/gca-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722313" y="1295400"/>
            <a:ext cx="5830887" cy="3355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 Black"/>
              <a:buNone/>
            </a:pPr>
            <a:r>
              <a:rPr lang="en-US" sz="4320"/>
              <a:t>UPDATE: </a:t>
            </a:r>
            <a:br>
              <a:rPr lang="en-US" sz="4320"/>
            </a:br>
            <a:r>
              <a:rPr lang="en-US" sz="4320"/>
              <a:t>CARES ACT FUNDING AND COVID RESEARCH</a:t>
            </a:r>
            <a:br>
              <a:rPr lang="en-US" sz="3959"/>
            </a:br>
            <a:endParaRPr sz="2880"/>
          </a:p>
        </p:txBody>
      </p:sp>
      <p:sp>
        <p:nvSpPr>
          <p:cNvPr id="223" name="Google Shape;223;p36"/>
          <p:cNvSpPr txBox="1"/>
          <p:nvPr>
            <p:ph idx="1" type="body"/>
          </p:nvPr>
        </p:nvSpPr>
        <p:spPr>
          <a:xfrm>
            <a:off x="742191" y="4876800"/>
            <a:ext cx="5297487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4C51"/>
              </a:buClr>
              <a:buSzPts val="2220"/>
              <a:buNone/>
            </a:pPr>
            <a:r>
              <a:rPr lang="en-US" sz="2220"/>
              <a:t>MRAM December 2020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C4C51"/>
              </a:buClr>
              <a:buSzPts val="2220"/>
              <a:buNone/>
            </a:pPr>
            <a:r>
              <a:rPr lang="en-US" sz="2220"/>
              <a:t>Matt Gardner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C4C51"/>
              </a:buClr>
              <a:buSzPts val="2220"/>
              <a:buNone/>
            </a:pPr>
            <a:r>
              <a:rPr lang="en-US" sz="2220"/>
              <a:t>Post Award Fiscal Compliance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C4C51"/>
              </a:buClr>
              <a:buSzPts val="2220"/>
              <a:buNone/>
            </a:pPr>
            <a:r>
              <a:rPr lang="en-US" sz="2220"/>
              <a:t>gcafco@uw.edu</a:t>
            </a:r>
            <a:endParaRPr sz="22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Federal Appropriations/Aid Related to COVID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7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Three Acts of Congress relating to funding due to the impacts from COVID: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Coronavirus Preparedness and Response Supplemental Appropriations Act, 2020 (PL 116-123)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Coronavirus Aid, Relief, and Economic Security (CARES) Act (PL 116-136)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Paycheck Protection Program and Health Care Enhancement Act (PL 116-139)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Federal Appropriations Related to COVID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8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OMB has instructed federal agencies to separately track and report funding from the “Three Acts”.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will also track funds from the “Three Acts” because: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federal agencies are tracking funds separately, it is prudent for UW to follow their lead.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High probability these funds are audited in the future; separate accountability is critical to preparing for an audit.</a:t>
            </a:r>
            <a:endParaRPr/>
          </a:p>
        </p:txBody>
      </p:sp>
      <p:sp>
        <p:nvSpPr>
          <p:cNvPr id="237" name="Google Shape;237;p3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COVID Research Not Funded by the “Three Acts”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9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There may (will) be Awards which are classified as “COVID Research” that are not funded by the “Three Acts”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Example: COVID research funded via a non-federal sponsor/non-federal funds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will also track overall research related to COVID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Update of GCA actions for Tracking CARES and/or COVID funding</a:t>
            </a:r>
            <a:endParaRPr/>
          </a:p>
        </p:txBody>
      </p:sp>
      <p:sp>
        <p:nvSpPr>
          <p:cNvPr id="250" name="Google Shape;250;p40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Last month, GCA reviewed Notice of Awards and applicable documentation and took the following actions: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Activated Grant Control Flags for Awards with “Three Acts” or COVID funding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Set up sub budgets, when applicable, in order to ensure separate accountability for funding under the “Three Acts”.</a:t>
            </a:r>
            <a:endParaRPr/>
          </a:p>
          <a:p>
            <a:pPr indent="-168275" lvl="1" marL="74295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None/>
            </a:pPr>
            <a:r>
              <a:t/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Going forward – GCA will continue to review all incoming Notice of Awards to determine if GCFs or sub budgets are required.</a:t>
            </a:r>
            <a:endParaRPr/>
          </a:p>
          <a:p>
            <a:pPr indent="-201930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r>
              <a:t/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GCA will notify campus units if a sub budget is required to separately track funding.</a:t>
            </a:r>
            <a:endParaRPr/>
          </a:p>
        </p:txBody>
      </p:sp>
      <p:sp>
        <p:nvSpPr>
          <p:cNvPr id="251" name="Google Shape;251;p4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1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Char char="&gt;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Grant and Contract Accounting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Char char="–"/>
            </a:pPr>
            <a:r>
              <a:rPr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gcahelp@uw.edu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Char char="–"/>
            </a:pPr>
            <a:r>
              <a:rPr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https://finance.uw.edu/gca/gca-home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95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095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