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58000" cy="9144000"/>
  <p:embeddedFontLst>
    <p:embeddedFont>
      <p:font typeface="Open Sans Light"/>
      <p:regular r:id="rId12"/>
      <p:bold r:id="rId13"/>
      <p:italic r:id="rId14"/>
      <p:boldItalic r:id="rId15"/>
    </p:embeddedFont>
    <p:embeddedFont>
      <p:font typeface="Century Gothic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  <p:embeddedFont>
      <p:font typeface="Encode Sans Condensed Thin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22" Type="http://schemas.openxmlformats.org/officeDocument/2006/relationships/font" Target="fonts/OpenSans-italic.fntdata"/><Relationship Id="rId21" Type="http://schemas.openxmlformats.org/officeDocument/2006/relationships/font" Target="fonts/OpenSans-bold.fntdata"/><Relationship Id="rId24" Type="http://schemas.openxmlformats.org/officeDocument/2006/relationships/font" Target="fonts/EncodeSansCondensedThin-regular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EncodeSansCondensedThin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OpenSansLight-bold.fntdata"/><Relationship Id="rId12" Type="http://schemas.openxmlformats.org/officeDocument/2006/relationships/font" Target="fonts/OpenSansLight-regular.fntdata"/><Relationship Id="rId15" Type="http://schemas.openxmlformats.org/officeDocument/2006/relationships/font" Target="fonts/OpenSansLight-boldItalic.fntdata"/><Relationship Id="rId14" Type="http://schemas.openxmlformats.org/officeDocument/2006/relationships/font" Target="fonts/OpenSansLight-italic.fntdata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19" Type="http://schemas.openxmlformats.org/officeDocument/2006/relationships/font" Target="fonts/CenturyGothic-boldItalic.fntdata"/><Relationship Id="rId18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idx="1" type="body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0" name="Google Shape;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2" type="body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3" type="body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>
            <p:ph idx="2" type="chart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6" name="Google Shape;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7" name="Google Shape;3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8" name="Google Shape;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1" name="Google Shape;4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42" name="Google Shape;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3" name="Google Shape;4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8" name="Google Shape;4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9" name="Google Shape;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hyperlink" Target="https://www.washington.edu/research/myresearch-lifecycle/manage/award-changes/budget-extensions/#reques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hyperlink" Target="https://finance.uw.edu/gca/gca-hom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gcahelp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692029" y="18688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GCA Updates</a:t>
            </a:r>
            <a:endParaRPr sz="3500"/>
          </a:p>
        </p:txBody>
      </p:sp>
      <p:sp>
        <p:nvSpPr>
          <p:cNvPr id="55" name="Google Shape;55;p11"/>
          <p:cNvSpPr txBox="1"/>
          <p:nvPr/>
        </p:nvSpPr>
        <p:spPr>
          <a:xfrm>
            <a:off x="692029" y="3675001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December 2020 MRAM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Liz Lee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New! GCA Receiving NCE/TBE’s Notification</a:t>
            </a:r>
            <a:endParaRPr/>
          </a:p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659305" y="1508125"/>
            <a:ext cx="3024672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/>
          </a:p>
          <a:p>
            <a:pPr indent="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900"/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938" y="1618451"/>
            <a:ext cx="3897639" cy="4015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/>
          <p:nvPr/>
        </p:nvSpPr>
        <p:spPr>
          <a:xfrm>
            <a:off x="501162" y="1917666"/>
            <a:ext cx="3771900" cy="4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and OSP are working together on No Cost Extension and Temporary Budget Extension Requests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is now cc’d on requests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Gives us an idea of what to expect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may reach out via GT if formal extension has not been processed prior to closeout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Request Form: </a:t>
            </a:r>
            <a:r>
              <a:rPr b="0" i="0" lang="en-US" sz="1400" u="sng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https://www.washington.edu/research/myresearch-lifecycle/manage/award-changes/budget-extensions/#request</a:t>
            </a:r>
            <a:r>
              <a:rPr b="0" i="0" lang="en-US" sz="14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700"/>
              <a:t>New! Milestone Communication via Grant Tracker</a:t>
            </a:r>
            <a:endParaRPr sz="2700"/>
          </a:p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/>
          </a:p>
          <a:p>
            <a:pPr indent="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900"/>
          </a:p>
        </p:txBody>
      </p:sp>
      <p:sp>
        <p:nvSpPr>
          <p:cNvPr id="72" name="Google Shape;72;p13"/>
          <p:cNvSpPr txBox="1"/>
          <p:nvPr/>
        </p:nvSpPr>
        <p:spPr>
          <a:xfrm>
            <a:off x="175350" y="4074480"/>
            <a:ext cx="76503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9969" y="1593312"/>
            <a:ext cx="4303207" cy="4221417"/>
          </a:xfrm>
          <a:prstGeom prst="rect">
            <a:avLst/>
          </a:prstGeom>
          <a:solidFill>
            <a:srgbClr val="ECECEC"/>
          </a:solidFill>
          <a:ln cap="sq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74" name="Google Shape;74;p13"/>
          <p:cNvSpPr/>
          <p:nvPr/>
        </p:nvSpPr>
        <p:spPr>
          <a:xfrm>
            <a:off x="430823" y="1946298"/>
            <a:ext cx="378823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Courtesy reminder approximately one month prior to deliverable due date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longer following up on unanswered Grant Tracker notes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GCA Website Under Construction</a:t>
            </a:r>
            <a:endParaRPr/>
          </a:p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/>
          </a:p>
          <a:p>
            <a:pPr indent="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900"/>
          </a:p>
        </p:txBody>
      </p:sp>
      <p:sp>
        <p:nvSpPr>
          <p:cNvPr id="82" name="Google Shape;82;p14"/>
          <p:cNvSpPr txBox="1"/>
          <p:nvPr/>
        </p:nvSpPr>
        <p:spPr>
          <a:xfrm>
            <a:off x="473850" y="5082700"/>
            <a:ext cx="81963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9150" y="1899737"/>
            <a:ext cx="4110772" cy="380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r Construction PNG Transparent Images | PNG All" id="84" name="Google Shape;8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23001">
            <a:off x="4577714" y="3329759"/>
            <a:ext cx="4058014" cy="127764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/>
          <p:nvPr/>
        </p:nvSpPr>
        <p:spPr>
          <a:xfrm>
            <a:off x="589085" y="1899737"/>
            <a:ext cx="3587261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Revising the entire website!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Updating/formatting material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Information is still available, may look different than normal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Recent Updates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Cost Share Page/ New Videos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FAQ’s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 Invoicing Webpage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invite feedback and suggestions!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Webpage: </a:t>
            </a:r>
            <a:r>
              <a:rPr b="0" i="0" lang="en-US" sz="1400" u="sng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https://finance.uw.edu/gca/gca-home</a:t>
            </a:r>
            <a:endParaRPr b="0" i="0" sz="14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>
            <a:off x="5939000" y="5379700"/>
            <a:ext cx="3204900" cy="15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747957" y="2953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Questions?</a:t>
            </a:r>
            <a:endParaRPr sz="2400"/>
          </a:p>
        </p:txBody>
      </p:sp>
      <p:sp>
        <p:nvSpPr>
          <p:cNvPr id="93" name="Google Shape;93;p15"/>
          <p:cNvSpPr txBox="1"/>
          <p:nvPr/>
        </p:nvSpPr>
        <p:spPr>
          <a:xfrm>
            <a:off x="747957" y="1793630"/>
            <a:ext cx="36218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gcahelp@uw.edu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