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42" r:id="rId5"/>
    <p:sldMasterId id="2147483743" r:id="rId6"/>
    <p:sldMasterId id="2147483744" r:id="rId7"/>
    <p:sldMasterId id="2147483745" r:id="rId8"/>
    <p:sldMasterId id="2147483746" r:id="rId9"/>
    <p:sldMasterId id="2147483747" r:id="rId10"/>
    <p:sldMasterId id="2147483748" r:id="rId11"/>
    <p:sldMasterId id="2147483749" r:id="rId12"/>
    <p:sldMasterId id="2147483750" r:id="rId13"/>
    <p:sldMasterId id="2147483751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294" r:id="rId54"/>
    <p:sldId id="295" r:id="rId55"/>
    <p:sldId id="296" r:id="rId56"/>
    <p:sldId id="297" r:id="rId57"/>
    <p:sldId id="298" r:id="rId58"/>
    <p:sldId id="299" r:id="rId59"/>
    <p:sldId id="300" r:id="rId60"/>
    <p:sldId id="301" r:id="rId61"/>
  </p:sldIdLst>
  <p:sldSz cy="6858000" cx="9144000"/>
  <p:notesSz cx="6858000" cy="9144000"/>
  <p:embeddedFontLst>
    <p:embeddedFont>
      <p:font typeface="Encode Sans"/>
      <p:regular r:id="rId62"/>
      <p:bold r:id="rId63"/>
    </p:embeddedFont>
    <p:embeddedFont>
      <p:font typeface="Arial Black"/>
      <p:regular r:id="rId64"/>
    </p:embeddedFont>
    <p:embeddedFont>
      <p:font typeface="Open Sans Light"/>
      <p:regular r:id="rId65"/>
      <p:bold r:id="rId66"/>
      <p:italic r:id="rId67"/>
      <p:boldItalic r:id="rId68"/>
    </p:embeddedFont>
    <p:embeddedFont>
      <p:font typeface="Encode Sans Condensed Thin"/>
      <p:bold r:id="rId69"/>
    </p:embeddedFont>
    <p:embeddedFont>
      <p:font typeface="Open Sans"/>
      <p:regular r:id="rId70"/>
      <p:bold r:id="rId71"/>
      <p:italic r:id="rId72"/>
      <p:boldItalic r:id="rId73"/>
    </p:embeddedFont>
    <p:embeddedFont>
      <p:font typeface="Century Gothic"/>
      <p:regular r:id="rId74"/>
      <p:bold r:id="rId75"/>
      <p:italic r:id="rId76"/>
      <p:boldItalic r:id="rId7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689DB0C-880A-414B-B23E-DDF62D35F28F}">
  <a:tblStyle styleId="{5689DB0C-880A-414B-B23E-DDF62D35F28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5.xml"/><Relationship Id="rId42" Type="http://schemas.openxmlformats.org/officeDocument/2006/relationships/slide" Target="slides/slide27.xml"/><Relationship Id="rId41" Type="http://schemas.openxmlformats.org/officeDocument/2006/relationships/slide" Target="slides/slide26.xml"/><Relationship Id="rId44" Type="http://schemas.openxmlformats.org/officeDocument/2006/relationships/slide" Target="slides/slide29.xml"/><Relationship Id="rId43" Type="http://schemas.openxmlformats.org/officeDocument/2006/relationships/slide" Target="slides/slide28.xml"/><Relationship Id="rId46" Type="http://schemas.openxmlformats.org/officeDocument/2006/relationships/slide" Target="slides/slide31.xml"/><Relationship Id="rId45" Type="http://schemas.openxmlformats.org/officeDocument/2006/relationships/slide" Target="slides/slide3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48" Type="http://schemas.openxmlformats.org/officeDocument/2006/relationships/slide" Target="slides/slide33.xml"/><Relationship Id="rId47" Type="http://schemas.openxmlformats.org/officeDocument/2006/relationships/slide" Target="slides/slide32.xml"/><Relationship Id="rId49" Type="http://schemas.openxmlformats.org/officeDocument/2006/relationships/slide" Target="slides/slide3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73" Type="http://schemas.openxmlformats.org/officeDocument/2006/relationships/font" Target="fonts/OpenSans-boldItalic.fntdata"/><Relationship Id="rId72" Type="http://schemas.openxmlformats.org/officeDocument/2006/relationships/font" Target="fonts/OpenSans-italic.fntdata"/><Relationship Id="rId31" Type="http://schemas.openxmlformats.org/officeDocument/2006/relationships/slide" Target="slides/slide16.xml"/><Relationship Id="rId75" Type="http://schemas.openxmlformats.org/officeDocument/2006/relationships/font" Target="fonts/CenturyGothic-bold.fntdata"/><Relationship Id="rId30" Type="http://schemas.openxmlformats.org/officeDocument/2006/relationships/slide" Target="slides/slide15.xml"/><Relationship Id="rId74" Type="http://schemas.openxmlformats.org/officeDocument/2006/relationships/font" Target="fonts/CenturyGothic-regular.fntdata"/><Relationship Id="rId33" Type="http://schemas.openxmlformats.org/officeDocument/2006/relationships/slide" Target="slides/slide18.xml"/><Relationship Id="rId77" Type="http://schemas.openxmlformats.org/officeDocument/2006/relationships/font" Target="fonts/CenturyGothic-boldItalic.fntdata"/><Relationship Id="rId32" Type="http://schemas.openxmlformats.org/officeDocument/2006/relationships/slide" Target="slides/slide17.xml"/><Relationship Id="rId76" Type="http://schemas.openxmlformats.org/officeDocument/2006/relationships/font" Target="fonts/CenturyGothic-italic.fntdata"/><Relationship Id="rId35" Type="http://schemas.openxmlformats.org/officeDocument/2006/relationships/slide" Target="slides/slide20.xml"/><Relationship Id="rId34" Type="http://schemas.openxmlformats.org/officeDocument/2006/relationships/slide" Target="slides/slide19.xml"/><Relationship Id="rId71" Type="http://schemas.openxmlformats.org/officeDocument/2006/relationships/font" Target="fonts/OpenSans-bold.fntdata"/><Relationship Id="rId70" Type="http://schemas.openxmlformats.org/officeDocument/2006/relationships/font" Target="fonts/OpenSans-regular.fntdata"/><Relationship Id="rId37" Type="http://schemas.openxmlformats.org/officeDocument/2006/relationships/slide" Target="slides/slide22.xml"/><Relationship Id="rId36" Type="http://schemas.openxmlformats.org/officeDocument/2006/relationships/slide" Target="slides/slide21.xml"/><Relationship Id="rId39" Type="http://schemas.openxmlformats.org/officeDocument/2006/relationships/slide" Target="slides/slide24.xml"/><Relationship Id="rId38" Type="http://schemas.openxmlformats.org/officeDocument/2006/relationships/slide" Target="slides/slide23.xml"/><Relationship Id="rId62" Type="http://schemas.openxmlformats.org/officeDocument/2006/relationships/font" Target="fonts/EncodeSans-regular.fntdata"/><Relationship Id="rId61" Type="http://schemas.openxmlformats.org/officeDocument/2006/relationships/slide" Target="slides/slide46.xml"/><Relationship Id="rId20" Type="http://schemas.openxmlformats.org/officeDocument/2006/relationships/slide" Target="slides/slide5.xml"/><Relationship Id="rId64" Type="http://schemas.openxmlformats.org/officeDocument/2006/relationships/font" Target="fonts/ArialBlack-regular.fntdata"/><Relationship Id="rId63" Type="http://schemas.openxmlformats.org/officeDocument/2006/relationships/font" Target="fonts/EncodeSans-bold.fntdata"/><Relationship Id="rId22" Type="http://schemas.openxmlformats.org/officeDocument/2006/relationships/slide" Target="slides/slide7.xml"/><Relationship Id="rId66" Type="http://schemas.openxmlformats.org/officeDocument/2006/relationships/font" Target="fonts/OpenSansLight-bold.fntdata"/><Relationship Id="rId21" Type="http://schemas.openxmlformats.org/officeDocument/2006/relationships/slide" Target="slides/slide6.xml"/><Relationship Id="rId65" Type="http://schemas.openxmlformats.org/officeDocument/2006/relationships/font" Target="fonts/OpenSansLight-regular.fntdata"/><Relationship Id="rId24" Type="http://schemas.openxmlformats.org/officeDocument/2006/relationships/slide" Target="slides/slide9.xml"/><Relationship Id="rId68" Type="http://schemas.openxmlformats.org/officeDocument/2006/relationships/font" Target="fonts/OpenSansLight-boldItalic.fntdata"/><Relationship Id="rId23" Type="http://schemas.openxmlformats.org/officeDocument/2006/relationships/slide" Target="slides/slide8.xml"/><Relationship Id="rId67" Type="http://schemas.openxmlformats.org/officeDocument/2006/relationships/font" Target="fonts/OpenSansLight-italic.fntdata"/><Relationship Id="rId60" Type="http://schemas.openxmlformats.org/officeDocument/2006/relationships/slide" Target="slides/slide45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69" Type="http://schemas.openxmlformats.org/officeDocument/2006/relationships/font" Target="fonts/EncodeSansCondensedThin-bold.fntdata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29" Type="http://schemas.openxmlformats.org/officeDocument/2006/relationships/slide" Target="slides/slide14.xml"/><Relationship Id="rId51" Type="http://schemas.openxmlformats.org/officeDocument/2006/relationships/slide" Target="slides/slide36.xml"/><Relationship Id="rId50" Type="http://schemas.openxmlformats.org/officeDocument/2006/relationships/slide" Target="slides/slide35.xml"/><Relationship Id="rId53" Type="http://schemas.openxmlformats.org/officeDocument/2006/relationships/slide" Target="slides/slide38.xml"/><Relationship Id="rId52" Type="http://schemas.openxmlformats.org/officeDocument/2006/relationships/slide" Target="slides/slide37.xml"/><Relationship Id="rId11" Type="http://schemas.openxmlformats.org/officeDocument/2006/relationships/slideMaster" Target="slideMasters/slideMaster7.xml"/><Relationship Id="rId55" Type="http://schemas.openxmlformats.org/officeDocument/2006/relationships/slide" Target="slides/slide40.xml"/><Relationship Id="rId10" Type="http://schemas.openxmlformats.org/officeDocument/2006/relationships/slideMaster" Target="slideMasters/slideMaster6.xml"/><Relationship Id="rId54" Type="http://schemas.openxmlformats.org/officeDocument/2006/relationships/slide" Target="slides/slide39.xml"/><Relationship Id="rId13" Type="http://schemas.openxmlformats.org/officeDocument/2006/relationships/slideMaster" Target="slideMasters/slideMaster9.xml"/><Relationship Id="rId57" Type="http://schemas.openxmlformats.org/officeDocument/2006/relationships/slide" Target="slides/slide42.xml"/><Relationship Id="rId12" Type="http://schemas.openxmlformats.org/officeDocument/2006/relationships/slideMaster" Target="slideMasters/slideMaster8.xml"/><Relationship Id="rId56" Type="http://schemas.openxmlformats.org/officeDocument/2006/relationships/slide" Target="slides/slide41.xml"/><Relationship Id="rId15" Type="http://schemas.openxmlformats.org/officeDocument/2006/relationships/notesMaster" Target="notesMasters/notesMaster1.xml"/><Relationship Id="rId59" Type="http://schemas.openxmlformats.org/officeDocument/2006/relationships/slide" Target="slides/slide44.xml"/><Relationship Id="rId14" Type="http://schemas.openxmlformats.org/officeDocument/2006/relationships/slideMaster" Target="slideMasters/slideMaster10.xml"/><Relationship Id="rId58" Type="http://schemas.openxmlformats.org/officeDocument/2006/relationships/slide" Target="slides/slide43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b5576b3a33_0_80:notes"/>
          <p:cNvSpPr/>
          <p:nvPr>
            <p:ph idx="2" type="sldImg"/>
          </p:nvPr>
        </p:nvSpPr>
        <p:spPr>
          <a:xfrm>
            <a:off x="1403450" y="1143000"/>
            <a:ext cx="40512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6" name="Google Shape;596;gb5576b3a33_0_80:notes"/>
          <p:cNvSpPr txBox="1"/>
          <p:nvPr>
            <p:ph idx="1" type="body"/>
          </p:nvPr>
        </p:nvSpPr>
        <p:spPr>
          <a:xfrm>
            <a:off x="685643" y="4400472"/>
            <a:ext cx="54867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25" lIns="89625" spcFirstLastPara="1" rIns="89625" wrap="square" tIns="448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gb5576b3a33_0_80:notes"/>
          <p:cNvSpPr txBox="1"/>
          <p:nvPr>
            <p:ph idx="12" type="sldNum"/>
          </p:nvPr>
        </p:nvSpPr>
        <p:spPr>
          <a:xfrm>
            <a:off x="3885313" y="8685554"/>
            <a:ext cx="29712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25" lIns="89625" spcFirstLastPara="1" rIns="89625" wrap="square" tIns="448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ae07b21d6c_0_551:notes"/>
          <p:cNvSpPr txBox="1"/>
          <p:nvPr>
            <p:ph idx="1" type="body"/>
          </p:nvPr>
        </p:nvSpPr>
        <p:spPr>
          <a:xfrm>
            <a:off x="701040" y="31401172"/>
            <a:ext cx="5608500" cy="297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gae07b21d6c_0_551:notes"/>
          <p:cNvSpPr/>
          <p:nvPr>
            <p:ph idx="2" type="sldImg"/>
          </p:nvPr>
        </p:nvSpPr>
        <p:spPr>
          <a:xfrm>
            <a:off x="-12933293" y="4954562"/>
            <a:ext cx="32877000" cy="24791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ae07b21d6c_0_556:notes"/>
          <p:cNvSpPr/>
          <p:nvPr>
            <p:ph idx="2" type="sldImg"/>
          </p:nvPr>
        </p:nvSpPr>
        <p:spPr>
          <a:xfrm>
            <a:off x="-12933293" y="4954562"/>
            <a:ext cx="32877000" cy="24791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5" name="Google Shape;665;gae07b21d6c_0_556:notes"/>
          <p:cNvSpPr txBox="1"/>
          <p:nvPr>
            <p:ph idx="1" type="body"/>
          </p:nvPr>
        </p:nvSpPr>
        <p:spPr>
          <a:xfrm>
            <a:off x="701040" y="31401172"/>
            <a:ext cx="5608500" cy="297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25" spcFirstLastPara="1" rIns="1828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gae07b21d6c_0_556:notes"/>
          <p:cNvSpPr txBox="1"/>
          <p:nvPr>
            <p:ph idx="12" type="sldNum"/>
          </p:nvPr>
        </p:nvSpPr>
        <p:spPr>
          <a:xfrm>
            <a:off x="3970941" y="62790879"/>
            <a:ext cx="3037800" cy="33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82825" spcFirstLastPara="1" rIns="1828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ae07b21d6c_0_563:notes"/>
          <p:cNvSpPr txBox="1"/>
          <p:nvPr>
            <p:ph idx="1" type="body"/>
          </p:nvPr>
        </p:nvSpPr>
        <p:spPr>
          <a:xfrm>
            <a:off x="701040" y="31401172"/>
            <a:ext cx="5608500" cy="297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gae07b21d6c_0_563:notes"/>
          <p:cNvSpPr/>
          <p:nvPr>
            <p:ph idx="2" type="sldImg"/>
          </p:nvPr>
        </p:nvSpPr>
        <p:spPr>
          <a:xfrm>
            <a:off x="-12933293" y="4954562"/>
            <a:ext cx="32877000" cy="24791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ae07b21d6c_0_568:notes"/>
          <p:cNvSpPr txBox="1"/>
          <p:nvPr>
            <p:ph idx="1" type="body"/>
          </p:nvPr>
        </p:nvSpPr>
        <p:spPr>
          <a:xfrm>
            <a:off x="701040" y="31401172"/>
            <a:ext cx="5608500" cy="297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gae07b21d6c_0_568:notes"/>
          <p:cNvSpPr/>
          <p:nvPr>
            <p:ph idx="2" type="sldImg"/>
          </p:nvPr>
        </p:nvSpPr>
        <p:spPr>
          <a:xfrm>
            <a:off x="-12933293" y="4954562"/>
            <a:ext cx="32877000" cy="24791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ae07b21d6c_0_573:notes"/>
          <p:cNvSpPr txBox="1"/>
          <p:nvPr>
            <p:ph idx="1" type="body"/>
          </p:nvPr>
        </p:nvSpPr>
        <p:spPr>
          <a:xfrm>
            <a:off x="701040" y="31401172"/>
            <a:ext cx="5608500" cy="297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gae07b21d6c_0_573:notes"/>
          <p:cNvSpPr/>
          <p:nvPr>
            <p:ph idx="2" type="sldImg"/>
          </p:nvPr>
        </p:nvSpPr>
        <p:spPr>
          <a:xfrm>
            <a:off x="-12933293" y="4954562"/>
            <a:ext cx="32877000" cy="24791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ae07b21d6c_0_580:notes"/>
          <p:cNvSpPr/>
          <p:nvPr>
            <p:ph idx="2" type="sldImg"/>
          </p:nvPr>
        </p:nvSpPr>
        <p:spPr>
          <a:xfrm>
            <a:off x="-12933293" y="4954562"/>
            <a:ext cx="32877000" cy="24791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3" name="Google Shape;693;gae07b21d6c_0_580:notes"/>
          <p:cNvSpPr txBox="1"/>
          <p:nvPr>
            <p:ph idx="1" type="body"/>
          </p:nvPr>
        </p:nvSpPr>
        <p:spPr>
          <a:xfrm>
            <a:off x="701040" y="31401172"/>
            <a:ext cx="5608500" cy="297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25" spcFirstLastPara="1" rIns="1828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gae07b21d6c_0_580:notes"/>
          <p:cNvSpPr txBox="1"/>
          <p:nvPr>
            <p:ph idx="12" type="sldNum"/>
          </p:nvPr>
        </p:nvSpPr>
        <p:spPr>
          <a:xfrm>
            <a:off x="3970941" y="62790879"/>
            <a:ext cx="3037800" cy="33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82825" spcFirstLastPara="1" rIns="1828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ae07b21d6c_0_586:notes"/>
          <p:cNvSpPr txBox="1"/>
          <p:nvPr>
            <p:ph idx="1" type="body"/>
          </p:nvPr>
        </p:nvSpPr>
        <p:spPr>
          <a:xfrm>
            <a:off x="701040" y="31401172"/>
            <a:ext cx="5608500" cy="297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gae07b21d6c_0_586:notes"/>
          <p:cNvSpPr/>
          <p:nvPr>
            <p:ph idx="2" type="sldImg"/>
          </p:nvPr>
        </p:nvSpPr>
        <p:spPr>
          <a:xfrm>
            <a:off x="-12933293" y="4954562"/>
            <a:ext cx="32877000" cy="24791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ae07b21d6c_0_1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gae07b21d6c_0_10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ae07b21d6c_0_1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gae07b21d6c_0_10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ae07b21d6c_0_1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gae07b21d6c_0_10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ae07b21d6c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gae07b21d6c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ae07b21d6c_0_10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gae07b21d6c_0_10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ae07b21d6c_0_10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gae07b21d6c_0_10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ae07b21d6c_0_10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gae07b21d6c_0_10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ae07b21d6c_0_10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gae07b21d6c_0_10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ae07b21d6c_0_119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4" name="Google Shape;754;gae07b21d6c_0_11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gae07b21d6c_0_11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ae07b21d6c_0_120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1" name="Google Shape;761;gae07b21d6c_0_12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gae07b21d6c_0_120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ae07b21d6c_0_12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9" name="Google Shape;769;gae07b21d6c_0_12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gae07b21d6c_0_12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ae07b21d6c_0_12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5" name="Google Shape;775;gae07b21d6c_0_12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gae07b21d6c_0_12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ae07b21d6c_0_12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3" name="Google Shape;783;gae07b21d6c_0_12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gae07b21d6c_0_12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ae07b21d6c_0_12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1" name="Google Shape;791;gae07b21d6c_0_12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gae07b21d6c_0_12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ae07b21d6c_0_508:notes"/>
          <p:cNvSpPr txBox="1"/>
          <p:nvPr>
            <p:ph idx="1" type="body"/>
          </p:nvPr>
        </p:nvSpPr>
        <p:spPr>
          <a:xfrm>
            <a:off x="701040" y="31401172"/>
            <a:ext cx="5608500" cy="297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gae07b21d6c_0_508:notes"/>
          <p:cNvSpPr/>
          <p:nvPr>
            <p:ph idx="2" type="sldImg"/>
          </p:nvPr>
        </p:nvSpPr>
        <p:spPr>
          <a:xfrm>
            <a:off x="-12933293" y="4954562"/>
            <a:ext cx="32877000" cy="24791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ae07b21d6c_0_123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9" name="Google Shape;799;gae07b21d6c_0_12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gae07b21d6c_0_12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ae07b21d6c_0_1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gae07b21d6c_0_13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e07b21d6c_0_13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e07b21d6c_0_1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gae07b21d6c_0_137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ae07b21d6c_0_138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ae07b21d6c_0_1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gae07b21d6c_0_138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ae07b21d6c_0_138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ae07b21d6c_0_1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gae07b21d6c_0_138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ae07b21d6c_0_1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Mention that update has been published to the web.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gae07b21d6c_0_139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ae07b21d6c_0_15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gae07b21d6c_0_15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ae07b21d6c_0_15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6" name="Google Shape;846;gae07b21d6c_0_15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ae07b21d6c_0_15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2" name="Google Shape;852;gae07b21d6c_0_15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ae07b21d6c_0_15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gae07b21d6c_0_15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ae07b21d6c_0_513:notes"/>
          <p:cNvSpPr/>
          <p:nvPr>
            <p:ph idx="2" type="sldImg"/>
          </p:nvPr>
        </p:nvSpPr>
        <p:spPr>
          <a:xfrm>
            <a:off x="-12933293" y="4954562"/>
            <a:ext cx="32877000" cy="24791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4" name="Google Shape;614;gae07b21d6c_0_513:notes"/>
          <p:cNvSpPr txBox="1"/>
          <p:nvPr>
            <p:ph idx="1" type="body"/>
          </p:nvPr>
        </p:nvSpPr>
        <p:spPr>
          <a:xfrm>
            <a:off x="701040" y="31401172"/>
            <a:ext cx="5608500" cy="297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25" spcFirstLastPara="1" rIns="1828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where policy is on the web</a:t>
            </a:r>
            <a:endParaRPr/>
          </a:p>
        </p:txBody>
      </p:sp>
      <p:sp>
        <p:nvSpPr>
          <p:cNvPr id="615" name="Google Shape;615;gae07b21d6c_0_513:notes"/>
          <p:cNvSpPr txBox="1"/>
          <p:nvPr>
            <p:ph idx="12" type="sldNum"/>
          </p:nvPr>
        </p:nvSpPr>
        <p:spPr>
          <a:xfrm>
            <a:off x="3970941" y="62790879"/>
            <a:ext cx="3037800" cy="33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82825" spcFirstLastPara="1" rIns="1828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ae07b21d6c_0_15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7" name="Google Shape;867;gae07b21d6c_0_15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ae07b21d6c_0_15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gae07b21d6c_0_15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ae07b21d6c_0_15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9" name="Google Shape;879;gae07b21d6c_0_15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ae07b21d6c_0_15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gae07b21d6c_0_15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ae07b21d6c_0_15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gae07b21d6c_0_15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ae07b21d6c_0_16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gae07b21d6c_0_16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ae07b21d6c_0_16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3" name="Google Shape;903;gae07b21d6c_0_16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ae07b21d6c_0_520:notes"/>
          <p:cNvSpPr txBox="1"/>
          <p:nvPr>
            <p:ph idx="1" type="body"/>
          </p:nvPr>
        </p:nvSpPr>
        <p:spPr>
          <a:xfrm>
            <a:off x="701040" y="31401172"/>
            <a:ext cx="5608500" cy="297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gae07b21d6c_0_520:notes"/>
          <p:cNvSpPr/>
          <p:nvPr>
            <p:ph idx="2" type="sldImg"/>
          </p:nvPr>
        </p:nvSpPr>
        <p:spPr>
          <a:xfrm>
            <a:off x="-12933293" y="4954562"/>
            <a:ext cx="32877000" cy="24791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ae07b21d6c_0_528:notes"/>
          <p:cNvSpPr/>
          <p:nvPr>
            <p:ph idx="2" type="sldImg"/>
          </p:nvPr>
        </p:nvSpPr>
        <p:spPr>
          <a:xfrm>
            <a:off x="-12933293" y="4954562"/>
            <a:ext cx="32877000" cy="24791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1" name="Google Shape;631;gae07b21d6c_0_528:notes"/>
          <p:cNvSpPr txBox="1"/>
          <p:nvPr>
            <p:ph idx="1" type="body"/>
          </p:nvPr>
        </p:nvSpPr>
        <p:spPr>
          <a:xfrm>
            <a:off x="701040" y="31401172"/>
            <a:ext cx="5608500" cy="297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25" spcFirstLastPara="1" rIns="1828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gae07b21d6c_0_528:notes"/>
          <p:cNvSpPr txBox="1"/>
          <p:nvPr>
            <p:ph idx="12" type="sldNum"/>
          </p:nvPr>
        </p:nvSpPr>
        <p:spPr>
          <a:xfrm>
            <a:off x="3970941" y="62790879"/>
            <a:ext cx="3037800" cy="33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82825" spcFirstLastPara="1" rIns="1828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ae07b21d6c_0_1876:notes"/>
          <p:cNvSpPr txBox="1"/>
          <p:nvPr>
            <p:ph idx="1" type="body"/>
          </p:nvPr>
        </p:nvSpPr>
        <p:spPr>
          <a:xfrm>
            <a:off x="701040" y="31401172"/>
            <a:ext cx="5608500" cy="297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gae07b21d6c_0_1876:notes"/>
          <p:cNvSpPr/>
          <p:nvPr>
            <p:ph idx="2" type="sldImg"/>
          </p:nvPr>
        </p:nvSpPr>
        <p:spPr>
          <a:xfrm>
            <a:off x="-12933293" y="4954562"/>
            <a:ext cx="32877000" cy="24791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ae07b21d6c_0_539:notes"/>
          <p:cNvSpPr txBox="1"/>
          <p:nvPr>
            <p:ph idx="1" type="body"/>
          </p:nvPr>
        </p:nvSpPr>
        <p:spPr>
          <a:xfrm>
            <a:off x="701040" y="31401172"/>
            <a:ext cx="5608500" cy="297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gae07b21d6c_0_539:notes"/>
          <p:cNvSpPr/>
          <p:nvPr>
            <p:ph idx="2" type="sldImg"/>
          </p:nvPr>
        </p:nvSpPr>
        <p:spPr>
          <a:xfrm>
            <a:off x="-12933293" y="4954562"/>
            <a:ext cx="32877000" cy="24791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ae07b21d6c_0_546:notes"/>
          <p:cNvSpPr txBox="1"/>
          <p:nvPr>
            <p:ph idx="1" type="body"/>
          </p:nvPr>
        </p:nvSpPr>
        <p:spPr>
          <a:xfrm>
            <a:off x="701040" y="31401172"/>
            <a:ext cx="5608500" cy="297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gae07b21d6c_0_546:notes"/>
          <p:cNvSpPr/>
          <p:nvPr>
            <p:ph idx="2" type="sldImg"/>
          </p:nvPr>
        </p:nvSpPr>
        <p:spPr>
          <a:xfrm>
            <a:off x="-12933293" y="4954562"/>
            <a:ext cx="32877000" cy="24791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png"/><Relationship Id="rId3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6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6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16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0.png"/><Relationship Id="rId3" Type="http://schemas.openxmlformats.org/officeDocument/2006/relationships/image" Target="../media/image16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0.png"/><Relationship Id="rId3" Type="http://schemas.openxmlformats.org/officeDocument/2006/relationships/image" Target="../media/image1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7.png"/><Relationship Id="rId3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19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7.png"/><Relationship Id="rId3" Type="http://schemas.openxmlformats.org/officeDocument/2006/relationships/image" Target="../media/image19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19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6.png"/><Relationship Id="rId3" Type="http://schemas.openxmlformats.org/officeDocument/2006/relationships/image" Target="../media/image19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6.png"/><Relationship Id="rId3" Type="http://schemas.openxmlformats.org/officeDocument/2006/relationships/image" Target="../media/image19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0.png"/><Relationship Id="rId3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2.png"/><Relationship Id="rId3" Type="http://schemas.openxmlformats.org/officeDocument/2006/relationships/image" Target="../media/image2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0.png"/><Relationship Id="rId3" Type="http://schemas.openxmlformats.org/officeDocument/2006/relationships/image" Target="../media/image2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2.png"/><Relationship Id="rId3" Type="http://schemas.openxmlformats.org/officeDocument/2006/relationships/image" Target="../media/image2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tally Blank (white)">
  <p:cSld name="Totally Blank (white)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ogos" type="titleOnly">
  <p:cSld name="TITLE_ONL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" name="Google Shape;133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7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7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secHead">
  <p:cSld name="SECTION_HEADER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/>
          <p:nvPr/>
        </p:nvSpPr>
        <p:spPr>
          <a:xfrm>
            <a:off x="6477000" y="219722"/>
            <a:ext cx="2438400" cy="6409677"/>
          </a:xfrm>
          <a:custGeom>
            <a:rect b="b" l="l" r="r" t="t"/>
            <a:pathLst>
              <a:path extrusionOk="0" h="6409677" w="2438400">
                <a:moveTo>
                  <a:pt x="1544714" y="0"/>
                </a:moveTo>
                <a:lnTo>
                  <a:pt x="2438400" y="8877"/>
                </a:lnTo>
                <a:lnTo>
                  <a:pt x="2438400" y="6409677"/>
                </a:lnTo>
                <a:lnTo>
                  <a:pt x="0" y="6409677"/>
                </a:lnTo>
                <a:lnTo>
                  <a:pt x="15447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8"/>
          <p:cNvSpPr txBox="1"/>
          <p:nvPr>
            <p:ph type="title"/>
          </p:nvPr>
        </p:nvSpPr>
        <p:spPr>
          <a:xfrm>
            <a:off x="722313" y="3289300"/>
            <a:ext cx="58308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b="1" sz="4400" cap="none">
                <a:latin typeface="Arial Black"/>
                <a:ea typeface="Arial Black"/>
                <a:cs typeface="Arial Black"/>
                <a:sym typeface="Arial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8"/>
          <p:cNvSpPr txBox="1"/>
          <p:nvPr>
            <p:ph idx="1" type="body"/>
          </p:nvPr>
        </p:nvSpPr>
        <p:spPr>
          <a:xfrm>
            <a:off x="722313" y="4660900"/>
            <a:ext cx="52974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rgbClr val="4C4C51"/>
              </a:buClr>
              <a:buSzPts val="2400"/>
              <a:buNone/>
              <a:defRPr sz="2400">
                <a:solidFill>
                  <a:srgbClr val="4C4C51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rgbClr val="898989"/>
              </a:buClr>
              <a:buSzPts val="1800"/>
              <a:buNone/>
              <a:defRPr sz="1800">
                <a:solidFill>
                  <a:srgbClr val="898989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9pPr>
          </a:lstStyle>
          <a:p/>
        </p:txBody>
      </p:sp>
      <p:sp>
        <p:nvSpPr>
          <p:cNvPr id="140" name="Google Shape;140;p28"/>
          <p:cNvSpPr txBox="1"/>
          <p:nvPr>
            <p:ph idx="10" type="dt"/>
          </p:nvPr>
        </p:nvSpPr>
        <p:spPr>
          <a:xfrm>
            <a:off x="685800" y="5638800"/>
            <a:ext cx="27432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4C4C5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28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2" name="Google Shape;142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1399" y="4951476"/>
            <a:ext cx="1600201" cy="1077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055" y="381000"/>
            <a:ext cx="2141737" cy="585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2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48" name="Google Shape;148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9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9"/>
          <p:cNvSpPr txBox="1"/>
          <p:nvPr>
            <p:ph idx="12" type="sldNum"/>
          </p:nvPr>
        </p:nvSpPr>
        <p:spPr>
          <a:xfrm>
            <a:off x="93214" y="6427434"/>
            <a:ext cx="4047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content">
  <p:cSld name="Title, subtitle, content">
    <p:bg>
      <p:bgPr>
        <a:solidFill>
          <a:schemeClr val="lt2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30"/>
          <p:cNvSpPr txBox="1"/>
          <p:nvPr>
            <p:ph type="title"/>
          </p:nvPr>
        </p:nvSpPr>
        <p:spPr>
          <a:xfrm>
            <a:off x="457200" y="274637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0"/>
          <p:cNvSpPr txBox="1"/>
          <p:nvPr>
            <p:ph idx="1" type="body"/>
          </p:nvPr>
        </p:nvSpPr>
        <p:spPr>
          <a:xfrm>
            <a:off x="457200" y="1981200"/>
            <a:ext cx="8229600" cy="4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indent="-2286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indent="-2286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228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6" name="Google Shape;156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0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30"/>
          <p:cNvSpPr txBox="1"/>
          <p:nvPr>
            <p:ph idx="12" type="sldNum"/>
          </p:nvPr>
        </p:nvSpPr>
        <p:spPr>
          <a:xfrm>
            <a:off x="93214" y="6427434"/>
            <a:ext cx="4047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0" name="Google Shape;160;p30"/>
          <p:cNvSpPr txBox="1"/>
          <p:nvPr>
            <p:ph idx="2" type="body"/>
          </p:nvPr>
        </p:nvSpPr>
        <p:spPr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Title">
  <p:cSld name="Content with Titl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31"/>
          <p:cNvSpPr txBox="1"/>
          <p:nvPr>
            <p:ph idx="1" type="body"/>
          </p:nvPr>
        </p:nvSpPr>
        <p:spPr>
          <a:xfrm>
            <a:off x="457200" y="1535113"/>
            <a:ext cx="82296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5" name="Google Shape;165;p31"/>
          <p:cNvSpPr txBox="1"/>
          <p:nvPr>
            <p:ph idx="2" type="body"/>
          </p:nvPr>
        </p:nvSpPr>
        <p:spPr>
          <a:xfrm>
            <a:off x="457200" y="2174875"/>
            <a:ext cx="82296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pic>
        <p:nvPicPr>
          <p:cNvPr id="166" name="Google Shape;166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1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9" name="Google Shape;169;p31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structors and Thank you">
  <p:cSld name="Instructors and Thank you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32"/>
          <p:cNvSpPr txBox="1"/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32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4" name="Google Shape;17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2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32"/>
          <p:cNvSpPr txBox="1"/>
          <p:nvPr>
            <p:ph idx="1" type="body"/>
          </p:nvPr>
        </p:nvSpPr>
        <p:spPr>
          <a:xfrm>
            <a:off x="838200" y="2819400"/>
            <a:ext cx="7543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y Section Header">
  <p:cSld name="Gray Section Header">
    <p:bg>
      <p:bgPr>
        <a:solidFill>
          <a:srgbClr val="C4C4C4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/>
          <p:nvPr/>
        </p:nvSpPr>
        <p:spPr>
          <a:xfrm>
            <a:off x="0" y="2438400"/>
            <a:ext cx="8378381" cy="1525524"/>
          </a:xfrm>
          <a:custGeom>
            <a:rect b="b" l="l" r="r" t="t"/>
            <a:pathLst>
              <a:path extrusionOk="0" h="1676400" w="7848600">
                <a:moveTo>
                  <a:pt x="0" y="0"/>
                </a:moveTo>
                <a:lnTo>
                  <a:pt x="7848600" y="0"/>
                </a:lnTo>
                <a:lnTo>
                  <a:pt x="7200530" y="1667522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33"/>
          <p:cNvSpPr txBox="1"/>
          <p:nvPr>
            <p:ph idx="1" type="subTitle"/>
          </p:nvPr>
        </p:nvSpPr>
        <p:spPr>
          <a:xfrm>
            <a:off x="228600" y="4265676"/>
            <a:ext cx="7391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560"/>
              </a:spcBef>
              <a:spcAft>
                <a:spcPts val="0"/>
              </a:spcAft>
              <a:buClr>
                <a:srgbClr val="2A2A2D"/>
              </a:buClr>
              <a:buSzPts val="2800"/>
              <a:buNone/>
              <a:defRPr sz="2800">
                <a:solidFill>
                  <a:srgbClr val="2A2A2D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ts val="2800"/>
              <a:buNone/>
              <a:defRPr>
                <a:solidFill>
                  <a:srgbClr val="898989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98989"/>
              </a:buClr>
              <a:buSzPts val="2400"/>
              <a:buNone/>
              <a:defRPr>
                <a:solidFill>
                  <a:srgbClr val="898989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9pPr>
          </a:lstStyle>
          <a:p/>
        </p:txBody>
      </p:sp>
      <p:sp>
        <p:nvSpPr>
          <p:cNvPr id="181" name="Google Shape;181;p33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2" name="Google Shape;182;p33"/>
          <p:cNvSpPr txBox="1"/>
          <p:nvPr>
            <p:ph type="title"/>
          </p:nvPr>
        </p:nvSpPr>
        <p:spPr>
          <a:xfrm>
            <a:off x="228600" y="2438400"/>
            <a:ext cx="7391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 Black"/>
              <a:buNone/>
              <a:defRPr b="1" sz="5400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" type="twoObj">
  <p:cSld name="TWO_OBJECTS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34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87" name="Google Shape;187;p34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pic>
        <p:nvPicPr>
          <p:cNvPr id="188" name="Google Shape;188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4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1" name="Google Shape;191;p34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tacked content">
  <p:cSld name="2 stacked conten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35"/>
          <p:cNvSpPr txBox="1"/>
          <p:nvPr>
            <p:ph idx="1" type="body"/>
          </p:nvPr>
        </p:nvSpPr>
        <p:spPr>
          <a:xfrm>
            <a:off x="457200" y="1600201"/>
            <a:ext cx="82296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96" name="Google Shape;196;p35"/>
          <p:cNvSpPr txBox="1"/>
          <p:nvPr>
            <p:ph idx="2" type="body"/>
          </p:nvPr>
        </p:nvSpPr>
        <p:spPr>
          <a:xfrm>
            <a:off x="457200" y="3733801"/>
            <a:ext cx="8229600" cy="23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pic>
        <p:nvPicPr>
          <p:cNvPr id="197" name="Google Shape;197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5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0" name="Google Shape;200;p35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 with Titles" type="twoTxTwoObj">
  <p:cSld name="TWO_OBJECTS_WITH_TEX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6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36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5" name="Google Shape;205;p36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06" name="Google Shape;206;p36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7" name="Google Shape;207;p36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pic>
        <p:nvPicPr>
          <p:cNvPr id="208" name="Google Shape;208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6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1" name="Google Shape;211;p36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acked content with Titles">
  <p:cSld name="Two stacked content with Titles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37"/>
          <p:cNvSpPr txBox="1"/>
          <p:nvPr>
            <p:ph idx="1" type="body"/>
          </p:nvPr>
        </p:nvSpPr>
        <p:spPr>
          <a:xfrm>
            <a:off x="457200" y="1535113"/>
            <a:ext cx="82296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16" name="Google Shape;216;p37"/>
          <p:cNvSpPr txBox="1"/>
          <p:nvPr>
            <p:ph idx="2" type="body"/>
          </p:nvPr>
        </p:nvSpPr>
        <p:spPr>
          <a:xfrm>
            <a:off x="457200" y="220979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17" name="Google Shape;217;p37"/>
          <p:cNvSpPr txBox="1"/>
          <p:nvPr>
            <p:ph idx="3" type="body"/>
          </p:nvPr>
        </p:nvSpPr>
        <p:spPr>
          <a:xfrm>
            <a:off x="457200" y="3968769"/>
            <a:ext cx="82296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18" name="Google Shape;218;p37"/>
          <p:cNvSpPr txBox="1"/>
          <p:nvPr>
            <p:ph idx="4" type="body"/>
          </p:nvPr>
        </p:nvSpPr>
        <p:spPr>
          <a:xfrm>
            <a:off x="455613" y="4654560"/>
            <a:ext cx="8231100" cy="1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pic>
        <p:nvPicPr>
          <p:cNvPr id="219" name="Google Shape;219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7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2" name="Google Shape;222;p37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8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38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38"/>
          <p:cNvSpPr txBox="1"/>
          <p:nvPr>
            <p:ph idx="1" type="body"/>
          </p:nvPr>
        </p:nvSpPr>
        <p:spPr>
          <a:xfrm>
            <a:off x="3575050" y="1435100"/>
            <a:ext cx="51117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27" name="Google Shape;227;p38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pic>
        <p:nvPicPr>
          <p:cNvPr id="228" name="Google Shape;228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8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1" name="Google Shape;231;p38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9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9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solidFill>
            <a:srgbClr val="260053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  <a:defRPr b="1"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3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6" name="Google Shape;236;p39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rgbClr val="4C4C51"/>
              </a:buClr>
              <a:buSzPts val="1400"/>
              <a:buNone/>
              <a:defRPr sz="1400">
                <a:solidFill>
                  <a:srgbClr val="4C4C51"/>
                </a:solidFill>
              </a:defRPr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pic>
        <p:nvPicPr>
          <p:cNvPr id="237" name="Google Shape;237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9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0" name="Google Shape;240;p39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zed content and logos">
  <p:cSld name="Sized content and logos">
    <p:bg>
      <p:bgPr>
        <a:solidFill>
          <a:schemeClr val="lt2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0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4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44" name="Google Shape;244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0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40"/>
          <p:cNvSpPr txBox="1"/>
          <p:nvPr>
            <p:ph idx="12" type="sldNum"/>
          </p:nvPr>
        </p:nvSpPr>
        <p:spPr>
          <a:xfrm>
            <a:off x="93214" y="6427434"/>
            <a:ext cx="4047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 Content w/logos (gray)">
  <p:cSld name="Fullscreen Content w/logos (gray)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1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1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3" name="Google Shape;253;p41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41"/>
          <p:cNvSpPr txBox="1"/>
          <p:nvPr>
            <p:ph idx="1" type="body"/>
          </p:nvPr>
        </p:nvSpPr>
        <p:spPr>
          <a:xfrm>
            <a:off x="128588" y="152400"/>
            <a:ext cx="8862900" cy="60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 Content w/logos (white)">
  <p:cSld name="Fullscreen Content w/logos (white)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2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9" name="Google Shape;259;p42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42"/>
          <p:cNvSpPr txBox="1"/>
          <p:nvPr>
            <p:ph idx="1" type="body"/>
          </p:nvPr>
        </p:nvSpPr>
        <p:spPr>
          <a:xfrm>
            <a:off x="128588" y="152400"/>
            <a:ext cx="8862900" cy="60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 Content Only (white)">
  <p:cSld name="Fullscreen Content Only (white)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3"/>
          <p:cNvSpPr txBox="1"/>
          <p:nvPr>
            <p:ph idx="1" type="body"/>
          </p:nvPr>
        </p:nvSpPr>
        <p:spPr>
          <a:xfrm>
            <a:off x="128588" y="152399"/>
            <a:ext cx="8862900" cy="65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 gray">
  <p:cSld name="Title on gray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4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tally Blank (gray)">
  <p:cSld name="Totally Blank (gray)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5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6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46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72" name="Google Shape;272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6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5" name="Google Shape;275;p46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7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47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47"/>
          <p:cNvSpPr txBox="1"/>
          <p:nvPr>
            <p:ph idx="1" type="body"/>
          </p:nvPr>
        </p:nvSpPr>
        <p:spPr>
          <a:xfrm rot="5400000">
            <a:off x="579450" y="228588"/>
            <a:ext cx="58515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0" name="Google Shape;280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24389" y="192254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28726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7"/>
          <p:cNvSpPr txBox="1"/>
          <p:nvPr>
            <p:ph idx="12" type="sldNum"/>
          </p:nvPr>
        </p:nvSpPr>
        <p:spPr>
          <a:xfrm rot="5400000">
            <a:off x="113785" y="220651"/>
            <a:ext cx="3810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3" name="Google Shape;283;p47"/>
          <p:cNvSpPr/>
          <p:nvPr/>
        </p:nvSpPr>
        <p:spPr>
          <a:xfrm rot="5400000">
            <a:off x="64783" y="6214838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chemeClr val="accent4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8"/>
          <p:cNvSpPr txBox="1"/>
          <p:nvPr>
            <p:ph idx="1" type="body"/>
          </p:nvPr>
        </p:nvSpPr>
        <p:spPr>
          <a:xfrm>
            <a:off x="671757" y="2819400"/>
            <a:ext cx="6972300" cy="171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b="0" i="0" sz="5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6" name="Google Shape;286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039" y="1245348"/>
            <a:ext cx="2425295" cy="1629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gleBackground_gold_RGB.png" id="287" name="Google Shape;287;p48"/>
          <p:cNvPicPr preferRelativeResize="0"/>
          <p:nvPr/>
        </p:nvPicPr>
        <p:blipFill rotWithShape="1">
          <a:blip r:embed="rId3">
            <a:alphaModFix/>
          </a:blip>
          <a:srcRect b="93348" l="21046" r="20732" t="2275"/>
          <a:stretch/>
        </p:blipFill>
        <p:spPr>
          <a:xfrm>
            <a:off x="-71553" y="-203201"/>
            <a:ext cx="9342556" cy="5294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 Logo_Purple_RGB.png" id="288" name="Google Shape;288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72450" y="5959686"/>
            <a:ext cx="971550" cy="654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4857" y="6153860"/>
            <a:ext cx="1681568" cy="460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and Clip Art" type="txAndClipArt">
  <p:cSld name="TEXT_AND_CLIPART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9"/>
          <p:cNvSpPr txBox="1"/>
          <p:nvPr>
            <p:ph type="title"/>
          </p:nvPr>
        </p:nvSpPr>
        <p:spPr>
          <a:xfrm>
            <a:off x="457200" y="277814"/>
            <a:ext cx="8229600" cy="11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49"/>
          <p:cNvSpPr txBox="1"/>
          <p:nvPr>
            <p:ph idx="1" type="body"/>
          </p:nvPr>
        </p:nvSpPr>
        <p:spPr>
          <a:xfrm>
            <a:off x="457200" y="1600201"/>
            <a:ext cx="40386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3" name="Google Shape;293;p49"/>
          <p:cNvSpPr/>
          <p:nvPr>
            <p:ph idx="2" type="clipArt"/>
          </p:nvPr>
        </p:nvSpPr>
        <p:spPr>
          <a:xfrm>
            <a:off x="4648200" y="1600201"/>
            <a:ext cx="40386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49"/>
          <p:cNvSpPr txBox="1"/>
          <p:nvPr>
            <p:ph idx="10" type="dt"/>
          </p:nvPr>
        </p:nvSpPr>
        <p:spPr>
          <a:xfrm>
            <a:off x="7010400" y="1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49"/>
          <p:cNvSpPr txBox="1"/>
          <p:nvPr>
            <p:ph idx="11" type="ftr"/>
          </p:nvPr>
        </p:nvSpPr>
        <p:spPr>
          <a:xfrm>
            <a:off x="4953000" y="6400800"/>
            <a:ext cx="28956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49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1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51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301" name="Google Shape;301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02" name="Google Shape;302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2"/>
          <p:cNvSpPr txBox="1"/>
          <p:nvPr>
            <p:ph idx="1" type="body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305" name="Google Shape;305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306" name="Google Shape;306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07" name="Google Shape;307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3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0" name="Google Shape;310;p53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1" name="Google Shape;311;p53"/>
          <p:cNvSpPr txBox="1"/>
          <p:nvPr>
            <p:ph idx="3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312" name="Google Shape;31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13" name="Google Shape;31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4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6" name="Google Shape;316;p54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317" name="Google Shape;317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18" name="Google Shape;318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4B2E83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321" name="Google Shape;321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4" y="5945853"/>
            <a:ext cx="1368169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3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56"/>
          <p:cNvSpPr txBox="1"/>
          <p:nvPr>
            <p:ph idx="1" type="body"/>
          </p:nvPr>
        </p:nvSpPr>
        <p:spPr>
          <a:xfrm>
            <a:off x="671756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5461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Char char="●"/>
              <a:defRPr b="0" i="0" sz="5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324" name="Google Shape;324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64484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7"/>
          <p:cNvSpPr txBox="1"/>
          <p:nvPr>
            <p:ph type="title"/>
          </p:nvPr>
        </p:nvSpPr>
        <p:spPr>
          <a:xfrm>
            <a:off x="2171700" y="764373"/>
            <a:ext cx="6458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327" name="Google Shape;327;p57"/>
          <p:cNvSpPr txBox="1"/>
          <p:nvPr>
            <p:ph idx="10" type="dt"/>
          </p:nvPr>
        </p:nvSpPr>
        <p:spPr>
          <a:xfrm>
            <a:off x="4554447" y="6355844"/>
            <a:ext cx="2183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28" name="Google Shape;328;p57"/>
          <p:cNvSpPr txBox="1"/>
          <p:nvPr>
            <p:ph idx="11" type="ftr"/>
          </p:nvPr>
        </p:nvSpPr>
        <p:spPr>
          <a:xfrm>
            <a:off x="514350" y="6355845"/>
            <a:ext cx="3820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29" name="Google Shape;329;p57"/>
          <p:cNvSpPr txBox="1"/>
          <p:nvPr>
            <p:ph idx="12" type="sldNum"/>
          </p:nvPr>
        </p:nvSpPr>
        <p:spPr>
          <a:xfrm>
            <a:off x="7086600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8"/>
          <p:cNvSpPr txBox="1"/>
          <p:nvPr>
            <p:ph idx="1" type="body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58"/>
          <p:cNvSpPr txBox="1"/>
          <p:nvPr>
            <p:ph idx="2" type="body"/>
          </p:nvPr>
        </p:nvSpPr>
        <p:spPr>
          <a:xfrm>
            <a:off x="659304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58"/>
          <p:cNvSpPr txBox="1"/>
          <p:nvPr>
            <p:ph idx="3" type="body"/>
          </p:nvPr>
        </p:nvSpPr>
        <p:spPr>
          <a:xfrm>
            <a:off x="671756" y="1730666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4" name="Google Shape;334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35" name="Google Shape;335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bg>
      <p:bgPr>
        <a:solidFill>
          <a:srgbClr val="4B2E83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59"/>
          <p:cNvSpPr/>
          <p:nvPr>
            <p:ph idx="2" type="chart"/>
          </p:nvPr>
        </p:nvSpPr>
        <p:spPr>
          <a:xfrm>
            <a:off x="766762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1" sz="24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76200" lvl="1" marL="990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5400" lvl="3" marL="1752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5400" lvl="4" marL="2209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5400" lvl="5" marL="2667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5400" lvl="6" marL="3124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5400" lvl="7" marL="3581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5400" lvl="8" marL="4038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9" name="Google Shape;339;p59"/>
          <p:cNvSpPr txBox="1"/>
          <p:nvPr>
            <p:ph idx="1" type="body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340" name="Google Shape;340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60"/>
          <p:cNvSpPr txBox="1"/>
          <p:nvPr>
            <p:ph type="title"/>
          </p:nvPr>
        </p:nvSpPr>
        <p:spPr>
          <a:xfrm>
            <a:off x="2171700" y="764373"/>
            <a:ext cx="6458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343" name="Google Shape;343;p60"/>
          <p:cNvSpPr txBox="1"/>
          <p:nvPr>
            <p:ph idx="1" type="body"/>
          </p:nvPr>
        </p:nvSpPr>
        <p:spPr>
          <a:xfrm>
            <a:off x="514350" y="2194560"/>
            <a:ext cx="8115300" cy="40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64C8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264C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19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F1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44" name="Google Shape;344;p60"/>
          <p:cNvSpPr txBox="1"/>
          <p:nvPr>
            <p:ph idx="10" type="dt"/>
          </p:nvPr>
        </p:nvSpPr>
        <p:spPr>
          <a:xfrm>
            <a:off x="3905386" y="6355845"/>
            <a:ext cx="2183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45" name="Google Shape;345;p60"/>
          <p:cNvSpPr txBox="1"/>
          <p:nvPr>
            <p:ph idx="11" type="ftr"/>
          </p:nvPr>
        </p:nvSpPr>
        <p:spPr>
          <a:xfrm>
            <a:off x="514350" y="6355845"/>
            <a:ext cx="330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46" name="Google Shape;346;p60"/>
          <p:cNvSpPr txBox="1"/>
          <p:nvPr>
            <p:ph idx="12" type="sldNum"/>
          </p:nvPr>
        </p:nvSpPr>
        <p:spPr>
          <a:xfrm>
            <a:off x="7086600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2"/>
          <p:cNvSpPr txBox="1"/>
          <p:nvPr>
            <p:ph idx="1" type="body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5461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b="0" i="0" sz="5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350" name="Google Shape;350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351" name="Google Shape;351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52" name="Google Shape;352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64489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3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63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0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b="0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b="0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356" name="Google Shape;356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57" name="Google Shape;357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4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0" name="Google Shape;360;p64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1" name="Google Shape;361;p64"/>
          <p:cNvSpPr txBox="1"/>
          <p:nvPr>
            <p:ph idx="3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362" name="Google Shape;36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63" name="Google Shape;363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5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p65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367" name="Google Shape;367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68" name="Google Shape;368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4B2E83"/>
        </a:soli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371" name="Google Shape;371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4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73" name="Google Shape;373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67"/>
          <p:cNvSpPr txBox="1"/>
          <p:nvPr>
            <p:ph type="title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Condensed Thin"/>
              <a:buNone/>
              <a:defRPr b="1" i="0" sz="5000" u="none" cap="none" strike="noStrike">
                <a:solidFill>
                  <a:schemeClr val="lt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8"/>
          <p:cNvSpPr txBox="1"/>
          <p:nvPr>
            <p:ph idx="1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7" name="Google Shape;377;p68"/>
          <p:cNvSpPr txBox="1"/>
          <p:nvPr>
            <p:ph idx="2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78" name="Google Shape;378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79" name="Google Shape;379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68"/>
          <p:cNvSpPr txBox="1"/>
          <p:nvPr>
            <p:ph type="title"/>
          </p:nvPr>
        </p:nvSpPr>
        <p:spPr>
          <a:xfrm>
            <a:off x="671757" y="365069"/>
            <a:ext cx="81846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Condensed Thin"/>
              <a:buNone/>
              <a:defRPr b="1" i="0" sz="3000" u="none" cap="none" strike="noStrike">
                <a:solidFill>
                  <a:schemeClr val="lt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bg>
      <p:bgPr>
        <a:solidFill>
          <a:srgbClr val="4B2E83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382" name="Google Shape;382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69"/>
          <p:cNvSpPr txBox="1"/>
          <p:nvPr>
            <p:ph idx="1" type="body"/>
          </p:nvPr>
        </p:nvSpPr>
        <p:spPr>
          <a:xfrm>
            <a:off x="659305" y="1736725"/>
            <a:ext cx="80769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384" name="Google Shape;384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69"/>
          <p:cNvSpPr txBox="1"/>
          <p:nvPr>
            <p:ph type="title"/>
          </p:nvPr>
        </p:nvSpPr>
        <p:spPr>
          <a:xfrm>
            <a:off x="671756" y="371511"/>
            <a:ext cx="806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Condensed Thin"/>
              <a:buNone/>
              <a:defRPr b="1" i="0" sz="3000" u="none" cap="none" strike="noStrike">
                <a:solidFill>
                  <a:schemeClr val="lt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bg>
      <p:bgPr>
        <a:solidFill>
          <a:srgbClr val="4B2E83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70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389" name="Google Shape;389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70"/>
          <p:cNvSpPr txBox="1"/>
          <p:nvPr>
            <p:ph type="title"/>
          </p:nvPr>
        </p:nvSpPr>
        <p:spPr>
          <a:xfrm>
            <a:off x="671756" y="371511"/>
            <a:ext cx="81165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Condensed Thin"/>
              <a:buNone/>
              <a:defRPr b="1" i="0" sz="3000" u="none" cap="none" strike="noStrike">
                <a:solidFill>
                  <a:schemeClr val="lt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72"/>
          <p:cNvSpPr txBox="1"/>
          <p:nvPr>
            <p:ph idx="1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394" name="Google Shape;394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95" name="Google Shape;395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72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Condensed Thin"/>
              <a:buNone/>
              <a:defRPr b="1" i="0" sz="3000" u="none" cap="none" strike="noStrike">
                <a:solidFill>
                  <a:schemeClr val="dk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 Logo_Purple_2685_HEX.png" id="398" name="Google Shape;398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399" name="Google Shape;399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400" name="Google Shape;400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73"/>
          <p:cNvSpPr txBox="1"/>
          <p:nvPr>
            <p:ph type="title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Encode Sans Condensed Thin"/>
              <a:buNone/>
              <a:defRPr b="1" i="0" sz="5000" u="none" cap="none" strike="noStrik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74"/>
          <p:cNvSpPr txBox="1"/>
          <p:nvPr>
            <p:ph idx="1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74"/>
          <p:cNvSpPr txBox="1"/>
          <p:nvPr>
            <p:ph idx="2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405" name="Google Shape;405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406" name="Google Shape;406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74"/>
          <p:cNvSpPr txBox="1"/>
          <p:nvPr>
            <p:ph type="title"/>
          </p:nvPr>
        </p:nvSpPr>
        <p:spPr>
          <a:xfrm>
            <a:off x="671756" y="371511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Condensed Thin"/>
              <a:buNone/>
              <a:defRPr b="1" i="0" sz="3000" u="none" cap="none" strike="noStrik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5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410" name="Google Shape;410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411" name="Google Shape;411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75"/>
          <p:cNvSpPr txBox="1"/>
          <p:nvPr>
            <p:ph type="title"/>
          </p:nvPr>
        </p:nvSpPr>
        <p:spPr>
          <a:xfrm>
            <a:off x="671756" y="371511"/>
            <a:ext cx="81165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Condensed Thin"/>
              <a:buNone/>
              <a:defRPr b="1" i="0" sz="3000" u="none" cap="none" strike="noStrike">
                <a:solidFill>
                  <a:schemeClr val="dk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4B2E83"/>
        </a:solid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415" name="Google Shape;41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4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77"/>
          <p:cNvSpPr txBox="1"/>
          <p:nvPr>
            <p:ph idx="1" type="body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accent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418" name="Google Shape;418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78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1" name="Google Shape;421;p78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78"/>
          <p:cNvSpPr txBox="1"/>
          <p:nvPr>
            <p:ph idx="3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23" name="Google Shape;423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424" name="Google Shape;424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bg>
      <p:bgPr>
        <a:solidFill>
          <a:srgbClr val="4B2E83"/>
        </a:solid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426" name="Google Shape;426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79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8" name="Google Shape;428;p79"/>
          <p:cNvSpPr txBox="1"/>
          <p:nvPr>
            <p:ph idx="2" type="body"/>
          </p:nvPr>
        </p:nvSpPr>
        <p:spPr>
          <a:xfrm>
            <a:off x="659305" y="1736725"/>
            <a:ext cx="80769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429" name="Google Shape;429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bg>
      <p:bgPr>
        <a:solidFill>
          <a:srgbClr val="4B2E83"/>
        </a:solidFill>
      </p:bgPr>
    </p:bg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80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3" name="Google Shape;433;p80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434" name="Google Shape;434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2"/>
        </a:solidFill>
      </p:bgPr>
    </p:bg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82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8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8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43" name="Google Shape;443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82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82"/>
          <p:cNvSpPr txBox="1"/>
          <p:nvPr>
            <p:ph idx="12" type="sldNum"/>
          </p:nvPr>
        </p:nvSpPr>
        <p:spPr>
          <a:xfrm>
            <a:off x="93214" y="6427434"/>
            <a:ext cx="4047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" type="twoObj">
  <p:cSld name="TWO_OBJECTS"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83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8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9" name="Google Shape;449;p83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0" name="Google Shape;450;p83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pic>
        <p:nvPicPr>
          <p:cNvPr id="451" name="Google Shape;451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83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4" name="Google Shape;454;p83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ogos" type="titleOnly">
  <p:cSld name="TITLE_ONLY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84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8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58" name="Google Shape;45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84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1" name="Google Shape;461;p84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85"/>
          <p:cNvSpPr/>
          <p:nvPr/>
        </p:nvSpPr>
        <p:spPr>
          <a:xfrm>
            <a:off x="6477000" y="219722"/>
            <a:ext cx="2438400" cy="6409677"/>
          </a:xfrm>
          <a:custGeom>
            <a:rect b="b" l="l" r="r" t="t"/>
            <a:pathLst>
              <a:path extrusionOk="0" h="6409677" w="2438400">
                <a:moveTo>
                  <a:pt x="1544714" y="0"/>
                </a:moveTo>
                <a:lnTo>
                  <a:pt x="2438400" y="8877"/>
                </a:lnTo>
                <a:lnTo>
                  <a:pt x="2438400" y="6409677"/>
                </a:lnTo>
                <a:lnTo>
                  <a:pt x="0" y="6409677"/>
                </a:lnTo>
                <a:lnTo>
                  <a:pt x="15447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85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65" name="Google Shape;46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1399" y="4951476"/>
            <a:ext cx="1600201" cy="1077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content">
  <p:cSld name="Title, subtitle, content">
    <p:bg>
      <p:bgPr>
        <a:solidFill>
          <a:schemeClr val="lt2"/>
        </a:solidFill>
      </p:bgPr>
    </p:bg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86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86"/>
          <p:cNvSpPr txBox="1"/>
          <p:nvPr>
            <p:ph type="title"/>
          </p:nvPr>
        </p:nvSpPr>
        <p:spPr>
          <a:xfrm>
            <a:off x="457200" y="274637"/>
            <a:ext cx="8229600" cy="11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9" name="Google Shape;469;p86"/>
          <p:cNvSpPr txBox="1"/>
          <p:nvPr>
            <p:ph idx="1" type="body"/>
          </p:nvPr>
        </p:nvSpPr>
        <p:spPr>
          <a:xfrm>
            <a:off x="457200" y="2514600"/>
            <a:ext cx="8229600" cy="36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70" name="Google Shape;470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86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86"/>
          <p:cNvSpPr txBox="1"/>
          <p:nvPr>
            <p:ph idx="12" type="sldNum"/>
          </p:nvPr>
        </p:nvSpPr>
        <p:spPr>
          <a:xfrm>
            <a:off x="93214" y="6427434"/>
            <a:ext cx="4047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4" name="Google Shape;474;p86"/>
          <p:cNvSpPr txBox="1"/>
          <p:nvPr>
            <p:ph idx="2" type="body"/>
          </p:nvPr>
        </p:nvSpPr>
        <p:spPr>
          <a:xfrm>
            <a:off x="457200" y="14478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Title">
  <p:cSld name="Content with Title"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87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8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8" name="Google Shape;478;p87"/>
          <p:cNvSpPr txBox="1"/>
          <p:nvPr>
            <p:ph idx="1" type="body"/>
          </p:nvPr>
        </p:nvSpPr>
        <p:spPr>
          <a:xfrm>
            <a:off x="457200" y="1535113"/>
            <a:ext cx="82296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9" name="Google Shape;479;p87"/>
          <p:cNvSpPr txBox="1"/>
          <p:nvPr>
            <p:ph idx="2" type="body"/>
          </p:nvPr>
        </p:nvSpPr>
        <p:spPr>
          <a:xfrm>
            <a:off x="457200" y="2174875"/>
            <a:ext cx="82296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pic>
        <p:nvPicPr>
          <p:cNvPr id="480" name="Google Shape;480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87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3" name="Google Shape;483;p87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structors and Thank you">
  <p:cSld name="Instructors and Thank you"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88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88"/>
          <p:cNvSpPr txBox="1"/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7" name="Google Shape;487;p88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8" name="Google Shape;488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88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88"/>
          <p:cNvSpPr txBox="1"/>
          <p:nvPr>
            <p:ph idx="1" type="body"/>
          </p:nvPr>
        </p:nvSpPr>
        <p:spPr>
          <a:xfrm>
            <a:off x="838200" y="2819400"/>
            <a:ext cx="7543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y Section Header">
  <p:cSld name="Gray Section Header">
    <p:bg>
      <p:bgPr>
        <a:solidFill>
          <a:srgbClr val="C4C4C4"/>
        </a:solid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89"/>
          <p:cNvSpPr/>
          <p:nvPr/>
        </p:nvSpPr>
        <p:spPr>
          <a:xfrm>
            <a:off x="0" y="2438400"/>
            <a:ext cx="8378381" cy="1525524"/>
          </a:xfrm>
          <a:custGeom>
            <a:rect b="b" l="l" r="r" t="t"/>
            <a:pathLst>
              <a:path extrusionOk="0" h="1676400" w="7848600">
                <a:moveTo>
                  <a:pt x="0" y="0"/>
                </a:moveTo>
                <a:lnTo>
                  <a:pt x="7848600" y="0"/>
                </a:lnTo>
                <a:lnTo>
                  <a:pt x="7200530" y="1667522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89"/>
          <p:cNvSpPr txBox="1"/>
          <p:nvPr>
            <p:ph idx="1" type="subTitle"/>
          </p:nvPr>
        </p:nvSpPr>
        <p:spPr>
          <a:xfrm>
            <a:off x="228600" y="4265676"/>
            <a:ext cx="7391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560"/>
              </a:spcBef>
              <a:spcAft>
                <a:spcPts val="0"/>
              </a:spcAft>
              <a:buClr>
                <a:srgbClr val="2A2A2D"/>
              </a:buClr>
              <a:buSzPts val="2800"/>
              <a:buNone/>
              <a:defRPr sz="2800">
                <a:solidFill>
                  <a:srgbClr val="2A2A2D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ts val="2800"/>
              <a:buNone/>
              <a:defRPr>
                <a:solidFill>
                  <a:srgbClr val="898989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98989"/>
              </a:buClr>
              <a:buSzPts val="2400"/>
              <a:buNone/>
              <a:defRPr>
                <a:solidFill>
                  <a:srgbClr val="898989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9pPr>
          </a:lstStyle>
          <a:p/>
        </p:txBody>
      </p:sp>
      <p:sp>
        <p:nvSpPr>
          <p:cNvPr id="495" name="Google Shape;495;p89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6" name="Google Shape;496;p89"/>
          <p:cNvSpPr txBox="1"/>
          <p:nvPr>
            <p:ph type="title"/>
          </p:nvPr>
        </p:nvSpPr>
        <p:spPr>
          <a:xfrm>
            <a:off x="228600" y="2438400"/>
            <a:ext cx="7391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 Black"/>
              <a:buNone/>
              <a:defRPr b="1" sz="5400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tacked content">
  <p:cSld name="2 stacked content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90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9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90"/>
          <p:cNvSpPr txBox="1"/>
          <p:nvPr>
            <p:ph idx="1" type="body"/>
          </p:nvPr>
        </p:nvSpPr>
        <p:spPr>
          <a:xfrm>
            <a:off x="457200" y="1600201"/>
            <a:ext cx="82296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01" name="Google Shape;501;p90"/>
          <p:cNvSpPr txBox="1"/>
          <p:nvPr>
            <p:ph idx="2" type="body"/>
          </p:nvPr>
        </p:nvSpPr>
        <p:spPr>
          <a:xfrm>
            <a:off x="457200" y="3733801"/>
            <a:ext cx="8229600" cy="23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pic>
        <p:nvPicPr>
          <p:cNvPr id="502" name="Google Shape;502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90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5" name="Google Shape;505;p90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 with Titles" type="twoTxTwoObj">
  <p:cSld name="TWO_OBJECTS_WITH_TEXT"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91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9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9" name="Google Shape;509;p91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0" name="Google Shape;510;p91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1" name="Google Shape;511;p91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2" name="Google Shape;512;p91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pic>
        <p:nvPicPr>
          <p:cNvPr id="513" name="Google Shape;513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91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6" name="Google Shape;516;p91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acked content with Titles">
  <p:cSld name="Two stacked content with Titles"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92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9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0" name="Google Shape;520;p92"/>
          <p:cNvSpPr txBox="1"/>
          <p:nvPr>
            <p:ph idx="1" type="body"/>
          </p:nvPr>
        </p:nvSpPr>
        <p:spPr>
          <a:xfrm>
            <a:off x="457200" y="1535113"/>
            <a:ext cx="82296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1" name="Google Shape;521;p92"/>
          <p:cNvSpPr txBox="1"/>
          <p:nvPr>
            <p:ph idx="2" type="body"/>
          </p:nvPr>
        </p:nvSpPr>
        <p:spPr>
          <a:xfrm>
            <a:off x="457200" y="220979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22" name="Google Shape;522;p92"/>
          <p:cNvSpPr txBox="1"/>
          <p:nvPr>
            <p:ph idx="3" type="body"/>
          </p:nvPr>
        </p:nvSpPr>
        <p:spPr>
          <a:xfrm>
            <a:off x="457200" y="3968769"/>
            <a:ext cx="82296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3" name="Google Shape;523;p92"/>
          <p:cNvSpPr txBox="1"/>
          <p:nvPr>
            <p:ph idx="4" type="body"/>
          </p:nvPr>
        </p:nvSpPr>
        <p:spPr>
          <a:xfrm>
            <a:off x="455613" y="4654560"/>
            <a:ext cx="8231100" cy="1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pic>
        <p:nvPicPr>
          <p:cNvPr id="524" name="Google Shape;524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92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7" name="Google Shape;527;p92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93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93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1" name="Google Shape;531;p93"/>
          <p:cNvSpPr txBox="1"/>
          <p:nvPr>
            <p:ph idx="1" type="body"/>
          </p:nvPr>
        </p:nvSpPr>
        <p:spPr>
          <a:xfrm>
            <a:off x="3575050" y="1435100"/>
            <a:ext cx="51117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32" name="Google Shape;532;p93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pic>
        <p:nvPicPr>
          <p:cNvPr id="533" name="Google Shape;533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93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6" name="Google Shape;536;p93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94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94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solidFill>
            <a:srgbClr val="260053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  <a:defRPr b="1"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0" name="Google Shape;540;p9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1" name="Google Shape;541;p94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rgbClr val="4C4C51"/>
              </a:buClr>
              <a:buSzPts val="1400"/>
              <a:buNone/>
              <a:defRPr sz="1400">
                <a:solidFill>
                  <a:srgbClr val="4C4C51"/>
                </a:solidFill>
              </a:defRPr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pic>
        <p:nvPicPr>
          <p:cNvPr id="542" name="Google Shape;542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94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5" name="Google Shape;545;p94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zed content and logos">
  <p:cSld name="Sized content and logos">
    <p:bg>
      <p:bgPr>
        <a:solidFill>
          <a:schemeClr val="lt2"/>
        </a:solidFill>
      </p:bgPr>
    </p:bg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95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9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49" name="Google Shape;549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95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95"/>
          <p:cNvSpPr txBox="1"/>
          <p:nvPr>
            <p:ph idx="12" type="sldNum"/>
          </p:nvPr>
        </p:nvSpPr>
        <p:spPr>
          <a:xfrm>
            <a:off x="93214" y="6427434"/>
            <a:ext cx="4047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 gray">
  <p:cSld name="Title on gray"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96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9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 Content w/logos (gray)">
  <p:cSld name="Fullscreen Content w/logos (gray)"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97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8" name="Google Shape;558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97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1" name="Google Shape;561;p97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97"/>
          <p:cNvSpPr txBox="1"/>
          <p:nvPr>
            <p:ph idx="1" type="body"/>
          </p:nvPr>
        </p:nvSpPr>
        <p:spPr>
          <a:xfrm>
            <a:off x="128588" y="152400"/>
            <a:ext cx="8862900" cy="60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 Content w/logos (white)">
  <p:cSld name="Fullscreen Content w/logos (white)"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98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7" name="Google Shape;567;p98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98"/>
          <p:cNvSpPr txBox="1"/>
          <p:nvPr>
            <p:ph idx="1" type="body"/>
          </p:nvPr>
        </p:nvSpPr>
        <p:spPr>
          <a:xfrm>
            <a:off x="128588" y="152400"/>
            <a:ext cx="8862900" cy="60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 Content Only (white)">
  <p:cSld name="Fullscreen Content Only (white)"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99"/>
          <p:cNvSpPr txBox="1"/>
          <p:nvPr>
            <p:ph idx="1" type="body"/>
          </p:nvPr>
        </p:nvSpPr>
        <p:spPr>
          <a:xfrm>
            <a:off x="128588" y="152399"/>
            <a:ext cx="8862900" cy="65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tally Blank (gray)">
  <p:cSld name="Totally Blank (gray)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00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tally Blank (white)">
  <p:cSld name="Totally Blank (white)"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02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10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7" name="Google Shape;577;p102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78" name="Google Shape;578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102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1" name="Google Shape;581;p102"/>
          <p:cNvSpPr/>
          <p:nvPr/>
        </p:nvSpPr>
        <p:spPr>
          <a:xfrm>
            <a:off x="8382000" y="6289685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03"/>
          <p:cNvSpPr/>
          <p:nvPr/>
        </p:nvSpPr>
        <p:spPr>
          <a:xfrm>
            <a:off x="128726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103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5" name="Google Shape;585;p103"/>
          <p:cNvSpPr txBox="1"/>
          <p:nvPr>
            <p:ph idx="1" type="body"/>
          </p:nvPr>
        </p:nvSpPr>
        <p:spPr>
          <a:xfrm rot="5400000">
            <a:off x="579450" y="228588"/>
            <a:ext cx="58515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86" name="Google Shape;586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24389" y="192254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28726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103"/>
          <p:cNvSpPr txBox="1"/>
          <p:nvPr>
            <p:ph idx="12" type="sldNum"/>
          </p:nvPr>
        </p:nvSpPr>
        <p:spPr>
          <a:xfrm rot="5400000">
            <a:off x="113785" y="220651"/>
            <a:ext cx="3810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9" name="Google Shape;589;p103"/>
          <p:cNvSpPr/>
          <p:nvPr/>
        </p:nvSpPr>
        <p:spPr>
          <a:xfrm rot="5400000">
            <a:off x="64783" y="6214838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04"/>
          <p:cNvSpPr txBox="1"/>
          <p:nvPr>
            <p:ph idx="10" type="dt"/>
          </p:nvPr>
        </p:nvSpPr>
        <p:spPr>
          <a:xfrm>
            <a:off x="60960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2" name="Google Shape;592;p104"/>
          <p:cNvSpPr txBox="1"/>
          <p:nvPr>
            <p:ph idx="11" type="ftr"/>
          </p:nvPr>
        </p:nvSpPr>
        <p:spPr>
          <a:xfrm>
            <a:off x="609600" y="6248400"/>
            <a:ext cx="5421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3" name="Google Shape;593;p104"/>
          <p:cNvSpPr txBox="1"/>
          <p:nvPr>
            <p:ph idx="12" type="sldNum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10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92.xml"/><Relationship Id="rId24" Type="http://schemas.openxmlformats.org/officeDocument/2006/relationships/theme" Target="../theme/theme8.xml"/><Relationship Id="rId23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89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25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0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theme" Target="../theme/theme2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5.xml"/><Relationship Id="rId6" Type="http://schemas.openxmlformats.org/officeDocument/2006/relationships/theme" Target="../theme/theme5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theme" Target="../theme/theme9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theme" Target="../theme/theme7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7.xml"/><Relationship Id="rId5" Type="http://schemas.openxmlformats.org/officeDocument/2006/relationships/theme" Target="../theme/theme11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theme" Target="../theme/theme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8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7" name="Google Shape;437;p8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8" name="Google Shape;438;p81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  <p:sldLayoutId id="2147483740" r:id="rId22"/>
    <p:sldLayoutId id="2147483741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5"/>
          <p:cNvSpPr txBox="1"/>
          <p:nvPr>
            <p:ph idx="12" type="sldNum"/>
          </p:nvPr>
        </p:nvSpPr>
        <p:spPr>
          <a:xfrm>
            <a:off x="91440" y="6428232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94" r:id="rId1"/>
    <p:sldLayoutId id="2147483695" r:id="rId2"/>
    <p:sldLayoutId id="2147483696" r:id="rId3"/>
    <p:sldLayoutId id="2147483697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B2E83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03" r:id="rId1"/>
    <p:sldLayoutId id="2147483704" r:id="rId2"/>
    <p:sldLayoutId id="2147483705" r:id="rId3"/>
    <p:sldLayoutId id="2147483706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B2E83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07" r:id="rId1"/>
    <p:sldLayoutId id="2147483708" r:id="rId2"/>
    <p:sldLayoutId id="2147483709" r:id="rId3"/>
    <p:sldLayoutId id="2147483710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11" r:id="rId1"/>
    <p:sldLayoutId id="2147483712" r:id="rId2"/>
    <p:sldLayoutId id="2147483713" r:id="rId3"/>
    <p:sldLayoutId id="2147483714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B2E83"/>
        </a:solidFill>
      </p:bgPr>
    </p:bg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15" r:id="rId1"/>
    <p:sldLayoutId id="2147483716" r:id="rId2"/>
    <p:sldLayoutId id="2147483717" r:id="rId3"/>
    <p:sldLayoutId id="2147483718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ashington.zoom.us/j/346891888" TargetMode="External"/><Relationship Id="rId4" Type="http://schemas.openxmlformats.org/officeDocument/2006/relationships/hyperlink" Target="mailto:kirsten5@uw.edu" TargetMode="External"/><Relationship Id="rId9" Type="http://schemas.openxmlformats.org/officeDocument/2006/relationships/hyperlink" Target="mailto:acs229@uw.edu" TargetMode="External"/><Relationship Id="rId5" Type="http://schemas.openxmlformats.org/officeDocument/2006/relationships/hyperlink" Target="mailto:recmgt@uw.edu" TargetMode="External"/><Relationship Id="rId6" Type="http://schemas.openxmlformats.org/officeDocument/2006/relationships/hyperlink" Target="mailto:gcafco@uw.edu" TargetMode="External"/><Relationship Id="rId7" Type="http://schemas.openxmlformats.org/officeDocument/2006/relationships/hyperlink" Target="mailto:gcafco@uw.edu" TargetMode="External"/><Relationship Id="rId8" Type="http://schemas.openxmlformats.org/officeDocument/2006/relationships/hyperlink" Target="mailto:giffels@uw.edu" TargetMode="External"/><Relationship Id="rId11" Type="http://schemas.openxmlformats.org/officeDocument/2006/relationships/hyperlink" Target="mailto:corehelp@uw.edu" TargetMode="External"/><Relationship Id="rId10" Type="http://schemas.openxmlformats.org/officeDocument/2006/relationships/hyperlink" Target="mailto:gcahelp@uw.edu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gcafco@uw.edu" TargetMode="External"/><Relationship Id="rId4" Type="http://schemas.openxmlformats.org/officeDocument/2006/relationships/hyperlink" Target="mailto:ospsubs@uw.edu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whitehouse.gov/wp-content/uploads/2020/08/2020-Compliance-Supplement_FINAL_08.06.20.pdf" TargetMode="External"/><Relationship Id="rId4" Type="http://schemas.openxmlformats.org/officeDocument/2006/relationships/hyperlink" Target="https://www.whitehouse.gov/wp-content/uploads/2020/08/2020-Compliance-Supplement_FINAL_08.06.20.pdf" TargetMode="External"/><Relationship Id="rId5" Type="http://schemas.openxmlformats.org/officeDocument/2006/relationships/hyperlink" Target="https://finance.uw.edu/pafc/covid19-information-sponsored-awards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nsf.gov/bfa/dias/policy/papp/pappg22_1/FedReg/draftpappg_dec2020.pdf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3.xml"/><Relationship Id="rId3" Type="http://schemas.openxmlformats.org/officeDocument/2006/relationships/hyperlink" Target="mailto:gcafco@uw.edu" TargetMode="External"/><Relationship Id="rId4" Type="http://schemas.openxmlformats.org/officeDocument/2006/relationships/hyperlink" Target="https://finance.uw.edu/pafc/" TargetMode="External"/><Relationship Id="rId5" Type="http://schemas.openxmlformats.org/officeDocument/2006/relationships/hyperlink" Target="mailto:andra2@uw.edu" TargetMode="External"/><Relationship Id="rId6" Type="http://schemas.openxmlformats.org/officeDocument/2006/relationships/hyperlink" Target="mailto:mgard4@uw.edu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png"/><Relationship Id="rId4" Type="http://schemas.openxmlformats.org/officeDocument/2006/relationships/hyperlink" Target="mailto:andra2@uw.edu" TargetMode="External"/><Relationship Id="rId5" Type="http://schemas.openxmlformats.org/officeDocument/2006/relationships/hyperlink" Target="mailto:gcafco@uw.edu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35.xml"/><Relationship Id="rId3" Type="http://schemas.openxmlformats.org/officeDocument/2006/relationships/hyperlink" Target="mailto:ospsubs@uw.edu" TargetMode="External"/><Relationship Id="rId4" Type="http://schemas.openxmlformats.org/officeDocument/2006/relationships/hyperlink" Target="mailto:gcafco@uw.edu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3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finance.uw.edu/pafc/restrictions-telecommunications-equipment" TargetMode="External"/><Relationship Id="rId4" Type="http://schemas.openxmlformats.org/officeDocument/2006/relationships/image" Target="../media/image2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s://finance.uw.edu/gca/award-lifecycle/closing-your-award/final-action-date" TargetMode="Externa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45.xml"/><Relationship Id="rId3" Type="http://schemas.openxmlformats.org/officeDocument/2006/relationships/hyperlink" Target="mailto:gcahelp@uw.edu" TargetMode="Externa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Relationship Id="rId4" Type="http://schemas.openxmlformats.org/officeDocument/2006/relationships/image" Target="../media/image32.png"/><Relationship Id="rId5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sam.gov/" TargetMode="External"/><Relationship Id="rId4" Type="http://schemas.openxmlformats.org/officeDocument/2006/relationships/image" Target="../media/image3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9" name="Google Shape;599;p105"/>
          <p:cNvGraphicFramePr/>
          <p:nvPr/>
        </p:nvGraphicFramePr>
        <p:xfrm>
          <a:off x="171500" y="39625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{5689DB0C-880A-414B-B23E-DDF62D35F28F}</a:tableStyleId>
              </a:tblPr>
              <a:tblGrid>
                <a:gridCol w="3710975"/>
                <a:gridCol w="3048000"/>
                <a:gridCol w="1371600"/>
                <a:gridCol w="670425"/>
              </a:tblGrid>
              <a:tr h="56760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3000"/>
                        <a:buFont typeface="Calibri"/>
                        <a:buNone/>
                      </a:pPr>
                      <a:r>
                        <a:rPr b="0" lang="en" sz="3000" u="none" cap="none" strike="noStrik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MRAM </a:t>
                      </a:r>
                      <a:r>
                        <a:rPr b="0" lang="en" sz="3000" u="none" cap="none" strike="noStrike">
                          <a:solidFill>
                            <a:srgbClr val="BFBFB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|</a:t>
                      </a:r>
                      <a:r>
                        <a:rPr b="0" lang="en" sz="3000" u="none" cap="none" strike="noStrik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Monthly Research Administration Meeting </a:t>
                      </a:r>
                      <a:endParaRPr/>
                    </a:p>
                  </a:txBody>
                  <a:tcPr marT="0" marB="0" marR="68575" marL="6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118500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b="0" sz="8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">
                          <a:solidFill>
                            <a:srgbClr val="5F497A"/>
                          </a:solidFill>
                        </a:rPr>
                        <a:t>January 14, 2021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" sz="1400" u="none" cap="none" strike="noStrik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9:00 </a:t>
                      </a:r>
                      <a:r>
                        <a:rPr b="0" lang="en">
                          <a:solidFill>
                            <a:srgbClr val="5F497A"/>
                          </a:solidFill>
                        </a:rPr>
                        <a:t>AM </a:t>
                      </a:r>
                      <a:r>
                        <a:rPr b="0" lang="en" sz="1400" u="none" cap="none" strike="noStrik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 10:00 AM</a:t>
                      </a:r>
                      <a:endParaRPr b="0" sz="14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200"/>
                        <a:buFont typeface="Calibri"/>
                        <a:buNone/>
                      </a:pPr>
                      <a:r>
                        <a:rPr lang="en">
                          <a:solidFill>
                            <a:srgbClr val="5F497A"/>
                          </a:solidFill>
                        </a:rPr>
                        <a:t>HOSTED REMOTELY</a:t>
                      </a:r>
                      <a:endParaRPr>
                        <a:solidFill>
                          <a:srgbClr val="5F497A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">
                          <a:solidFill>
                            <a:srgbClr val="5F497A"/>
                          </a:solidFill>
                        </a:rPr>
                        <a:t>Join the LIVE Webinar</a:t>
                      </a:r>
                      <a:r>
                        <a:rPr lang="en">
                          <a:solidFill>
                            <a:srgbClr val="5F497A"/>
                          </a:solidFill>
                        </a:rPr>
                        <a:t>: </a:t>
                      </a:r>
                      <a:r>
                        <a:rPr lang="en" u="sng">
                          <a:solidFill>
                            <a:schemeClr val="hlink"/>
                          </a:solidFill>
                          <a:hlinkClick r:id="rId3"/>
                        </a:rPr>
                        <a:t>https://washington.zoom.us/j/346891888</a:t>
                      </a:r>
                      <a:endParaRPr b="0" sz="1200">
                        <a:solidFill>
                          <a:srgbClr val="5F497A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02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b="0" lang="en" sz="1600" u="none" cap="none" strike="noStrike">
                          <a:solidFill>
                            <a:schemeClr val="lt1"/>
                          </a:solidFill>
                        </a:rPr>
                        <a:t>TOPIC </a:t>
                      </a:r>
                      <a:endParaRPr b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b="0" lang="en" sz="1600" u="none" cap="none" strike="noStrike">
                          <a:solidFill>
                            <a:schemeClr val="lt1"/>
                          </a:solidFill>
                        </a:rPr>
                        <a:t>PRESENTER</a:t>
                      </a:r>
                      <a:endParaRPr b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b="0" lang="en" sz="1600" u="none" cap="none" strike="noStrike">
                          <a:solidFill>
                            <a:schemeClr val="lt1"/>
                          </a:solidFill>
                        </a:rPr>
                        <a:t>EMAIL </a:t>
                      </a:r>
                      <a:endParaRPr b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b="0" lang="en" sz="1600" u="none" cap="none" strike="noStrike">
                          <a:solidFill>
                            <a:schemeClr val="lt1"/>
                          </a:solidFill>
                        </a:rPr>
                        <a:t>MIN</a:t>
                      </a:r>
                      <a:endParaRPr b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497A"/>
                    </a:solidFill>
                  </a:tcPr>
                </a:tc>
              </a:tr>
              <a:tr h="37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" sz="14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Welcome</a:t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Kirsten DeFries</a:t>
                      </a:r>
                      <a:endParaRPr b="1" sz="10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Research Compliance &amp; Operations </a:t>
                      </a:r>
                      <a:endParaRPr b="1" sz="10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kirsten5@uw.edu</a:t>
                      </a:r>
                      <a:r>
                        <a:rPr lang="en" sz="1000" u="sng">
                          <a:solidFill>
                            <a:srgbClr val="000000"/>
                          </a:solidFill>
                        </a:rPr>
                        <a:t> </a:t>
                      </a:r>
                      <a:endParaRPr sz="1000" u="sng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7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Fetch the Future - Rethink the Ink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Barbara Benson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Records Management Services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5"/>
                        </a:rPr>
                        <a:t>recmgt@uw.edu</a:t>
                      </a:r>
                      <a:r>
                        <a:rPr lang="en" sz="1000"/>
                        <a:t> </a:t>
                      </a:r>
                      <a:endParaRPr sz="1000"/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15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China Telecommunications Restrictions</a:t>
                      </a:r>
                      <a:endParaRPr b="1" sz="11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Andra Sawyer, Matt Gardner</a:t>
                      </a:r>
                      <a:endParaRPr b="1" sz="10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Post Award Fiscal Compliance</a:t>
                      </a:r>
                      <a:endParaRPr b="1" sz="10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6"/>
                        </a:rPr>
                        <a:t>gcafco@uw.edu</a:t>
                      </a:r>
                      <a:r>
                        <a:rPr lang="en" sz="1000" u="sng"/>
                        <a:t> </a:t>
                      </a:r>
                      <a:endParaRPr sz="1000" u="sng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10</a:t>
                      </a:r>
                      <a:endParaRPr sz="10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7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Addendum on COVID Funding to the Compliance Supplement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Matt Gardner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Post Award Fiscal Compliance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7"/>
                        </a:rPr>
                        <a:t>gcafco@uw.edu</a:t>
                      </a:r>
                      <a:r>
                        <a:rPr lang="en" sz="1000" u="sng">
                          <a:solidFill>
                            <a:schemeClr val="hlink"/>
                          </a:solidFill>
                        </a:rPr>
                        <a:t> </a:t>
                      </a:r>
                      <a:endParaRPr sz="1000" u="sng">
                        <a:solidFill>
                          <a:schemeClr val="hlink"/>
                        </a:solidFill>
                      </a:endParaRPr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5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Federal Reporting of Outside Research Work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Joe Giffels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Office of Research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</a:rPr>
                        <a:t>j</a:t>
                      </a:r>
                      <a:r>
                        <a:rPr lang="en" sz="1000" u="sng">
                          <a:solidFill>
                            <a:schemeClr val="hlink"/>
                          </a:solidFill>
                          <a:hlinkClick r:id="rId8"/>
                        </a:rPr>
                        <a:t>giffels@uw.edu</a:t>
                      </a:r>
                      <a:r>
                        <a:rPr lang="en" sz="1000" u="sng">
                          <a:solidFill>
                            <a:schemeClr val="hlink"/>
                          </a:solidFill>
                        </a:rPr>
                        <a:t> </a:t>
                      </a:r>
                      <a:endParaRPr sz="1000"/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10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GIM 8: Subrecipient Monitoring Updates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Amanda Snyder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Office of Sponsored Programs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9"/>
                        </a:rPr>
                        <a:t>acs229@uw.edu</a:t>
                      </a:r>
                      <a:r>
                        <a:rPr lang="en" sz="1000"/>
                        <a:t> </a:t>
                      </a:r>
                      <a:endParaRPr sz="1000"/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5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Grant Tracker Updates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Azalea Vasquez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Grant &amp; Contract Accounting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10"/>
                        </a:rPr>
                        <a:t>gcahelp@uw.edu</a:t>
                      </a:r>
                      <a:r>
                        <a:rPr lang="en" sz="1000"/>
                        <a:t> </a:t>
                      </a:r>
                      <a:endParaRPr sz="1000"/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10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7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CORE Update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Amanda Snyder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Collaborative On Research Education (CORE)</a:t>
                      </a:r>
                      <a:endParaRPr sz="10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11"/>
                        </a:rPr>
                        <a:t>corehelp@uw.edu</a:t>
                      </a:r>
                      <a:r>
                        <a:rPr lang="en" sz="1000" u="sng"/>
                        <a:t> </a:t>
                      </a:r>
                      <a:endParaRPr sz="1000" u="sng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2</a:t>
                      </a:r>
                      <a:endParaRPr sz="10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81125">
                <a:tc gridSpan="4">
                  <a:txBody>
                    <a:bodyPr/>
                    <a:lstStyle/>
                    <a:p>
                      <a:pPr indent="0" lvl="8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8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8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" sz="1800" u="none" cap="none" strike="noStrike">
                          <a:solidFill>
                            <a:srgbClr val="A5A5A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NEXT MEETING</a:t>
                      </a:r>
                      <a:endParaRPr b="1" sz="1800" u="none" cap="none" strike="noStrike">
                        <a:solidFill>
                          <a:srgbClr val="A5A5A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8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">
                          <a:solidFill>
                            <a:srgbClr val="5F497A"/>
                          </a:solidFill>
                        </a:rPr>
                        <a:t>February 11, 2021 9:00 AM - 10:00 AM</a:t>
                      </a:r>
                      <a:endParaRPr b="0" sz="14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8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1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/>
              <a:t>Restricted Company Example…</a:t>
            </a:r>
            <a:endParaRPr/>
          </a:p>
        </p:txBody>
      </p:sp>
      <p:pic>
        <p:nvPicPr>
          <p:cNvPr id="662" name="Google Shape;662;p1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3463" y="1600200"/>
            <a:ext cx="7957200" cy="45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/>
              <a:t>Purchases</a:t>
            </a:r>
            <a:endParaRPr/>
          </a:p>
        </p:txBody>
      </p:sp>
      <p:sp>
        <p:nvSpPr>
          <p:cNvPr id="669" name="Google Shape;669;p11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"/>
              <a:t>Compliance is up to individual units making purchases via:</a:t>
            </a:r>
            <a:endParaRPr/>
          </a:p>
          <a:p>
            <a:pPr indent="-457200" lvl="1" marL="12001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"/>
              <a:t>Ariba</a:t>
            </a:r>
            <a:endParaRPr/>
          </a:p>
          <a:p>
            <a:pPr indent="-457200" lvl="1" marL="12001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"/>
              <a:t>Procard </a:t>
            </a:r>
            <a:endParaRPr/>
          </a:p>
          <a:p>
            <a:pPr indent="-457200" lvl="1" marL="12001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"/>
              <a:t>Individual reimbursement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"/>
              <a:t>Review the SAM website for a list of restricted companies, or to search for a particular company, prior to initiating or approving purchases.</a:t>
            </a:r>
            <a:endParaRPr/>
          </a:p>
          <a:p>
            <a:pPr indent="-254000" lvl="0" marL="4572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670" name="Google Shape;670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4600" y="2474869"/>
            <a:ext cx="1728470" cy="1487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/>
              <a:t>Subawards</a:t>
            </a:r>
            <a:endParaRPr/>
          </a:p>
        </p:txBody>
      </p:sp>
      <p:sp>
        <p:nvSpPr>
          <p:cNvPr id="676" name="Google Shape;676;p11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"/>
              <a:t>OSP’s routine subrecipient monitoring includes reviewing SAM prior to issuing a subaward.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4572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"/>
              <a:t>OSP will flow down the requirements as part of any subaward subject to the restrictions.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1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/>
              <a:t>Existing Agreements</a:t>
            </a:r>
            <a:endParaRPr/>
          </a:p>
        </p:txBody>
      </p:sp>
      <p:sp>
        <p:nvSpPr>
          <p:cNvPr id="682" name="Google Shape;682;p11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" sz="2960"/>
              <a:t>Effective as of 13 August 2020, expenditures for covered telecommunications equipment and services cannot be made on federal awards.</a:t>
            </a:r>
            <a:endParaRPr/>
          </a:p>
          <a:p>
            <a:pPr indent="-457200" lvl="0" marL="4572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" sz="2960"/>
              <a:t>Contact OSP if your federal award cannot continue without the use of covered equipment or services.</a:t>
            </a:r>
            <a:endParaRPr/>
          </a:p>
          <a:p>
            <a:pPr indent="-457200" lvl="0" marL="4572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" sz="2960"/>
              <a:t>Note: There is a waiver process for certain procurement activity on federal contracts, but not on federal assistance funding.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1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/>
              <a:t>Personal Equipment</a:t>
            </a:r>
            <a:endParaRPr/>
          </a:p>
        </p:txBody>
      </p:sp>
      <p:sp>
        <p:nvSpPr>
          <p:cNvPr id="688" name="Google Shape;688;p118"/>
          <p:cNvSpPr txBox="1"/>
          <p:nvPr/>
        </p:nvSpPr>
        <p:spPr>
          <a:xfrm>
            <a:off x="457200" y="1858225"/>
            <a:ext cx="7699500" cy="18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of personal telecommunications equipment (which is discouraged) from a restricted company to support work on a federal award could be considered a violation.</a:t>
            </a:r>
            <a:endParaRPr/>
          </a:p>
        </p:txBody>
      </p:sp>
      <p:sp>
        <p:nvSpPr>
          <p:cNvPr id="689" name="Google Shape;689;p118"/>
          <p:cNvSpPr txBox="1"/>
          <p:nvPr/>
        </p:nvSpPr>
        <p:spPr>
          <a:xfrm>
            <a:off x="493776" y="3910280"/>
            <a:ext cx="5449800" cy="18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depends on whether it is a substantial or essential component or critical technology of the program.</a:t>
            </a:r>
            <a:endParaRPr/>
          </a:p>
        </p:txBody>
      </p:sp>
      <p:pic>
        <p:nvPicPr>
          <p:cNvPr id="690" name="Google Shape;690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3259" y="3888222"/>
            <a:ext cx="2594174" cy="1837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1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/>
              <a:t>Not Subject to Restriction</a:t>
            </a:r>
            <a:endParaRPr/>
          </a:p>
        </p:txBody>
      </p:sp>
      <p:sp>
        <p:nvSpPr>
          <p:cNvPr id="697" name="Google Shape;697;p11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"/>
              <a:t>Purchases on funding sources that do not have such restrictions and….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4572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"/>
              <a:t>…where equipment or services are not a substantial or essential component or critical technology of the program.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1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/>
              <a:t>Questions? </a:t>
            </a:r>
            <a:endParaRPr/>
          </a:p>
        </p:txBody>
      </p:sp>
      <p:sp>
        <p:nvSpPr>
          <p:cNvPr id="703" name="Google Shape;703;p12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"/>
              <a:t>PAFC: </a:t>
            </a:r>
            <a:r>
              <a:rPr lang="en" u="sng">
                <a:solidFill>
                  <a:schemeClr val="hlink"/>
                </a:solidFill>
                <a:hlinkClick r:id="rId3"/>
              </a:rPr>
              <a:t>gcafco@uw.edu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"/>
              <a:t>Subawards: </a:t>
            </a:r>
            <a:r>
              <a:rPr lang="en" u="sng">
                <a:solidFill>
                  <a:schemeClr val="hlink"/>
                </a:solidFill>
                <a:hlinkClick r:id="rId4"/>
              </a:rPr>
              <a:t>ospsubs@uw.edu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21"/>
          <p:cNvSpPr txBox="1"/>
          <p:nvPr>
            <p:ph idx="1" type="body"/>
          </p:nvPr>
        </p:nvSpPr>
        <p:spPr>
          <a:xfrm>
            <a:off x="692029" y="16402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None/>
            </a:pPr>
            <a:r>
              <a:rPr lang="en" sz="4400">
                <a:latin typeface="Arial"/>
                <a:ea typeface="Arial"/>
                <a:cs typeface="Arial"/>
                <a:sym typeface="Arial"/>
              </a:rPr>
              <a:t>ADDENDUM TO THE COMPLIANCE SUPPLEMENT</a:t>
            </a:r>
            <a:endParaRPr/>
          </a:p>
        </p:txBody>
      </p:sp>
      <p:sp>
        <p:nvSpPr>
          <p:cNvPr id="709" name="Google Shape;709;p121"/>
          <p:cNvSpPr txBox="1"/>
          <p:nvPr/>
        </p:nvSpPr>
        <p:spPr>
          <a:xfrm>
            <a:off x="692029" y="4308049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January, 2021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Post Award Fiscal Compliance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22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Addendum to the Compliance Supplement</a:t>
            </a:r>
            <a:endParaRPr/>
          </a:p>
        </p:txBody>
      </p:sp>
      <p:sp>
        <p:nvSpPr>
          <p:cNvPr id="715" name="Google Shape;715;p122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Provides additional guidance to the 2020 Compliance Supplement related to COVID-19 funding and impacts from COVID-19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Released December 21, 2020</a:t>
            </a:r>
            <a:br>
              <a:rPr lang="en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Effective for audits of fiscal years beginning on or after June 30, 2019</a:t>
            </a:r>
            <a:endParaRPr/>
          </a:p>
        </p:txBody>
      </p:sp>
      <p:sp>
        <p:nvSpPr>
          <p:cNvPr id="716" name="Google Shape;716;p122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23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Addendum to the Compliance Supplement –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Key Takeaways</a:t>
            </a:r>
            <a:endParaRPr/>
          </a:p>
        </p:txBody>
      </p:sp>
      <p:sp>
        <p:nvSpPr>
          <p:cNvPr id="722" name="Google Shape;722;p123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No substantial changes to audit directives; auditors will test compliance with: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Cost principles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Cash management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Effort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Equipment management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Program Income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Cost Share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Reporting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Procurement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123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06"/>
          <p:cNvSpPr txBox="1"/>
          <p:nvPr>
            <p:ph idx="1" type="body"/>
          </p:nvPr>
        </p:nvSpPr>
        <p:spPr>
          <a:xfrm>
            <a:off x="692029" y="16402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Fetch the Future - Rethink the Ink</a:t>
            </a:r>
            <a:endParaRPr/>
          </a:p>
        </p:txBody>
      </p:sp>
      <p:sp>
        <p:nvSpPr>
          <p:cNvPr id="605" name="Google Shape;605;p106"/>
          <p:cNvSpPr txBox="1"/>
          <p:nvPr/>
        </p:nvSpPr>
        <p:spPr>
          <a:xfrm>
            <a:off x="692029" y="4308049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January 2021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Barbara Benson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Records Management Services</a:t>
            </a:r>
            <a:endParaRPr b="0" i="0" sz="16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24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Addendum to the Compliance Supplement –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Key Takeaways</a:t>
            </a:r>
            <a:endParaRPr/>
          </a:p>
        </p:txBody>
      </p:sp>
      <p:sp>
        <p:nvSpPr>
          <p:cNvPr id="729" name="Google Shape;729;p124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Auditors are directed to consider agency guidelines for COVID flexibilities when evaluating compliance with regulations.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If your award implemented a COVID-19 flexibility allowed by your sponsor, be sure to document: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 specific agency flexibility which permits the transaction or action, and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Any communication with the sponsor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124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25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Compliance Supplement - References</a:t>
            </a:r>
            <a:endParaRPr/>
          </a:p>
        </p:txBody>
      </p:sp>
      <p:sp>
        <p:nvSpPr>
          <p:cNvPr id="736" name="Google Shape;736;p125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40"/>
              <a:buNone/>
            </a:pPr>
            <a:r>
              <a:rPr lang="en" sz="2040">
                <a:latin typeface="Arial"/>
                <a:ea typeface="Arial"/>
                <a:cs typeface="Arial"/>
                <a:sym typeface="Arial"/>
              </a:rPr>
              <a:t>2020 OMB Compliance Supplement: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ts val="2040"/>
              <a:buFont typeface="Merriweather Sans"/>
              <a:buChar char="&gt;"/>
            </a:pPr>
            <a:r>
              <a:rPr lang="en" sz="204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https://www.whitehouse.gov/wp-content/uploads/2020/08/2020-Compliance-Supplement_FINAL_08.06.20.pdf</a:t>
            </a:r>
            <a:endParaRPr sz="2040">
              <a:latin typeface="Arial"/>
              <a:ea typeface="Arial"/>
              <a:cs typeface="Arial"/>
              <a:sym typeface="Arial"/>
            </a:endParaRPr>
          </a:p>
          <a:p>
            <a:pPr indent="-213359" lvl="0" marL="342900" rtl="0" algn="l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ts val="2040"/>
              <a:buFont typeface="Merriweather Sans"/>
              <a:buNone/>
            </a:pPr>
            <a:r>
              <a:t/>
            </a:r>
            <a:endParaRPr sz="204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ts val="2040"/>
              <a:buNone/>
            </a:pPr>
            <a:r>
              <a:rPr lang="en" sz="2040">
                <a:latin typeface="Arial"/>
                <a:ea typeface="Arial"/>
                <a:cs typeface="Arial"/>
                <a:sym typeface="Arial"/>
              </a:rPr>
              <a:t>Addendum to the Compliance Supplement: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ts val="2040"/>
              <a:buFont typeface="Merriweather Sans"/>
              <a:buChar char="&gt;"/>
            </a:pPr>
            <a:r>
              <a:rPr lang="en" sz="204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https://www.whitehouse.gov/wp-content/uploads/2020/08/2020-Compliance-Supplement_FINAL_08.06.20.pdf</a:t>
            </a:r>
            <a:endParaRPr sz="2040">
              <a:latin typeface="Arial"/>
              <a:ea typeface="Arial"/>
              <a:cs typeface="Arial"/>
              <a:sym typeface="Arial"/>
            </a:endParaRPr>
          </a:p>
          <a:p>
            <a:pPr indent="-213359" lvl="0" marL="342900" rtl="0" algn="l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ts val="2040"/>
              <a:buFont typeface="Merriweather Sans"/>
              <a:buNone/>
            </a:pPr>
            <a:r>
              <a:t/>
            </a:r>
            <a:endParaRPr sz="204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ts val="2040"/>
              <a:buNone/>
            </a:pPr>
            <a:r>
              <a:rPr lang="en" sz="2040">
                <a:latin typeface="Arial"/>
                <a:ea typeface="Arial"/>
                <a:cs typeface="Arial"/>
                <a:sym typeface="Arial"/>
              </a:rPr>
              <a:t>PAFC Webpage on COVID-19 Flexibilities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ts val="2040"/>
              <a:buFont typeface="Merriweather Sans"/>
              <a:buChar char="&gt;"/>
            </a:pPr>
            <a:r>
              <a:rPr lang="en" sz="204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https://finance.uw.edu/pafc/covid19-information-sponsored-awards</a:t>
            </a:r>
            <a:endParaRPr sz="2040">
              <a:latin typeface="Arial"/>
              <a:ea typeface="Arial"/>
              <a:cs typeface="Arial"/>
              <a:sym typeface="Arial"/>
            </a:endParaRPr>
          </a:p>
          <a:p>
            <a:pPr indent="-213359" lvl="0" marL="342900" rtl="0" algn="l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ts val="2040"/>
              <a:buFont typeface="Merriweather Sans"/>
              <a:buNone/>
            </a:pPr>
            <a:r>
              <a:t/>
            </a:r>
            <a:endParaRPr sz="204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125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126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Draft NSF PAPPG</a:t>
            </a:r>
            <a:endParaRPr/>
          </a:p>
        </p:txBody>
      </p:sp>
      <p:sp>
        <p:nvSpPr>
          <p:cNvPr id="743" name="Google Shape;743;p126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NSF issued a draft PAPPG with comments open until February 12, 2021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https://www.nsf.gov/bfa/dias/policy/papp/pappg22_1/FedReg/draftpappg_dec2020.pdf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Changes involve updating the guide with the revisions to the Uniform Guidance, including: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NDAA provision on purchases of certain telecommunications equipment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120-day closeout requirement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No other major changes from a post award fiscal compliance perspective</a:t>
            </a:r>
            <a:endParaRPr/>
          </a:p>
        </p:txBody>
      </p:sp>
      <p:sp>
        <p:nvSpPr>
          <p:cNvPr id="744" name="Google Shape;744;p126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127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4000"/>
              <a:buNone/>
            </a:pPr>
            <a:r>
              <a:rPr lang="en" sz="4000">
                <a:latin typeface="Arial"/>
                <a:ea typeface="Arial"/>
                <a:cs typeface="Arial"/>
                <a:sym typeface="Arial"/>
              </a:rPr>
              <a:t>Questions</a:t>
            </a:r>
            <a:endParaRPr/>
          </a:p>
        </p:txBody>
      </p:sp>
      <p:sp>
        <p:nvSpPr>
          <p:cNvPr id="750" name="Google Shape;750;p127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20"/>
              <a:buChar char="&gt;"/>
            </a:pPr>
            <a:r>
              <a:rPr lang="en" sz="2220">
                <a:latin typeface="Arial"/>
                <a:ea typeface="Arial"/>
                <a:cs typeface="Arial"/>
                <a:sym typeface="Arial"/>
              </a:rPr>
              <a:t>Post Award Fiscal Compliance (PAFC)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ts val="1850"/>
              <a:buChar char="–"/>
            </a:pPr>
            <a:r>
              <a:rPr lang="en" sz="185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gcafco@uw.edu</a:t>
            </a:r>
            <a:endParaRPr sz="1850"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ts val="1850"/>
              <a:buChar char="–"/>
            </a:pPr>
            <a:r>
              <a:rPr lang="en" sz="185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https://finance.uw.edu/pafc/</a:t>
            </a:r>
            <a:endParaRPr sz="1850">
              <a:latin typeface="Arial"/>
              <a:ea typeface="Arial"/>
              <a:cs typeface="Arial"/>
              <a:sym typeface="Arial"/>
            </a:endParaRPr>
          </a:p>
          <a:p>
            <a:pPr indent="-215265" lvl="1" marL="742950" rtl="0" algn="l">
              <a:lnSpc>
                <a:spcPct val="90000"/>
              </a:lnSpc>
              <a:spcBef>
                <a:spcPts val="222"/>
              </a:spcBef>
              <a:spcAft>
                <a:spcPts val="0"/>
              </a:spcAft>
              <a:buClr>
                <a:srgbClr val="4B2E83"/>
              </a:buClr>
              <a:buSzPts val="1110"/>
              <a:buNone/>
            </a:pPr>
            <a:r>
              <a:t/>
            </a:r>
            <a:endParaRPr sz="111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Font typeface="Merriweather Sans"/>
              <a:buChar char="&gt;"/>
            </a:pPr>
            <a:r>
              <a:rPr lang="en" sz="2220">
                <a:latin typeface="Arial"/>
                <a:ea typeface="Arial"/>
                <a:cs typeface="Arial"/>
                <a:sym typeface="Arial"/>
              </a:rPr>
              <a:t>Andra Sawyer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ts val="1850"/>
              <a:buChar char="–"/>
            </a:pPr>
            <a:r>
              <a:rPr lang="en" sz="185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andra2@uw.edu</a:t>
            </a:r>
            <a:br>
              <a:rPr lang="en" sz="1850">
                <a:latin typeface="Arial"/>
                <a:ea typeface="Arial"/>
                <a:cs typeface="Arial"/>
                <a:sym typeface="Arial"/>
              </a:rPr>
            </a:br>
            <a:endParaRPr sz="185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Char char="&gt;"/>
            </a:pPr>
            <a:r>
              <a:rPr lang="en" sz="2220"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ts val="1850"/>
              <a:buChar char="–"/>
            </a:pPr>
            <a:r>
              <a:rPr lang="en" sz="185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mgard4@uw.edu</a:t>
            </a:r>
            <a:endParaRPr sz="1850">
              <a:latin typeface="Arial"/>
              <a:ea typeface="Arial"/>
              <a:cs typeface="Arial"/>
              <a:sym typeface="Arial"/>
            </a:endParaRPr>
          </a:p>
          <a:p>
            <a:pPr indent="-168275" lvl="1" marL="74295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ts val="1850"/>
              <a:buNone/>
            </a:pPr>
            <a:r>
              <a:t/>
            </a:r>
            <a:endParaRPr sz="185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Font typeface="Merriweather Sans"/>
              <a:buChar char="&gt;"/>
            </a:pPr>
            <a:r>
              <a:rPr lang="en" sz="2220">
                <a:latin typeface="Arial"/>
                <a:ea typeface="Arial"/>
                <a:cs typeface="Arial"/>
                <a:sym typeface="Arial"/>
              </a:rPr>
              <a:t>We’re available for calls on Teams or Zoom. Email us to schedule a meeting.</a:t>
            </a:r>
            <a:endParaRPr/>
          </a:p>
          <a:p>
            <a:pPr indent="-215265" lvl="1" marL="742950" rtl="0" algn="l">
              <a:lnSpc>
                <a:spcPct val="90000"/>
              </a:lnSpc>
              <a:spcBef>
                <a:spcPts val="222"/>
              </a:spcBef>
              <a:spcAft>
                <a:spcPts val="0"/>
              </a:spcAft>
              <a:buClr>
                <a:srgbClr val="4B2E83"/>
              </a:buClr>
              <a:buSzPts val="1110"/>
              <a:buNone/>
            </a:pPr>
            <a:r>
              <a:t/>
            </a:r>
            <a:endParaRPr sz="1110">
              <a:latin typeface="Arial"/>
              <a:ea typeface="Arial"/>
              <a:cs typeface="Arial"/>
              <a:sym typeface="Arial"/>
            </a:endParaRPr>
          </a:p>
          <a:p>
            <a:pPr indent="-168275" lvl="1" marL="74295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ts val="1850"/>
              <a:buNone/>
            </a:pPr>
            <a:r>
              <a:t/>
            </a:r>
            <a:endParaRPr sz="1850">
              <a:latin typeface="Arial"/>
              <a:ea typeface="Arial"/>
              <a:cs typeface="Arial"/>
              <a:sym typeface="Arial"/>
            </a:endParaRPr>
          </a:p>
          <a:p>
            <a:pPr indent="-201930" lvl="0" marL="34290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None/>
            </a:pPr>
            <a:r>
              <a:t/>
            </a:r>
            <a:endParaRPr sz="222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127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128"/>
          <p:cNvSpPr txBox="1"/>
          <p:nvPr>
            <p:ph idx="1" type="body"/>
          </p:nvPr>
        </p:nvSpPr>
        <p:spPr>
          <a:xfrm>
            <a:off x="692029" y="16402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875"/>
              <a:buNone/>
            </a:pPr>
            <a:r>
              <a:rPr lang="en" sz="3875">
                <a:latin typeface="Arial"/>
                <a:ea typeface="Arial"/>
                <a:cs typeface="Arial"/>
                <a:sym typeface="Arial"/>
              </a:rPr>
              <a:t>FEDERAL REPORTING OF OUTSIDE RESEARCH WORK</a:t>
            </a:r>
            <a:endParaRPr/>
          </a:p>
        </p:txBody>
      </p:sp>
      <p:sp>
        <p:nvSpPr>
          <p:cNvPr id="758" name="Google Shape;758;p128"/>
          <p:cNvSpPr txBox="1"/>
          <p:nvPr/>
        </p:nvSpPr>
        <p:spPr>
          <a:xfrm>
            <a:off x="692029" y="4308049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January 2021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Joe Giffels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Office of Research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29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NIH Other Support (existing regulation)</a:t>
            </a:r>
            <a:endParaRPr/>
          </a:p>
        </p:txBody>
      </p:sp>
      <p:sp>
        <p:nvSpPr>
          <p:cNvPr id="765" name="Google Shape;765;p129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All Key Personnel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“… </a:t>
            </a:r>
            <a:r>
              <a:rPr i="1" lang="en">
                <a:latin typeface="Arial"/>
                <a:ea typeface="Arial"/>
                <a:cs typeface="Arial"/>
                <a:sym typeface="Arial"/>
              </a:rPr>
              <a:t>all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resources made available to a researcher in support of and/or related to </a:t>
            </a:r>
            <a:r>
              <a:rPr i="1" lang="en">
                <a:latin typeface="Arial"/>
                <a:ea typeface="Arial"/>
                <a:cs typeface="Arial"/>
                <a:sym typeface="Arial"/>
              </a:rPr>
              <a:t>all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of their research endeavors, regardless of whether or not they have monetary value …”</a:t>
            </a:r>
            <a:endParaRPr/>
          </a:p>
        </p:txBody>
      </p:sp>
      <p:sp>
        <p:nvSpPr>
          <p:cNvPr id="766" name="Google Shape;766;p129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Joe Giffels – Office of Research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0"/>
          <p:cNvSpPr txBox="1"/>
          <p:nvPr>
            <p:ph idx="1" type="body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Outside Work Meets Other Support…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131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NIH Other Support – Expectations for Outside Work (future state)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131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Employment with research at a foreign site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Translated employment contracts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Looking for scientific overlap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Sharing with law enforcement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Federal law enforcement database</a:t>
            </a:r>
            <a:endParaRPr/>
          </a:p>
        </p:txBody>
      </p:sp>
      <p:sp>
        <p:nvSpPr>
          <p:cNvPr id="780" name="Google Shape;780;p131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Joe Giffels – Office of Research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32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Outside Work for Compensation</a:t>
            </a:r>
            <a:endParaRPr/>
          </a:p>
        </p:txBody>
      </p:sp>
      <p:sp>
        <p:nvSpPr>
          <p:cNvPr id="787" name="Google Shape;787;p132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Examples</a:t>
            </a:r>
            <a:endParaRPr/>
          </a:p>
          <a:p>
            <a:pPr indent="0" lvl="1" marL="45720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Foreign employment, affiliation, appointment, providing mentorship, lectures, academic instruction as a “guest,” consultancy, etc.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For any form of compensation, including honoraria or in-kind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List in Other Support and/or Biosketch when it relates to Key Personnel’s research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132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Joe Giffels – Office of Research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133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Not Yet – and this is what would be new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795" name="Google Shape;795;p133"/>
          <p:cNvSpPr txBox="1"/>
          <p:nvPr>
            <p:ph idx="2" type="body"/>
          </p:nvPr>
        </p:nvSpPr>
        <p:spPr>
          <a:xfrm>
            <a:off x="768162" y="2019754"/>
            <a:ext cx="8196300" cy="18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Documentation -- translated copy of foreign employment contract, appointment letter or other form of contract, even if only an e-mail agreement with the foreign entity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/>
          </a:p>
        </p:txBody>
      </p:sp>
      <p:sp>
        <p:nvSpPr>
          <p:cNvPr id="796" name="Google Shape;796;p133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Joe Giffels – Office of Research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" name="Google Shape;610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1800" y="5181600"/>
            <a:ext cx="1797142" cy="1339919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107"/>
          <p:cNvSpPr/>
          <p:nvPr/>
        </p:nvSpPr>
        <p:spPr>
          <a:xfrm>
            <a:off x="838200" y="838200"/>
            <a:ext cx="6324600" cy="57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Restrictions on Purchases of Telecommunications Equipment and Services on Federal Awards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MRAM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January 2021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Andra Sawyer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 Award Fiscal Compliance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andra2@uw.edu</a:t>
            </a:r>
            <a:endParaRPr b="1" sz="200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gcafco@uw.edu</a:t>
            </a:r>
            <a:endParaRPr b="1" sz="200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34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How will we support compliance (future state)?</a:t>
            </a:r>
            <a:endParaRPr/>
          </a:p>
        </p:txBody>
      </p:sp>
      <p:sp>
        <p:nvSpPr>
          <p:cNvPr id="803" name="Google Shape;803;p134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Noto Sans Symbols"/>
              <a:buChar char="❑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PI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Noto Sans Symbols"/>
              <a:buChar char="❑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Department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Noto Sans Symbols"/>
              <a:buChar char="❑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School/College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Noto Sans Symbols"/>
              <a:buChar char="❑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OR/OSP</a:t>
            </a:r>
            <a:endParaRPr/>
          </a:p>
        </p:txBody>
      </p:sp>
      <p:sp>
        <p:nvSpPr>
          <p:cNvPr id="804" name="Google Shape;804;p134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Joe Giffels – Office of Research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35"/>
          <p:cNvSpPr txBox="1"/>
          <p:nvPr>
            <p:ph idx="1" type="body"/>
          </p:nvPr>
        </p:nvSpPr>
        <p:spPr>
          <a:xfrm>
            <a:off x="692029" y="18688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63"/>
              <a:buFont typeface="Arial"/>
              <a:buNone/>
            </a:pPr>
            <a:r>
              <a:rPr lang="en" sz="4250">
                <a:latin typeface="Open Sans"/>
                <a:ea typeface="Open Sans"/>
                <a:cs typeface="Open Sans"/>
                <a:sym typeface="Open Sans"/>
              </a:rPr>
              <a:t>GIM 8: Subrecipient Monitoring</a:t>
            </a:r>
            <a:endParaRPr sz="425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63"/>
              <a:buFont typeface="Arial"/>
              <a:buNone/>
            </a:pPr>
            <a:r>
              <a:rPr lang="en" sz="4250">
                <a:latin typeface="Open Sans"/>
                <a:ea typeface="Open Sans"/>
                <a:cs typeface="Open Sans"/>
                <a:sym typeface="Open Sans"/>
              </a:rPr>
              <a:t>Updates</a:t>
            </a:r>
            <a:endParaRPr sz="425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0" name="Google Shape;810;p135"/>
          <p:cNvSpPr txBox="1"/>
          <p:nvPr/>
        </p:nvSpPr>
        <p:spPr>
          <a:xfrm>
            <a:off x="692029" y="4308048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January, 2021 </a:t>
            </a:r>
            <a:r>
              <a:rPr b="0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indent="0" lvl="0" marL="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Amanda Snyder</a:t>
            </a:r>
            <a:endParaRPr/>
          </a:p>
          <a:p>
            <a:pPr indent="0" lvl="0" marL="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b="0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  <a:p>
            <a:pPr indent="0" lvl="0" marL="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136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What is GIM 8? </a:t>
            </a:r>
            <a:endParaRPr/>
          </a:p>
        </p:txBody>
      </p:sp>
      <p:sp>
        <p:nvSpPr>
          <p:cNvPr id="817" name="Google Shape;817;p136"/>
          <p:cNvSpPr txBox="1"/>
          <p:nvPr>
            <p:ph idx="2" type="body"/>
          </p:nvPr>
        </p:nvSpPr>
        <p:spPr>
          <a:xfrm>
            <a:off x="659305" y="1508125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2300"/>
              <a:t>UW policy on subrecipient monitoring </a:t>
            </a:r>
            <a:endParaRPr sz="2300"/>
          </a:p>
          <a:p>
            <a:pPr indent="-374650" lvl="0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300"/>
              <a:buChar char="&gt;"/>
            </a:pPr>
            <a:r>
              <a:rPr lang="en" sz="2300"/>
              <a:t>Incorporates federal rules (Uniform Guidance)</a:t>
            </a:r>
            <a:endParaRPr sz="2300"/>
          </a:p>
          <a:p>
            <a:pPr indent="-3746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&gt;"/>
            </a:pPr>
            <a:r>
              <a:rPr lang="en" sz="2300"/>
              <a:t>Covers both programmatic and entity-level monitoring </a:t>
            </a:r>
            <a:endParaRPr sz="2300"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37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Why is it being updated? </a:t>
            </a:r>
            <a:endParaRPr/>
          </a:p>
        </p:txBody>
      </p:sp>
      <p:sp>
        <p:nvSpPr>
          <p:cNvPr id="824" name="Google Shape;824;p137"/>
          <p:cNvSpPr txBox="1"/>
          <p:nvPr>
            <p:ph idx="2" type="body"/>
          </p:nvPr>
        </p:nvSpPr>
        <p:spPr>
          <a:xfrm>
            <a:off x="659305" y="1508125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2300"/>
              <a:t>We received feedback that language in GIM 8 was causing confusion </a:t>
            </a:r>
            <a:endParaRPr sz="2300"/>
          </a:p>
          <a:p>
            <a:pPr indent="-374650" lvl="0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300"/>
              <a:buChar char="&gt;"/>
            </a:pPr>
            <a:r>
              <a:rPr lang="en" sz="2300"/>
              <a:t>Invoice approval</a:t>
            </a:r>
            <a:endParaRPr sz="2300"/>
          </a:p>
          <a:p>
            <a:pPr indent="-3746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&gt;"/>
            </a:pPr>
            <a:r>
              <a:rPr lang="en" sz="2300"/>
              <a:t>Invoice processing in ARIBA</a:t>
            </a:r>
            <a:endParaRPr sz="2300"/>
          </a:p>
          <a:p>
            <a:pPr indent="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138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What do you need to know? </a:t>
            </a:r>
            <a:endParaRPr/>
          </a:p>
        </p:txBody>
      </p:sp>
      <p:sp>
        <p:nvSpPr>
          <p:cNvPr id="831" name="Google Shape;831;p138"/>
          <p:cNvSpPr txBox="1"/>
          <p:nvPr>
            <p:ph idx="2" type="body"/>
          </p:nvPr>
        </p:nvSpPr>
        <p:spPr>
          <a:xfrm>
            <a:off x="659305" y="1508125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2300"/>
              <a:t>Does the PI need to personally approve all invoices from a subrecipient? </a:t>
            </a:r>
            <a:endParaRPr sz="2300"/>
          </a:p>
          <a:p>
            <a:pPr indent="-374650" lvl="0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300"/>
              <a:buChar char="&gt;"/>
            </a:pPr>
            <a:r>
              <a:rPr lang="en" sz="2300"/>
              <a:t>Yes</a:t>
            </a:r>
            <a:endParaRPr sz="2300"/>
          </a:p>
          <a:p>
            <a:pPr indent="-3746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&gt;"/>
            </a:pPr>
            <a:r>
              <a:rPr lang="en" sz="2300"/>
              <a:t>This approval is a component of programmatic subrecipient monitoring</a:t>
            </a:r>
            <a:endParaRPr sz="2300"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2300"/>
              <a:t>Does the individual processing the invoice in ARIBA need delegated authority (GIM 2) from the PI to do so? </a:t>
            </a:r>
            <a:endParaRPr sz="2300"/>
          </a:p>
          <a:p>
            <a:pPr indent="-374650" lvl="0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300"/>
              <a:buChar char="&gt;"/>
            </a:pPr>
            <a:r>
              <a:rPr lang="en" sz="2300"/>
              <a:t>No</a:t>
            </a:r>
            <a:endParaRPr sz="2300"/>
          </a:p>
          <a:p>
            <a:pPr indent="-3746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&gt;"/>
            </a:pPr>
            <a:r>
              <a:rPr lang="en" sz="2300"/>
              <a:t>ARIBA user needs to have appropriate ASTRA role</a:t>
            </a:r>
            <a:endParaRPr sz="2300"/>
          </a:p>
          <a:p>
            <a:pPr indent="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139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b="0" i="0" lang="en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Questions</a:t>
            </a:r>
            <a:endParaRPr/>
          </a:p>
        </p:txBody>
      </p:sp>
      <p:sp>
        <p:nvSpPr>
          <p:cNvPr id="837" name="Google Shape;837;p139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OSP Subaward Team: </a:t>
            </a:r>
            <a:r>
              <a:rPr lang="en" u="sng">
                <a:solidFill>
                  <a:schemeClr val="hlink"/>
                </a:solidFill>
                <a:hlinkClick r:id="rId3"/>
              </a:rPr>
              <a:t>ospsubs@uw.edu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Post Award Fiscal Compliance: </a:t>
            </a:r>
            <a:r>
              <a:rPr lang="en" u="sng">
                <a:solidFill>
                  <a:schemeClr val="hlink"/>
                </a:solidFill>
                <a:hlinkClick r:id="rId4"/>
              </a:rPr>
              <a:t>gcafco@uw.edu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40"/>
          <p:cNvSpPr txBox="1"/>
          <p:nvPr>
            <p:ph type="title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Arial"/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GCA Updates</a:t>
            </a:r>
            <a:endParaRPr b="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843" name="Google Shape;843;p140"/>
          <p:cNvSpPr txBox="1"/>
          <p:nvPr/>
        </p:nvSpPr>
        <p:spPr>
          <a:xfrm>
            <a:off x="803564" y="4114800"/>
            <a:ext cx="7980300" cy="22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January 2021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Azalea Vasquez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Grant &amp; Contract Accounting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141"/>
          <p:cNvSpPr txBox="1"/>
          <p:nvPr>
            <p:ph idx="1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The deficit transfer tool does not take into account the business rules for correctly processing a deficit for APL budgets, and budgets with indirect cost base 04 and 24. 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/>
              <a:t>APL budgets have Prorated Direct Costs and Fixed Fee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/>
              <a:t>Base 04 and 24 limits indirect costs up to the amount of IDC allocated on the budget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/>
          </a:p>
        </p:txBody>
      </p:sp>
      <p:sp>
        <p:nvSpPr>
          <p:cNvPr id="849" name="Google Shape;849;p141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 Condensed Thin"/>
              <a:buNone/>
            </a:pPr>
            <a:r>
              <a:rPr b="0" lang="en" sz="2800">
                <a:latin typeface="Encode Sans"/>
                <a:ea typeface="Encode Sans"/>
                <a:cs typeface="Encode Sans"/>
                <a:sym typeface="Encode Sans"/>
              </a:rPr>
              <a:t>Grant Tracker – Update to the Deficit Transfer Tool</a:t>
            </a:r>
            <a:endParaRPr b="0"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142"/>
          <p:cNvSpPr txBox="1"/>
          <p:nvPr>
            <p:ph idx="1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If you have a budget that is in deficit you will now see the following message in Grant Tracker: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/>
              <a:t> 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/>
          </a:p>
        </p:txBody>
      </p:sp>
      <p:sp>
        <p:nvSpPr>
          <p:cNvPr id="855" name="Google Shape;855;p142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 Condensed Thin"/>
              <a:buNone/>
            </a:pPr>
            <a:r>
              <a:rPr b="0" lang="en" sz="2800">
                <a:latin typeface="Encode Sans"/>
                <a:ea typeface="Encode Sans"/>
                <a:cs typeface="Encode Sans"/>
                <a:sym typeface="Encode Sans"/>
              </a:rPr>
              <a:t>Grant Tracker – Update to the Deficit Transfer Tool</a:t>
            </a:r>
            <a:endParaRPr b="0"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856" name="Google Shape;856;p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411" y="2862261"/>
            <a:ext cx="8698698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857" name="Google Shape;857;p142"/>
          <p:cNvSpPr/>
          <p:nvPr/>
        </p:nvSpPr>
        <p:spPr>
          <a:xfrm>
            <a:off x="7355561" y="4829131"/>
            <a:ext cx="978300" cy="4845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46218F"/>
              </a:gs>
              <a:gs pos="100000">
                <a:srgbClr val="B4A6E2"/>
              </a:gs>
            </a:gsLst>
            <a:lin ang="16200038" scaled="0"/>
          </a:gradFill>
          <a:ln cap="flat" cmpd="sng" w="9525">
            <a:solidFill>
              <a:srgbClr val="48298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143"/>
          <p:cNvSpPr txBox="1"/>
          <p:nvPr>
            <p:ph idx="1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If you click on that link it will open a new Grant Tracker message which will make it easy for campus to contact us!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/>
              <a:t> 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/>
          </a:p>
        </p:txBody>
      </p:sp>
      <p:sp>
        <p:nvSpPr>
          <p:cNvPr id="863" name="Google Shape;863;p143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 Condensed Thin"/>
              <a:buNone/>
            </a:pPr>
            <a:r>
              <a:rPr b="0" lang="en" sz="2800">
                <a:latin typeface="Encode Sans"/>
                <a:ea typeface="Encode Sans"/>
                <a:cs typeface="Encode Sans"/>
                <a:sym typeface="Encode Sans"/>
              </a:rPr>
              <a:t>Grant Tracker – Update to the Deficit Transfer Tool</a:t>
            </a:r>
            <a:endParaRPr b="0"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864" name="Google Shape;864;p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725" y="2924175"/>
            <a:ext cx="821055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0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" sz="3959"/>
              <a:t>Telecommunications Restrictions: </a:t>
            </a:r>
            <a:br>
              <a:rPr lang="en" sz="3959"/>
            </a:br>
            <a:r>
              <a:rPr lang="en" sz="3959"/>
              <a:t>UW Policy</a:t>
            </a:r>
            <a:endParaRPr/>
          </a:p>
        </p:txBody>
      </p:sp>
      <p:sp>
        <p:nvSpPr>
          <p:cNvPr id="618" name="Google Shape;618;p108"/>
          <p:cNvSpPr txBox="1"/>
          <p:nvPr>
            <p:ph idx="1" type="body"/>
          </p:nvPr>
        </p:nvSpPr>
        <p:spPr>
          <a:xfrm>
            <a:off x="143775" y="1676400"/>
            <a:ext cx="8837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" sz="2800"/>
              <a:t>UW policy: </a:t>
            </a:r>
            <a:r>
              <a:rPr lang="en" sz="2200" u="sng">
                <a:solidFill>
                  <a:schemeClr val="hlink"/>
                </a:solidFill>
                <a:hlinkClick r:id="rId3"/>
              </a:rPr>
              <a:t>https://finance.uw.edu/pafc/restrictions-telecommunications-equipment</a:t>
            </a:r>
            <a:endParaRPr sz="22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100"/>
          </a:p>
        </p:txBody>
      </p:sp>
      <p:pic>
        <p:nvPicPr>
          <p:cNvPr id="619" name="Google Shape;619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7282" y="2667000"/>
            <a:ext cx="7129437" cy="4050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144"/>
          <p:cNvSpPr txBox="1"/>
          <p:nvPr>
            <p:ph idx="1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Received feedback from Campus that the Final Action Date (FAD) was not calculating correctly for some budgets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This prompted a review of the business rules used in determining that date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We have finalized revised business rules, and are preparing to implement them on </a:t>
            </a:r>
            <a:r>
              <a:rPr lang="en">
                <a:solidFill>
                  <a:srgbClr val="FF0000"/>
                </a:solidFill>
              </a:rPr>
              <a:t>February 1, 2021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/>
          </a:p>
        </p:txBody>
      </p:sp>
      <p:sp>
        <p:nvSpPr>
          <p:cNvPr id="870" name="Google Shape;870;p144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 Condensed Thin"/>
              <a:buNone/>
            </a:pPr>
            <a:r>
              <a:rPr b="0" lang="en" sz="2800"/>
              <a:t>Revision to Calculating Final Action Date</a:t>
            </a:r>
            <a:endParaRPr b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145"/>
          <p:cNvSpPr txBox="1"/>
          <p:nvPr>
            <p:ph idx="1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In preparation for this change we will be moving reports that are currently listed under the parent budget to the appropriate sub budget(s) in Grant Tracker in January 2021.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This will only affect budgets whose awards require separate year accountability (e.g. Simons Foundation and American Heart Association)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This change is necessary so the correct Final Action Date can be shown on the sub budgets</a:t>
            </a:r>
            <a:endParaRPr/>
          </a:p>
        </p:txBody>
      </p:sp>
      <p:sp>
        <p:nvSpPr>
          <p:cNvPr id="876" name="Google Shape;876;p145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 Condensed Thin"/>
              <a:buNone/>
            </a:pPr>
            <a:r>
              <a:rPr b="0" lang="en" sz="2800"/>
              <a:t>Revision to Calculating Final Action Date</a:t>
            </a:r>
            <a:endParaRPr b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46"/>
          <p:cNvSpPr txBox="1"/>
          <p:nvPr>
            <p:ph idx="1" type="body"/>
          </p:nvPr>
        </p:nvSpPr>
        <p:spPr>
          <a:xfrm>
            <a:off x="659305" y="1736725"/>
            <a:ext cx="80466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After the change has been implemented all the reports will still be viewable on the parent budget in GrantTracker, but the corresponding sub budget will be listed alongside each report.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Just a reminder – On April 1, 2020 GCA started setting up financial reports under the appropriate sub budget in GrantTracker.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/>
          </a:p>
        </p:txBody>
      </p:sp>
      <p:sp>
        <p:nvSpPr>
          <p:cNvPr id="882" name="Google Shape;882;p146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 Condensed Thin"/>
              <a:buNone/>
            </a:pPr>
            <a:r>
              <a:rPr b="0" lang="en" sz="2800"/>
              <a:t>Revision to Calculating Final Action Date</a:t>
            </a:r>
            <a:endParaRPr b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147"/>
          <p:cNvSpPr txBox="1"/>
          <p:nvPr>
            <p:ph idx="1" type="body"/>
          </p:nvPr>
        </p:nvSpPr>
        <p:spPr>
          <a:xfrm>
            <a:off x="659305" y="1736725"/>
            <a:ext cx="80466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For budgets with a Temporary Budget Extension your Final Action Date will not change, but your budget will stay in FIN Status 1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/>
              <a:t>Your FAD will update after we process the official No-Cost Extension Post Award Change (PAC) or Supplement/Extension Funding Action (FA)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/>
          </a:p>
        </p:txBody>
      </p:sp>
      <p:sp>
        <p:nvSpPr>
          <p:cNvPr id="888" name="Google Shape;888;p147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 Condensed Thin"/>
              <a:buNone/>
            </a:pPr>
            <a:r>
              <a:rPr b="0" lang="en" sz="2800"/>
              <a:t>Revision to Calculating Final Action Date</a:t>
            </a:r>
            <a:endParaRPr b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148"/>
          <p:cNvSpPr txBox="1"/>
          <p:nvPr>
            <p:ph idx="1" type="body"/>
          </p:nvPr>
        </p:nvSpPr>
        <p:spPr>
          <a:xfrm>
            <a:off x="659305" y="1736725"/>
            <a:ext cx="80466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We will provide the new business rules on our Final Action Date web page which can be found here:</a:t>
            </a:r>
            <a:endParaRPr/>
          </a:p>
          <a:p>
            <a:pPr indent="0" lvl="1" marL="4000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t/>
            </a:r>
            <a:endParaRPr/>
          </a:p>
          <a:p>
            <a:pPr indent="0" lvl="1" marL="4000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https://finance.uw.edu/gca/award-lifecycle/closing-your-award/final-action-date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/>
          </a:p>
        </p:txBody>
      </p:sp>
      <p:sp>
        <p:nvSpPr>
          <p:cNvPr id="894" name="Google Shape;894;p148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 Condensed Thin"/>
              <a:buNone/>
            </a:pPr>
            <a:r>
              <a:rPr b="0" lang="en" sz="2800"/>
              <a:t>Revision to Calculating Final Action Date</a:t>
            </a:r>
            <a:endParaRPr b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149"/>
          <p:cNvSpPr txBox="1"/>
          <p:nvPr>
            <p:ph idx="1" type="body"/>
          </p:nvPr>
        </p:nvSpPr>
        <p:spPr>
          <a:xfrm>
            <a:off x="659305" y="1736725"/>
            <a:ext cx="80466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/>
              <a:t>Contact GCA Help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gcahelp@uw.edu</a:t>
            </a:r>
            <a:r>
              <a:rPr lang="en"/>
              <a:t> </a:t>
            </a:r>
            <a:endParaRPr/>
          </a:p>
        </p:txBody>
      </p:sp>
      <p:sp>
        <p:nvSpPr>
          <p:cNvPr id="900" name="Google Shape;900;p149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 Condensed Thin"/>
              <a:buNone/>
            </a:pPr>
            <a:r>
              <a:rPr b="0" lang="en" sz="2800">
                <a:latin typeface="Encode Sans"/>
                <a:ea typeface="Encode Sans"/>
                <a:cs typeface="Encode Sans"/>
                <a:sym typeface="Encode Sans"/>
              </a:rPr>
              <a:t>Questions?</a:t>
            </a:r>
            <a:endParaRPr b="0"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150"/>
          <p:cNvSpPr txBox="1"/>
          <p:nvPr>
            <p:ph idx="1" type="body"/>
          </p:nvPr>
        </p:nvSpPr>
        <p:spPr>
          <a:xfrm>
            <a:off x="692029" y="16402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CORE Update</a:t>
            </a:r>
            <a:endParaRPr/>
          </a:p>
        </p:txBody>
      </p:sp>
      <p:sp>
        <p:nvSpPr>
          <p:cNvPr id="906" name="Google Shape;906;p150"/>
          <p:cNvSpPr txBox="1"/>
          <p:nvPr/>
        </p:nvSpPr>
        <p:spPr>
          <a:xfrm>
            <a:off x="692029" y="4308049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January 2021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Amanda Snyder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Collaborative On Research Education (CORE)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0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/>
              <a:t>But first…</a:t>
            </a:r>
            <a:endParaRPr/>
          </a:p>
        </p:txBody>
      </p:sp>
      <p:sp>
        <p:nvSpPr>
          <p:cNvPr id="625" name="Google Shape;625;p109"/>
          <p:cNvSpPr txBox="1"/>
          <p:nvPr>
            <p:ph idx="1" type="body"/>
          </p:nvPr>
        </p:nvSpPr>
        <p:spPr>
          <a:xfrm>
            <a:off x="457200" y="1600200"/>
            <a:ext cx="4876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" sz="3200"/>
              <a:t>Legislation, not executive order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" sz="3200"/>
              <a:t>Effective 13 August 2020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" sz="3200"/>
              <a:t>FAR 52.204-25 (contracts)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" sz="3200"/>
              <a:t>2 CFR 200.216 &amp; 200.471 (grants &amp; cooperative agreements)</a:t>
            </a:r>
            <a:endParaRPr/>
          </a:p>
        </p:txBody>
      </p:sp>
      <p:pic>
        <p:nvPicPr>
          <p:cNvPr id="626" name="Google Shape;626;p10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3600" y="1417638"/>
            <a:ext cx="2209800" cy="156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00" y="3165816"/>
            <a:ext cx="2667000" cy="1656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86200" y="5005285"/>
            <a:ext cx="1957070" cy="1684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/>
              <a:t>What is it?</a:t>
            </a:r>
            <a:endParaRPr/>
          </a:p>
        </p:txBody>
      </p:sp>
      <p:sp>
        <p:nvSpPr>
          <p:cNvPr id="635" name="Google Shape;635;p11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"/>
              <a:t>Federal award funds may not be used to pay for or use, either as a direct or indirect cost: </a:t>
            </a:r>
            <a:endParaRPr/>
          </a:p>
          <a:p>
            <a:pPr indent="-514350" lvl="0" marL="5143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AutoNum type="arabicPeriod"/>
            </a:pPr>
            <a:r>
              <a:rPr lang="en"/>
              <a:t>“Covered equipment &amp; services”…</a:t>
            </a:r>
            <a:endParaRPr/>
          </a:p>
          <a:p>
            <a:pPr indent="-514350" lvl="0" marL="5143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AutoNum type="arabicPeriod"/>
            </a:pPr>
            <a:r>
              <a:rPr lang="en"/>
              <a:t>Deemed to be a “substantial or essential component of any system” or “critical technology as part of any system”…</a:t>
            </a:r>
            <a:endParaRPr/>
          </a:p>
          <a:p>
            <a:pPr indent="-514350" lvl="0" marL="5143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AutoNum type="arabicPeriod"/>
            </a:pPr>
            <a:r>
              <a:rPr lang="en"/>
              <a:t>From “restricted companies.”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1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/>
              <a:t>Translation</a:t>
            </a:r>
            <a:endParaRPr/>
          </a:p>
        </p:txBody>
      </p:sp>
      <p:sp>
        <p:nvSpPr>
          <p:cNvPr id="641" name="Google Shape;641;p111"/>
          <p:cNvSpPr txBox="1"/>
          <p:nvPr>
            <p:ph idx="1" type="body"/>
          </p:nvPr>
        </p:nvSpPr>
        <p:spPr>
          <a:xfrm>
            <a:off x="403025" y="2981550"/>
            <a:ext cx="8229600" cy="28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"/>
              <a:t>Applies to: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"/>
              <a:t>Direct costs on a federal award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"/>
              <a:t>Indirect costs (because feds pay indirect)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"/>
              <a:t>Made via: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"/>
              <a:t>purchases &amp; subawards</a:t>
            </a:r>
            <a:endParaRPr/>
          </a:p>
        </p:txBody>
      </p:sp>
      <p:sp>
        <p:nvSpPr>
          <p:cNvPr id="642" name="Google Shape;642;p111"/>
          <p:cNvSpPr txBox="1"/>
          <p:nvPr/>
        </p:nvSpPr>
        <p:spPr>
          <a:xfrm>
            <a:off x="302225" y="1563350"/>
            <a:ext cx="8431200" cy="10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UW can’t use federal funds to pay for or use gizmos produced by specific companies.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1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/>
              <a:t>Advice: Direct &amp; Indirect Costs</a:t>
            </a:r>
            <a:endParaRPr/>
          </a:p>
        </p:txBody>
      </p:sp>
      <p:sp>
        <p:nvSpPr>
          <p:cNvPr id="648" name="Google Shape;648;p112"/>
          <p:cNvSpPr txBox="1"/>
          <p:nvPr/>
        </p:nvSpPr>
        <p:spPr>
          <a:xfrm>
            <a:off x="457200" y="1840126"/>
            <a:ext cx="57150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Gizmos? Do not purchase or use any items produced by any restricted company.</a:t>
            </a:r>
            <a:endParaRPr/>
          </a:p>
        </p:txBody>
      </p:sp>
      <p:sp>
        <p:nvSpPr>
          <p:cNvPr id="649" name="Google Shape;649;p112"/>
          <p:cNvSpPr txBox="1"/>
          <p:nvPr/>
        </p:nvSpPr>
        <p:spPr>
          <a:xfrm>
            <a:off x="457200" y="4267200"/>
            <a:ext cx="80772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current list of restricted companies is available at </a:t>
            </a:r>
            <a:r>
              <a:rPr lang="en" sz="3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www.sam.gov</a:t>
            </a: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You can also search for a particular company.</a:t>
            </a:r>
            <a:endParaRPr/>
          </a:p>
        </p:txBody>
      </p:sp>
      <p:pic>
        <p:nvPicPr>
          <p:cNvPr id="650" name="Google Shape;650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00800" y="1840127"/>
            <a:ext cx="2438400" cy="1514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1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/>
              <a:t>PAFC Web Page: SAM.gov…</a:t>
            </a:r>
            <a:endParaRPr/>
          </a:p>
        </p:txBody>
      </p:sp>
      <p:pic>
        <p:nvPicPr>
          <p:cNvPr id="656" name="Google Shape;656;p1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1700" y="1307995"/>
            <a:ext cx="4800600" cy="52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1_Custom Design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CORE">
      <a:dk1>
        <a:srgbClr val="151516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CORE">
      <a:dk1>
        <a:srgbClr val="151516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