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Open Sans Light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21" Type="http://schemas.openxmlformats.org/officeDocument/2006/relationships/font" Target="fonts/OpenSans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EncodeSansCondensedTh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hitehouse.gov/wp-content/uploads/2020/08/2020-Compliance-Supplement_FINAL_08.06.20.pdf" TargetMode="External"/><Relationship Id="rId4" Type="http://schemas.openxmlformats.org/officeDocument/2006/relationships/hyperlink" Target="https://www.whitehouse.gov/wp-content/uploads/2020/08/2020-Compliance-Supplement_FINAL_08.06.20.pdf" TargetMode="External"/><Relationship Id="rId5" Type="http://schemas.openxmlformats.org/officeDocument/2006/relationships/hyperlink" Target="https://finance.uw.edu/pafc/covid19-information-sponsored-award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nsf.gov/bfa/dias/policy/papp/pappg22_1/FedReg/draftpappg_dec2020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ADDENDUM TO THE COMPLIANCE SUPPLEMENT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January,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Addendum to the Compliance Supplement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Provides additional guidance to the 2020 Compliance Supplement related to COVID-19 funding and impacts from COVID-19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Released December 21, 2020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for audits of fiscal years beginning on or after June 30, 2019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Addendum to the Compliance Supplement –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Key Takeaways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substantial changes to audit directives; auditors will test compliance with: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principles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Cash management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Effort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Equipment management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Program Income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Procurement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Addendum to the Compliance Supplement –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Key Takeaways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Auditors are directed to consider agency guidelines for COVID flexibilities when evaluating compliance with regulations.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your award implemented a COVID-19 flexibility allowed by your sponsor, be sure to document: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specific agency flexibility which permits the transaction or action, and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communication with the sponsor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Supplement - References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40"/>
              <a:buNone/>
            </a:pPr>
            <a:r>
              <a:rPr lang="en-US" sz="2040">
                <a:latin typeface="Arial"/>
                <a:ea typeface="Arial"/>
                <a:cs typeface="Arial"/>
                <a:sym typeface="Arial"/>
              </a:rPr>
              <a:t>2020 OMB Compliance Supplement: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Char char="&gt;"/>
            </a:pPr>
            <a:r>
              <a:rPr lang="en-US" sz="204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https://www.whitehouse.gov/wp-content/uploads/2020/08/2020-Compliance-Supplement_FINAL_08.06.20.pdf</a:t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-213359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None/>
            </a:pPr>
            <a:r>
              <a:t/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None/>
            </a:pPr>
            <a:r>
              <a:rPr lang="en-US" sz="2040">
                <a:latin typeface="Arial"/>
                <a:ea typeface="Arial"/>
                <a:cs typeface="Arial"/>
                <a:sym typeface="Arial"/>
              </a:rPr>
              <a:t>Addendum to the Compliance Supplement: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Char char="&gt;"/>
            </a:pPr>
            <a:r>
              <a:rPr lang="en-US" sz="204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https://www.whitehouse.gov/wp-content/uploads/2020/08/2020-Compliance-Supplement_FINAL_08.06.20.pdf</a:t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-213359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None/>
            </a:pPr>
            <a:r>
              <a:t/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None/>
            </a:pPr>
            <a:r>
              <a:rPr lang="en-US" sz="2040">
                <a:latin typeface="Arial"/>
                <a:ea typeface="Arial"/>
                <a:cs typeface="Arial"/>
                <a:sym typeface="Arial"/>
              </a:rPr>
              <a:t>PAFC Webpage on COVID-19 Flexibilities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Char char="&gt;"/>
            </a:pPr>
            <a:r>
              <a:rPr lang="en-US" sz="204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https://finance.uw.edu/pafc/covid19-information-sponsored-awards</a:t>
            </a:r>
            <a:endParaRPr sz="2040">
              <a:latin typeface="Arial"/>
              <a:ea typeface="Arial"/>
              <a:cs typeface="Arial"/>
              <a:sym typeface="Arial"/>
            </a:endParaRPr>
          </a:p>
          <a:p>
            <a:pPr indent="-213359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Merriweather Sans"/>
              <a:buNone/>
            </a:pPr>
            <a:r>
              <a:t/>
            </a:r>
            <a:endParaRPr sz="204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Draft NSF PAPPG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issued a draft PAPPG with comments open until February 12, 2021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https://www.nsf.gov/bfa/dias/policy/papp/pappg22_1/FedReg/draftpappg_dec2020.pdf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Changes involve updating the guide with the revisions to the Uniform Guidance, including: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NDAA provision on purchases of certain telecommunications equipment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120-day closeout requirement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other major changes from a post award fiscal compliance perspective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20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215265" lvl="1" marL="742950" rtl="0" algn="l">
              <a:lnSpc>
                <a:spcPct val="90000"/>
              </a:lnSpc>
              <a:spcBef>
                <a:spcPts val="222"/>
              </a:spcBef>
              <a:spcAft>
                <a:spcPts val="0"/>
              </a:spcAft>
              <a:buClr>
                <a:srgbClr val="4B2E83"/>
              </a:buClr>
              <a:buSzPts val="1110"/>
              <a:buNone/>
            </a:pPr>
            <a:r>
              <a:t/>
            </a:r>
            <a:endParaRPr sz="111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 sz="1850">
                <a:latin typeface="Arial"/>
                <a:ea typeface="Arial"/>
                <a:cs typeface="Arial"/>
                <a:sym typeface="Arial"/>
              </a:rPr>
            </a:b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Char char="–"/>
            </a:pPr>
            <a:r>
              <a:rPr lang="en-US" sz="18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We’re available for calls on Teams or Zoom. Email us to schedule a meeting.</a:t>
            </a:r>
            <a:endParaRPr/>
          </a:p>
          <a:p>
            <a:pPr indent="-215265" lvl="1" marL="742950" rtl="0" algn="l">
              <a:lnSpc>
                <a:spcPct val="90000"/>
              </a:lnSpc>
              <a:spcBef>
                <a:spcPts val="222"/>
              </a:spcBef>
              <a:spcAft>
                <a:spcPts val="0"/>
              </a:spcAft>
              <a:buClr>
                <a:srgbClr val="4B2E83"/>
              </a:buClr>
              <a:buSzPts val="1110"/>
              <a:buNone/>
            </a:pPr>
            <a:r>
              <a:t/>
            </a:r>
            <a:endParaRPr sz="1110"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