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6858000" cy="9144000"/>
  <p:embeddedFontLst>
    <p:embeddedFont>
      <p:font typeface="Encode Sans"/>
      <p:regular r:id="rId17"/>
      <p:bold r:id="rId18"/>
    </p:embeddedFont>
    <p:embeddedFont>
      <p:font typeface="Open Sans Light"/>
      <p:regular r:id="rId19"/>
      <p:bold r:id="rId20"/>
      <p:italic r:id="rId21"/>
      <p:boldItalic r:id="rId22"/>
    </p:embeddedFont>
    <p:embeddedFont>
      <p:font typeface="Encode Sans Condensed Thin"/>
      <p:bold r:id="rId23"/>
    </p:embeddedFont>
    <p:embeddedFont>
      <p:font typeface="Open Sans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bold.fntdata"/><Relationship Id="rId22" Type="http://schemas.openxmlformats.org/officeDocument/2006/relationships/font" Target="fonts/OpenSansLight-boldItalic.fntdata"/><Relationship Id="rId21" Type="http://schemas.openxmlformats.org/officeDocument/2006/relationships/font" Target="fonts/OpenSansLight-italic.fntdata"/><Relationship Id="rId24" Type="http://schemas.openxmlformats.org/officeDocument/2006/relationships/font" Target="fonts/OpenSans-regular.fntdata"/><Relationship Id="rId23" Type="http://schemas.openxmlformats.org/officeDocument/2006/relationships/font" Target="fonts/EncodeSansCondensedThin-bold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OpenSans-italic.fntdata"/><Relationship Id="rId25" Type="http://schemas.openxmlformats.org/officeDocument/2006/relationships/font" Target="fonts/OpenSans-bold.fntdata"/><Relationship Id="rId27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EncodeSans-regular.fntdata"/><Relationship Id="rId16" Type="http://schemas.openxmlformats.org/officeDocument/2006/relationships/slide" Target="slides/slide10.xml"/><Relationship Id="rId19" Type="http://schemas.openxmlformats.org/officeDocument/2006/relationships/font" Target="fonts/OpenSansLight-regular.fntdata"/><Relationship Id="rId18" Type="http://schemas.openxmlformats.org/officeDocument/2006/relationships/font" Target="fonts/Encode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9" name="Google Shape;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/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Condensed Thin"/>
              <a:buNone/>
              <a:defRPr b="1" i="0" sz="5000" u="none" cap="none" strike="noStrike">
                <a:solidFill>
                  <a:schemeClr val="lt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4" name="Google Shape;1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5" name="Google Shape;1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 txBox="1"/>
          <p:nvPr>
            <p:ph type="title"/>
          </p:nvPr>
        </p:nvSpPr>
        <p:spPr>
          <a:xfrm>
            <a:off x="671757" y="365069"/>
            <a:ext cx="8184662" cy="998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Condensed Thin"/>
              <a:buNone/>
              <a:defRPr b="1" i="0" sz="3000" u="none" cap="none" strike="noStrike">
                <a:solidFill>
                  <a:schemeClr val="lt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0" name="Google Shape;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>
            <p:ph type="title"/>
          </p:nvPr>
        </p:nvSpPr>
        <p:spPr>
          <a:xfrm>
            <a:off x="671756" y="371511"/>
            <a:ext cx="8064505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Condensed Thin"/>
              <a:buNone/>
              <a:defRPr b="1" i="0" sz="3000" u="none" cap="none" strike="noStrike">
                <a:solidFill>
                  <a:schemeClr val="lt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/>
          <p:nvPr>
            <p:ph type="title"/>
          </p:nvPr>
        </p:nvSpPr>
        <p:spPr>
          <a:xfrm>
            <a:off x="671756" y="371511"/>
            <a:ext cx="8116644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Condensed Thin"/>
              <a:buNone/>
              <a:defRPr b="1" i="0" sz="3000" u="none" cap="none" strike="noStrike">
                <a:solidFill>
                  <a:schemeClr val="lt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7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Condensed Thin"/>
              <a:buNone/>
              <a:defRPr b="1" i="0" sz="300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 Logo_Purple_2685_HEX.png" id="34" name="Google Shape;34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5" name="Google Shape;3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8"/>
          <p:cNvSpPr txBox="1"/>
          <p:nvPr>
            <p:ph type="title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Encode Sans Condensed Thin"/>
              <a:buNone/>
              <a:defRPr b="1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1" name="Google Shape;4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2" name="Google Shape;4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9"/>
          <p:cNvSpPr txBox="1"/>
          <p:nvPr>
            <p:ph type="title"/>
          </p:nvPr>
        </p:nvSpPr>
        <p:spPr>
          <a:xfrm>
            <a:off x="671756" y="371511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Encode Sans Condensed Thin"/>
              <a:buNone/>
              <a:defRPr b="1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6" name="Google Shape;4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0"/>
          <p:cNvSpPr txBox="1"/>
          <p:nvPr>
            <p:ph type="title"/>
          </p:nvPr>
        </p:nvSpPr>
        <p:spPr>
          <a:xfrm>
            <a:off x="671756" y="371511"/>
            <a:ext cx="8116644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Condensed Thin"/>
              <a:buNone/>
              <a:defRPr b="1" i="0" sz="300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finance.uw.edu/gca/award-lifecycle/closing-your-award/final-action-da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Arial"/>
              <a:buNone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GCA Updates</a:t>
            </a:r>
            <a:endParaRPr b="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54" name="Google Shape;54;p11"/>
          <p:cNvSpPr txBox="1"/>
          <p:nvPr/>
        </p:nvSpPr>
        <p:spPr>
          <a:xfrm>
            <a:off x="803564" y="4114800"/>
            <a:ext cx="7980218" cy="22852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January 2021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Azalea Vasquez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Grant &amp; Contract Accounting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659305" y="1736725"/>
            <a:ext cx="8046545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Contact GCA Help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gcahelp@uw.edu</a:t>
            </a:r>
            <a:endParaRPr/>
          </a:p>
        </p:txBody>
      </p:sp>
      <p:sp>
        <p:nvSpPr>
          <p:cNvPr id="111" name="Google Shape;111;p20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ncode Sans Condensed Thin"/>
              <a:buNone/>
            </a:pPr>
            <a:r>
              <a:rPr b="0" lang="en-US" sz="2800">
                <a:latin typeface="Encode Sans"/>
                <a:ea typeface="Encode Sans"/>
                <a:cs typeface="Encode Sans"/>
                <a:sym typeface="Encode Sans"/>
              </a:rPr>
              <a:t>Questions?</a:t>
            </a:r>
            <a:endParaRPr b="0"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The deficit transfer tool does not take into account the business rules for correctly processing a deficit for APL budgets, and budgets with indirect cost base 04 and 24.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APL budgets have Prorated Direct Costs and Fixed Fee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Base 04 and 24 limits indirect costs up to the amount of IDC allocated on the budget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60" name="Google Shape;60;p12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ncode Sans Condensed Thin"/>
              <a:buNone/>
            </a:pPr>
            <a:r>
              <a:rPr b="0" lang="en-US" sz="2800">
                <a:latin typeface="Encode Sans"/>
                <a:ea typeface="Encode Sans"/>
                <a:cs typeface="Encode Sans"/>
                <a:sym typeface="Encode Sans"/>
              </a:rPr>
              <a:t>Grant Tracker – Update to the Deficit Transfer Tool</a:t>
            </a:r>
            <a:endParaRPr b="0"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If you have a budget that is in deficit you will now see the following message in Grant Tracker: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 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ncode Sans Condensed Thin"/>
              <a:buNone/>
            </a:pPr>
            <a:r>
              <a:rPr b="0" lang="en-US" sz="2800">
                <a:latin typeface="Encode Sans"/>
                <a:ea typeface="Encode Sans"/>
                <a:cs typeface="Encode Sans"/>
                <a:sym typeface="Encode Sans"/>
              </a:rPr>
              <a:t>Grant Tracker – Update to the Deficit Transfer Tool</a:t>
            </a:r>
            <a:endParaRPr b="0">
              <a:latin typeface="Encode Sans"/>
              <a:ea typeface="Encode Sans"/>
              <a:cs typeface="Encode Sans"/>
              <a:sym typeface="Encode Sans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2411" y="2862261"/>
            <a:ext cx="8698698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/>
          <p:nvPr/>
        </p:nvSpPr>
        <p:spPr>
          <a:xfrm>
            <a:off x="7355561" y="4829131"/>
            <a:ext cx="978408" cy="484632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46218F"/>
              </a:gs>
              <a:gs pos="100000">
                <a:srgbClr val="B4A6E2"/>
              </a:gs>
            </a:gsLst>
            <a:lin ang="16200000" scaled="0"/>
          </a:gradFill>
          <a:ln cap="flat" cmpd="sng" w="9525">
            <a:solidFill>
              <a:srgbClr val="48298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If you click on that link it will open a new Grant Tracker message which will make it easy for campus to contact us!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 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74" name="Google Shape;74;p14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ncode Sans Condensed Thin"/>
              <a:buNone/>
            </a:pPr>
            <a:r>
              <a:rPr b="0" lang="en-US" sz="2800">
                <a:latin typeface="Encode Sans"/>
                <a:ea typeface="Encode Sans"/>
                <a:cs typeface="Encode Sans"/>
                <a:sym typeface="Encode Sans"/>
              </a:rPr>
              <a:t>Grant Tracker – Update to the Deficit Transfer Tool</a:t>
            </a:r>
            <a:endParaRPr b="0">
              <a:latin typeface="Encode Sans"/>
              <a:ea typeface="Encode Sans"/>
              <a:cs typeface="Encode Sans"/>
              <a:sym typeface="Encode Sans"/>
            </a:endParaRPr>
          </a:p>
        </p:txBody>
      </p:sp>
      <p:pic>
        <p:nvPicPr>
          <p:cNvPr id="75" name="Google Shape;7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6725" y="2924175"/>
            <a:ext cx="8210550" cy="29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Received feedback from Campus that the Final Action Date (FAD) was not calculating correctly for some budgets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This prompted a review of the business rules used in determining that date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We have finalized revised business rules, and are preparing to implement them on </a:t>
            </a:r>
            <a:r>
              <a:rPr lang="en-US">
                <a:solidFill>
                  <a:srgbClr val="FF0000"/>
                </a:solidFill>
              </a:rPr>
              <a:t>February 1, 2021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ncode Sans Condensed Thin"/>
              <a:buNone/>
            </a:pPr>
            <a:r>
              <a:rPr b="0" lang="en-US" sz="2800"/>
              <a:t>Revision to Calculating Final Action Date</a:t>
            </a:r>
            <a:endParaRPr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In preparation for this change we will be moving reports that are currently listed under the parent budget to the appropriate sub budget(s) in Grant Tracker in January 2021.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This will only affect budgets whose awards require separate year accountability (e.g. Simons Foundation and American Heart Association)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This change is necessary so the correct Final Action Date can be shown on the sub budgets</a:t>
            </a:r>
            <a:endParaRPr/>
          </a:p>
        </p:txBody>
      </p:sp>
      <p:sp>
        <p:nvSpPr>
          <p:cNvPr id="87" name="Google Shape;87;p16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ncode Sans Condensed Thin"/>
              <a:buNone/>
            </a:pPr>
            <a:r>
              <a:rPr b="0" lang="en-US" sz="2800"/>
              <a:t>Revision to Calculating Final Action Date</a:t>
            </a:r>
            <a:endParaRPr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59305" y="1736725"/>
            <a:ext cx="8046545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After the change has been implemented all the reports will still be viewable on the parent budget in GrantTracker, but the corresponding sub budget will be listed alongside each report.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Just a reminder – On April 1, 2020 GCA started setting up financial reports under the appropriate sub budget in GrantTracker.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93" name="Google Shape;93;p17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ncode Sans Condensed Thin"/>
              <a:buNone/>
            </a:pPr>
            <a:r>
              <a:rPr b="0" lang="en-US" sz="2800"/>
              <a:t>Revision to Calculating Final Action Date</a:t>
            </a:r>
            <a:endParaRPr b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659305" y="1736725"/>
            <a:ext cx="8046545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For budgets with a Temporary Budget Extension your Final Action Date will not change, but your budget will stay in FIN Status 1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Your FAD will update after we process the official No-Cost Extension Post Award Change (PAC) or Supplement/Extension Funding Action (FA)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ncode Sans Condensed Thin"/>
              <a:buNone/>
            </a:pPr>
            <a:r>
              <a:rPr b="0" lang="en-US" sz="2800"/>
              <a:t>Revision to Calculating Final Action Date</a:t>
            </a:r>
            <a:endParaRPr b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659305" y="1736725"/>
            <a:ext cx="8046545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We will provide the new business rules on our Final Action Date </a:t>
            </a:r>
            <a:r>
              <a:rPr lang="en-US"/>
              <a:t>web page</a:t>
            </a:r>
            <a:r>
              <a:rPr lang="en-US"/>
              <a:t> which can be found here:</a:t>
            </a:r>
            <a:endParaRPr/>
          </a:p>
          <a:p>
            <a:pPr indent="0" lvl="1" marL="4000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/>
          </a:p>
          <a:p>
            <a:pPr indent="0" lvl="1" marL="4000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https://finance.uw.edu/gca/award-lifecycle/closing-your-award/final-action-date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105" name="Google Shape;105;p19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ncode Sans Condensed Thin"/>
              <a:buNone/>
            </a:pPr>
            <a:r>
              <a:rPr b="0" lang="en-US" sz="2800"/>
              <a:t>Revision to Calculating Final Action Date</a:t>
            </a:r>
            <a:endParaRPr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