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6858000" cx="9144000"/>
  <p:notesSz cx="6858000" cy="9144000"/>
  <p:embeddedFontLst>
    <p:embeddedFont>
      <p:font typeface="Open Sans Light"/>
      <p:regular r:id="rId18"/>
      <p:bold r:id="rId19"/>
      <p:italic r:id="rId20"/>
      <p:boldItalic r:id="rId21"/>
    </p:embeddedFont>
    <p:embeddedFont>
      <p:font typeface="Encode Sans Condensed Thin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  <p:embeddedFont>
      <p:font typeface="Encode Sans Condense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AC131C-DDB4-4D10-A770-50A59C216243}">
  <a:tblStyle styleId="{37AC131C-DDB4-4D10-A770-50A59C2162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7EC"/>
          </a:solidFill>
        </a:fill>
      </a:tcStyle>
    </a:wholeTbl>
    <a:band1H>
      <a:tcTxStyle b="off" i="off"/>
      <a:tcStyle>
        <a:fill>
          <a:solidFill>
            <a:srgbClr val="CECCD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ECCD8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italic.fntdata"/><Relationship Id="rId22" Type="http://schemas.openxmlformats.org/officeDocument/2006/relationships/font" Target="fonts/EncodeSansCondensedThin-regular.fntdata"/><Relationship Id="rId21" Type="http://schemas.openxmlformats.org/officeDocument/2006/relationships/font" Target="fonts/OpenSansLight-boldItalic.fntdata"/><Relationship Id="rId24" Type="http://schemas.openxmlformats.org/officeDocument/2006/relationships/font" Target="fonts/OpenSans-regular.fntdata"/><Relationship Id="rId23" Type="http://schemas.openxmlformats.org/officeDocument/2006/relationships/font" Target="fonts/EncodeSansCondensedThi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schemas.openxmlformats.org/officeDocument/2006/relationships/font" Target="fonts/EncodeSansCondensed-regular.fnt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ncodeSansCondensed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OpenSansLight-bold.fntdata"/><Relationship Id="rId18" Type="http://schemas.openxmlformats.org/officeDocument/2006/relationships/font" Target="fonts/Open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9" name="Google Shape;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5" name="Google Shape;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5" name="Google Shape;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0" name="Google Shape;3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1" name="Google Shape;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/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 Logo_Purple_2685_HEX.png" id="34" name="Google Shape;3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5" name="Google Shape;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6" name="Google Shape;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/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1" name="Google Shape;4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2" name="Google Shape;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/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6" name="Google Shape;4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7" name="Google Shape;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/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hyperlink" Target="https://astra.admin.uw.edu/astra/uwnetid/BudgetAuthorizerLookup.aspx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671757" y="1179824"/>
            <a:ext cx="8040728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Font typeface="Encode Sans Condensed Thin"/>
              <a:buNone/>
            </a:pPr>
            <a:r>
              <a:rPr lang="en-US" sz="4000">
                <a:solidFill>
                  <a:srgbClr val="E8D3A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ADVANCE BUDGET REQUEST STREAMLINING</a:t>
            </a:r>
            <a:br>
              <a:rPr lang="en-US" sz="4000">
                <a:solidFill>
                  <a:srgbClr val="E8D3A2"/>
                </a:solidFill>
              </a:rPr>
            </a:br>
            <a:r>
              <a:rPr b="0" lang="en-US" sz="320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Sneak Peek &amp; ASTRA Prep for Campus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758825" y="4479525"/>
            <a:ext cx="478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February 11th, 2021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Chris Carlson - Program Lead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ORIS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carlsc@uw.edu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QUESTIONS?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5375" y="1892485"/>
            <a:ext cx="4613249" cy="30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758825" y="5432850"/>
            <a:ext cx="648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b="0" i="0" lang="en-US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Contact Chris Carlson at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carlsc@uw.edu</a:t>
            </a:r>
            <a:r>
              <a:rPr b="0" i="0" lang="en-US" sz="24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PROJECT GOALS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-770561" y="-1900719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1" name="Google Shape;61;p12"/>
          <p:cNvGraphicFramePr/>
          <p:nvPr/>
        </p:nvGraphicFramePr>
        <p:xfrm>
          <a:off x="753439" y="1777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{37AC131C-DDB4-4D10-A770-50A59C216243}</a:tableStyleId>
              </a:tblPr>
              <a:tblGrid>
                <a:gridCol w="81020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Goal: </a:t>
                      </a:r>
                      <a:r>
                        <a:rPr b="1" lang="en-US" sz="1400" u="none" cap="none" strike="noStrike">
                          <a:solidFill>
                            <a:srgbClr val="C3B18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Streamline</a:t>
                      </a:r>
                      <a:r>
                        <a:rPr b="1" lang="en-US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process of establishing an advance budget</a:t>
                      </a:r>
                      <a:endParaRPr b="1" i="0" sz="1800" u="none" cap="none" strike="noStrike">
                        <a:solidFill>
                          <a:schemeClr val="l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2E83"/>
                    </a:solidFill>
                  </a:tcPr>
                </a:tc>
              </a:tr>
            </a:tbl>
          </a:graphicData>
        </a:graphic>
      </p:graphicFrame>
      <p:sp>
        <p:nvSpPr>
          <p:cNvPr id="62" name="Google Shape;62;p12"/>
          <p:cNvSpPr/>
          <p:nvPr/>
        </p:nvSpPr>
        <p:spPr>
          <a:xfrm>
            <a:off x="-770561" y="-1240319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" name="Google Shape;63;p12"/>
          <p:cNvGraphicFramePr/>
          <p:nvPr/>
        </p:nvGraphicFramePr>
        <p:xfrm>
          <a:off x="753439" y="2118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{37AC131C-DDB4-4D10-A770-50A59C216243}</a:tableStyleId>
              </a:tblPr>
              <a:tblGrid>
                <a:gridCol w="81020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Highlights: </a:t>
                      </a:r>
                      <a:endParaRPr sz="1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Centralize all actions in SAGE</a:t>
                      </a:r>
                      <a:endParaRPr sz="1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Automate the eligibility check ---- Removes OSP role in process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duplicate entry ---- Leverages info from eGC1 and FIN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Electronic routing for approval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" name="Google Shape;64;p12"/>
          <p:cNvSpPr/>
          <p:nvPr/>
        </p:nvSpPr>
        <p:spPr>
          <a:xfrm>
            <a:off x="-753439" y="-17018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5" name="Google Shape;65;p12"/>
          <p:cNvGraphicFramePr/>
          <p:nvPr/>
        </p:nvGraphicFramePr>
        <p:xfrm>
          <a:off x="753439" y="37024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{37AC131C-DDB4-4D10-A770-50A59C216243}</a:tableStyleId>
              </a:tblPr>
              <a:tblGrid>
                <a:gridCol w="81020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Goal: Improve </a:t>
                      </a:r>
                      <a:r>
                        <a:rPr b="1" i="0" lang="en-US" sz="1400" u="none" cap="none" strike="noStrike">
                          <a:solidFill>
                            <a:srgbClr val="C3B18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transparency</a:t>
                      </a:r>
                      <a:r>
                        <a:rPr b="1" lang="en-US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process and status to campus</a:t>
                      </a:r>
                      <a:endParaRPr b="1" i="0" sz="1800" u="none" cap="none" strike="noStrike">
                        <a:solidFill>
                          <a:schemeClr val="l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66" name="Google Shape;66;p12"/>
          <p:cNvSpPr/>
          <p:nvPr/>
        </p:nvSpPr>
        <p:spPr>
          <a:xfrm>
            <a:off x="-753439" y="385119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" name="Google Shape;67;p12"/>
          <p:cNvGraphicFramePr/>
          <p:nvPr/>
        </p:nvGraphicFramePr>
        <p:xfrm>
          <a:off x="753439" y="44282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{37AC131C-DDB4-4D10-A770-50A59C216243}</a:tableStyleId>
              </a:tblPr>
              <a:tblGrid>
                <a:gridCol w="81020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Goal: Ensure </a:t>
                      </a:r>
                      <a:r>
                        <a:rPr b="1" i="0" lang="en-US" sz="1400" u="none" cap="none" strike="noStrike">
                          <a:solidFill>
                            <a:srgbClr val="C3B18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consistency</a:t>
                      </a:r>
                      <a:r>
                        <a:rPr b="1" lang="en-US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b="1" i="0" lang="en-US" sz="1400" u="none" cap="none" strike="noStrike">
                          <a:solidFill>
                            <a:srgbClr val="C3B18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clarity</a:t>
                      </a:r>
                      <a:r>
                        <a:rPr b="1" lang="en-US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between GIM 9 and advance budget process</a:t>
                      </a:r>
                      <a:endParaRPr b="1" i="0" sz="1800" u="none" cap="none" strike="noStrike">
                        <a:solidFill>
                          <a:schemeClr val="l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Google Shape;68;p12"/>
          <p:cNvGraphicFramePr/>
          <p:nvPr/>
        </p:nvGraphicFramePr>
        <p:xfrm>
          <a:off x="753439" y="51845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{37AC131C-DDB4-4D10-A770-50A59C216243}</a:tableStyleId>
              </a:tblPr>
              <a:tblGrid>
                <a:gridCol w="81020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Goal: Redesign with eyes toward </a:t>
                      </a:r>
                      <a:r>
                        <a:rPr b="1" i="0" lang="en-US" sz="1400" u="none" cap="none" strike="noStrike">
                          <a:solidFill>
                            <a:srgbClr val="C3B18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future post-award integration </a:t>
                      </a:r>
                      <a:r>
                        <a:rPr b="1" lang="en-US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Workday Financials</a:t>
                      </a:r>
                      <a:endParaRPr b="1" i="0" sz="1800" u="none" cap="none" strike="noStrike">
                        <a:solidFill>
                          <a:schemeClr val="l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CURRENT-TO-FUTURE STREAMLINING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803229" y="1812263"/>
            <a:ext cx="7309500" cy="875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CURRENT ADVANCE PROCESS</a:t>
            </a:r>
            <a:endParaRPr b="1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9 Steps</a:t>
            </a: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taking up to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 days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(or up to 10 if SFI hold)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Campus/OSP/GCA have to use:</a:t>
            </a:r>
            <a: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Webform, Emails, Printed paper</a:t>
            </a:r>
            <a:endParaRPr b="1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787797" y="2780919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Eligibility </a:t>
            </a:r>
            <a:r>
              <a:rPr b="1" i="1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webform</a:t>
            </a:r>
            <a:r>
              <a:rPr b="1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submitted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3304386" y="2776147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Request submitted in SAGE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2439357" y="2780936"/>
            <a:ext cx="7851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OSP marks eGC1 eligible </a:t>
            </a:r>
            <a:b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b="1" i="1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emails </a:t>
            </a:r>
            <a:b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Dept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5029093" y="2780928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Signed ADV </a:t>
            </a:r>
            <a:r>
              <a:rPr b="1" i="1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emailed</a:t>
            </a: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GCA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7425247" y="2772011"/>
            <a:ext cx="702900" cy="504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Budget number becomes active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4168056" y="2778899"/>
            <a:ext cx="7851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form </a:t>
            </a:r>
            <a:r>
              <a:rPr b="1" i="1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printed</a:t>
            </a:r>
            <a:r>
              <a:rPr b="1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PI and dept approvals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1652765" y="2780928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Full disclosure &amp; SFI Review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5882065" y="2775120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</a:t>
            </a:r>
            <a:r>
              <a:rPr b="1" i="1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prints</a:t>
            </a: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reviews ADV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6652705" y="2770008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sets up budget in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 &amp; </a:t>
            </a:r>
            <a:r>
              <a:rPr b="1" i="1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notifies </a:t>
            </a: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Dept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803225" y="3770850"/>
            <a:ext cx="4881900" cy="802800"/>
          </a:xfrm>
          <a:prstGeom prst="rect">
            <a:avLst/>
          </a:prstGeom>
          <a:solidFill>
            <a:srgbClr val="77923B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FUTURE ADVANCE PROCESS</a:t>
            </a:r>
            <a:endParaRPr b="1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 Steps</a:t>
            </a: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taking as little as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 days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(8 if SFI hold)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 more: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webforms, emails, printed paper</a:t>
            </a: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to complete process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850350" y="4599775"/>
            <a:ext cx="6069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Request  submitted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SAGE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509550" y="4605451"/>
            <a:ext cx="1233000" cy="2814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 &amp; Dept approve online </a:t>
            </a:r>
            <a:b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(New Advance only)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4328000" y="4597250"/>
            <a:ext cx="6453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sets up budget in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5039450" y="4605450"/>
            <a:ext cx="645300" cy="5829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Budget number becomes active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509525" y="4918647"/>
            <a:ext cx="1233000" cy="2814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review completed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857425" y="5264179"/>
            <a:ext cx="6069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review triggered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509925" y="5264178"/>
            <a:ext cx="17691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hold, until reviews complete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3794850" y="4597550"/>
            <a:ext cx="4671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review (abbrev.)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803225" y="5264176"/>
            <a:ext cx="10086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Automated eligibility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803225" y="4599725"/>
            <a:ext cx="10086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Intake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initiated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SAGE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4331700" y="5264175"/>
            <a:ext cx="13533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Campus notified, Compliance holds on pending FAs removed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7253500" y="5493800"/>
            <a:ext cx="1741800" cy="14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solidFill>
                  <a:schemeClr val="accent6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CURRENT</a:t>
            </a: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-TO-FUTURE STREAMLINING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5" y="2347500"/>
            <a:ext cx="3306050" cy="29402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 b="19749" l="0" r="0" t="0"/>
          <a:stretch/>
        </p:blipFill>
        <p:spPr>
          <a:xfrm>
            <a:off x="3010863" y="2150788"/>
            <a:ext cx="3154726" cy="3343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8675" y="2715425"/>
            <a:ext cx="3448075" cy="2854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cxnSp>
        <p:nvCxnSpPr>
          <p:cNvPr id="105" name="Google Shape;105;p14"/>
          <p:cNvCxnSpPr/>
          <p:nvPr/>
        </p:nvCxnSpPr>
        <p:spPr>
          <a:xfrm>
            <a:off x="746825" y="2814250"/>
            <a:ext cx="1830600" cy="1830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14"/>
          <p:cNvCxnSpPr/>
          <p:nvPr/>
        </p:nvCxnSpPr>
        <p:spPr>
          <a:xfrm>
            <a:off x="3476650" y="2907000"/>
            <a:ext cx="1830600" cy="1830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14"/>
          <p:cNvCxnSpPr/>
          <p:nvPr/>
        </p:nvCxnSpPr>
        <p:spPr>
          <a:xfrm flipH="1">
            <a:off x="801500" y="2832450"/>
            <a:ext cx="1602900" cy="1639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14"/>
          <p:cNvCxnSpPr/>
          <p:nvPr/>
        </p:nvCxnSpPr>
        <p:spPr>
          <a:xfrm flipH="1">
            <a:off x="3590500" y="3002550"/>
            <a:ext cx="1602900" cy="1639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4"/>
          <p:cNvSpPr/>
          <p:nvPr/>
        </p:nvSpPr>
        <p:spPr>
          <a:xfrm>
            <a:off x="6379500" y="3488200"/>
            <a:ext cx="2213100" cy="1639500"/>
          </a:xfrm>
          <a:prstGeom prst="star16">
            <a:avLst>
              <a:gd fmla="val 37500" name="adj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&amp; Improved!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7253500" y="5493800"/>
            <a:ext cx="1741800" cy="14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CURRENT-TO-</a:t>
            </a:r>
            <a:r>
              <a:rPr lang="en-US">
                <a:solidFill>
                  <a:schemeClr val="accent6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FUTURE</a:t>
            </a: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 STREAMLINING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475" y="1541125"/>
            <a:ext cx="7445009" cy="5316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671750" y="371500"/>
            <a:ext cx="84723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ADVANCE BUDGET REQUEST APPROVALS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671750" y="1676400"/>
            <a:ext cx="37431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Current</a:t>
            </a:r>
            <a:r>
              <a:rPr b="0" i="0" lang="en-US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: PI, Department Chair, and Dean must sign form</a:t>
            </a:r>
            <a:endParaRPr b="0" i="0" sz="16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4583050" y="1676400"/>
            <a:ext cx="4503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Future</a:t>
            </a:r>
            <a:r>
              <a:rPr b="0" i="0" lang="en-US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: PI and Fiscally Responsible Unit approve directly in SAGE</a:t>
            </a:r>
            <a:endParaRPr b="0" i="0" sz="16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25" y="2768400"/>
            <a:ext cx="3035600" cy="40084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25" name="Google Shape;125;p16"/>
          <p:cNvSpPr/>
          <p:nvPr/>
        </p:nvSpPr>
        <p:spPr>
          <a:xfrm>
            <a:off x="7162275" y="5521050"/>
            <a:ext cx="1903800" cy="138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3049" y="2678825"/>
            <a:ext cx="4297300" cy="3257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1153600" y="2021525"/>
            <a:ext cx="74199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400"/>
              <a:buNone/>
            </a:pPr>
            <a:r>
              <a:rPr b="0" lang="en-US" sz="1800">
                <a:solidFill>
                  <a:srgbClr val="151516"/>
                </a:solidFill>
              </a:rPr>
              <a:t>Units need to assign a new SAGE ASTRA role for their organization code(s) to approve Advance Budget requests: </a:t>
            </a:r>
            <a:r>
              <a:rPr lang="en-US" sz="1800">
                <a:solidFill>
                  <a:srgbClr val="151516"/>
                </a:solidFill>
              </a:rPr>
              <a:t>Advance Reviewer </a:t>
            </a:r>
            <a:endParaRPr sz="2000"/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PREPARING FOR NEW PROCESS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00" y="2083325"/>
            <a:ext cx="537600" cy="5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1153600" y="3046475"/>
            <a:ext cx="7052400" cy="264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1500"/>
              <a:buFont typeface="Open Sans"/>
              <a:buChar char="&gt;"/>
            </a:pPr>
            <a:r>
              <a:rPr b="0" i="0" lang="en-US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ASTRA Authorizers for existing SAGE Division and Department Reviewers have been granted authority to assign the new Advance Reviewer role</a:t>
            </a:r>
            <a:endParaRPr b="0" i="0" sz="15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1500"/>
              <a:buFont typeface="Arial"/>
              <a:buChar char="–"/>
            </a:pPr>
            <a:r>
              <a:rPr b="0" i="0" lang="en-US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To look up a unit’s ASTRA Authorizer visit the </a:t>
            </a:r>
            <a:r>
              <a:rPr b="0" i="0" lang="en-US" sz="1500" u="sng" cap="none" strike="noStrike">
                <a:solidFill>
                  <a:srgbClr val="0088DD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ASTRA website</a:t>
            </a:r>
            <a:endParaRPr b="0" i="0" sz="15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1500"/>
              <a:buFont typeface="Open Sans"/>
              <a:buChar char="&gt;"/>
            </a:pPr>
            <a:r>
              <a:rPr b="0" i="0" lang="en-US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If an Advance Reviewer is not assigned, the Advance will be blocked from routing for review. On-screen alerts will make you aware of the missing reviewer.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1500"/>
              <a:buFont typeface="Open Sans"/>
              <a:buChar char="&gt;"/>
            </a:pPr>
            <a:r>
              <a:rPr b="0" i="0" lang="en-US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Once a reviewer for the fiscally responsible unit is assigned, the alerts will disappear and you’ll be allowed to route for review.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PROJECT TIMELINE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2027950" y="3118650"/>
            <a:ext cx="3945600" cy="92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6008122" y="3118650"/>
            <a:ext cx="1950000" cy="92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TESTING &amp; OUTREACH</a:t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900" y="1632450"/>
            <a:ext cx="1154824" cy="272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3056425" y="4003025"/>
            <a:ext cx="155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7/2020-3/2021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8039325" y="4044150"/>
            <a:ext cx="166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April 2021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156725" y="3118650"/>
            <a:ext cx="1844100" cy="92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ANALYSIS &amp; DESIGN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156725" y="4003025"/>
            <a:ext cx="1600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3/2020-7/2020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6100500" y="4003025"/>
            <a:ext cx="148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3/2021-4/2021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659300" y="1736725"/>
            <a:ext cx="7227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Char char="&gt;"/>
            </a:pPr>
            <a:r>
              <a:rPr b="0" lang="en-US" sz="2000">
                <a:solidFill>
                  <a:srgbClr val="151516"/>
                </a:solidFill>
              </a:rPr>
              <a:t>March MRAM: Brief project status update</a:t>
            </a:r>
            <a:endParaRPr b="0" sz="2000">
              <a:solidFill>
                <a:srgbClr val="15151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100">
              <a:solidFill>
                <a:srgbClr val="151516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400"/>
              <a:buChar char="&gt;"/>
            </a:pPr>
            <a:r>
              <a:rPr b="0" lang="en-US" sz="2000">
                <a:solidFill>
                  <a:srgbClr val="151516"/>
                </a:solidFill>
              </a:rPr>
              <a:t>April MRAM: Comprehensive overview and demo of new Advance Budget Request process</a:t>
            </a:r>
            <a:endParaRPr b="0" sz="2000">
              <a:solidFill>
                <a:srgbClr val="15151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100">
              <a:solidFill>
                <a:srgbClr val="151516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000"/>
              <a:buChar char="&gt;"/>
            </a:pPr>
            <a:r>
              <a:rPr b="0" lang="en-US" sz="2000">
                <a:solidFill>
                  <a:srgbClr val="151516"/>
                </a:solidFill>
              </a:rPr>
              <a:t>Resources and training will be available prior to release</a:t>
            </a:r>
            <a:endParaRPr b="0" sz="2000">
              <a:solidFill>
                <a:srgbClr val="15151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100">
              <a:solidFill>
                <a:srgbClr val="151516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000"/>
              <a:buChar char="&gt;"/>
            </a:pPr>
            <a:r>
              <a:rPr b="0" lang="en-US" sz="2000">
                <a:solidFill>
                  <a:srgbClr val="151516"/>
                </a:solidFill>
              </a:rPr>
              <a:t>Updates to guidance on GCA and Research websites</a:t>
            </a:r>
            <a:endParaRPr b="0" sz="2000">
              <a:solidFill>
                <a:srgbClr val="15151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100">
              <a:solidFill>
                <a:srgbClr val="151516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51516"/>
              </a:buClr>
              <a:buSzPts val="2000"/>
              <a:buChar char="&gt;"/>
            </a:pPr>
            <a:r>
              <a:rPr b="0" lang="en-US" sz="2000">
                <a:solidFill>
                  <a:srgbClr val="151516"/>
                </a:solidFill>
              </a:rPr>
              <a:t>Email announcements to MRAM and SAGE contact lists</a:t>
            </a:r>
            <a:endParaRPr/>
          </a:p>
        </p:txBody>
      </p:sp>
      <p:sp>
        <p:nvSpPr>
          <p:cNvPr id="153" name="Google Shape;153;p19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OUTREACH &amp; SUPPORT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