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7" r:id="rId5"/>
    <p:sldMasterId id="2147483658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y="6858000" cx="9144000"/>
  <p:notesSz cx="6858000" cy="9144000"/>
  <p:embeddedFontLst>
    <p:embeddedFont>
      <p:font typeface="Encode Sans"/>
      <p:regular r:id="rId13"/>
      <p:bold r:id="rId14"/>
    </p:embeddedFont>
    <p:embeddedFont>
      <p:font typeface="Open Sans Light"/>
      <p:regular r:id="rId15"/>
      <p:bold r:id="rId16"/>
      <p:italic r:id="rId17"/>
      <p:boldItalic r:id="rId18"/>
    </p:embeddedFont>
    <p:embeddedFont>
      <p:font typeface="Encode Sans Condensed Thin"/>
      <p:bold r:id="rId19"/>
    </p:embeddedFont>
    <p:embeddedFont>
      <p:font typeface="Open Sans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60F97C8-5ED9-4306-A1B2-F74ADC177E47}">
  <a:tblStyle styleId="{C60F97C8-5ED9-4306-A1B2-F74ADC177E4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7E6EB"/>
          </a:solidFill>
        </a:fill>
      </a:tcStyle>
    </a:wholeTbl>
    <a:band1H>
      <a:tcTxStyle/>
      <a:tcStyle>
        <a:fill>
          <a:solidFill>
            <a:srgbClr val="CCCAD4"/>
          </a:solidFill>
        </a:fill>
      </a:tcStyle>
    </a:band1H>
    <a:band2H>
      <a:tcTxStyle/>
    </a:band2H>
    <a:band1V>
      <a:tcTxStyle/>
      <a:tcStyle>
        <a:fill>
          <a:solidFill>
            <a:srgbClr val="CCCAD4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regular.fntdata"/><Relationship Id="rId11" Type="http://schemas.openxmlformats.org/officeDocument/2006/relationships/slide" Target="slides/slide4.xml"/><Relationship Id="rId22" Type="http://schemas.openxmlformats.org/officeDocument/2006/relationships/font" Target="fonts/OpenSans-italic.fntdata"/><Relationship Id="rId10" Type="http://schemas.openxmlformats.org/officeDocument/2006/relationships/slide" Target="slides/slide3.xml"/><Relationship Id="rId21" Type="http://schemas.openxmlformats.org/officeDocument/2006/relationships/font" Target="fonts/OpenSans-bold.fntdata"/><Relationship Id="rId13" Type="http://schemas.openxmlformats.org/officeDocument/2006/relationships/font" Target="fonts/EncodeSans-regular.fntdata"/><Relationship Id="rId12" Type="http://schemas.openxmlformats.org/officeDocument/2006/relationships/slide" Target="slides/slide5.xml"/><Relationship Id="rId23" Type="http://schemas.openxmlformats.org/officeDocument/2006/relationships/font" Target="fonts/OpenSans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OpenSansLight-regular.fntdata"/><Relationship Id="rId14" Type="http://schemas.openxmlformats.org/officeDocument/2006/relationships/font" Target="fonts/EncodeSans-bold.fntdata"/><Relationship Id="rId17" Type="http://schemas.openxmlformats.org/officeDocument/2006/relationships/font" Target="fonts/OpenSansLight-italic.fntdata"/><Relationship Id="rId16" Type="http://schemas.openxmlformats.org/officeDocument/2006/relationships/font" Target="fonts/OpenSansLight-bold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EncodeSansCondensedThin-bold.fntdata"/><Relationship Id="rId6" Type="http://schemas.openxmlformats.org/officeDocument/2006/relationships/slideMaster" Target="slideMasters/slideMaster2.xml"/><Relationship Id="rId18" Type="http://schemas.openxmlformats.org/officeDocument/2006/relationships/font" Target="fonts/OpenSansLight-boldItalic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1" name="Google Shape;1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0" name="Google Shape;2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22" name="Google Shape;22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1_Header +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6" name="Google Shape;3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40" name="Google Shape;40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1" name="Google Shape;4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44" name="Google Shape;44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45" name="Google Shape;4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6" name="Google Shape;46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10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51" name="Google Shape;5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52" name="Google Shape;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56" name="Google Shape;56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57" name="Google Shape;5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  <p:sldLayoutId id="2147483656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gif"/><Relationship Id="rId4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25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Research --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10"/>
              </a:spcBef>
              <a:spcAft>
                <a:spcPts val="0"/>
              </a:spcAft>
              <a:buClr>
                <a:schemeClr val="accent3"/>
              </a:buClr>
              <a:buSzPct val="100000"/>
              <a:buNone/>
            </a:pPr>
            <a:r>
              <a:rPr lang="en-US" sz="3300">
                <a:latin typeface="Arial"/>
                <a:ea typeface="Arial"/>
                <a:cs typeface="Arial"/>
                <a:sym typeface="Arial"/>
              </a:rPr>
              <a:t>A sustaining element of UW’s mission</a:t>
            </a:r>
            <a:endParaRPr/>
          </a:p>
        </p:txBody>
      </p:sp>
      <p:sp>
        <p:nvSpPr>
          <p:cNvPr id="64" name="Google Shape;64;p12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February 2021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Joe Giffels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Office of Research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/>
          <p:nvPr/>
        </p:nvSpPr>
        <p:spPr>
          <a:xfrm>
            <a:off x="5939000" y="5379700"/>
            <a:ext cx="3204900" cy="1554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3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-US" sz="2400"/>
              <a:t>Research Awards – UW’s Performance Continues Its Upward Trend</a:t>
            </a:r>
            <a:endParaRPr sz="2400"/>
          </a:p>
        </p:txBody>
      </p:sp>
      <p:sp>
        <p:nvSpPr>
          <p:cNvPr id="72" name="Google Shape;72;p13"/>
          <p:cNvSpPr txBox="1"/>
          <p:nvPr/>
        </p:nvSpPr>
        <p:spPr>
          <a:xfrm>
            <a:off x="1491988" y="6303910"/>
            <a:ext cx="7277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* Note: A ten-year, $280M Foundation award accounts for the higher level of funding in FY 2017</a:t>
            </a:r>
            <a:endParaRPr b="0" i="0" sz="18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3" name="Google Shape;73;p13"/>
          <p:cNvPicPr preferRelativeResize="0"/>
          <p:nvPr/>
        </p:nvPicPr>
        <p:blipFill rotWithShape="1">
          <a:blip r:embed="rId3">
            <a:alphaModFix/>
          </a:blip>
          <a:srcRect b="0" l="0" r="0" t="8466"/>
          <a:stretch/>
        </p:blipFill>
        <p:spPr>
          <a:xfrm>
            <a:off x="249175" y="1669500"/>
            <a:ext cx="8940124" cy="449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381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-US"/>
              <a:t>We’re #2! (#1 among public universities)</a:t>
            </a:r>
            <a:endParaRPr/>
          </a:p>
        </p:txBody>
      </p:sp>
      <p:graphicFrame>
        <p:nvGraphicFramePr>
          <p:cNvPr id="80" name="Google Shape;80;p14"/>
          <p:cNvGraphicFramePr/>
          <p:nvPr/>
        </p:nvGraphicFramePr>
        <p:xfrm>
          <a:off x="671757" y="182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{C60F97C8-5ED9-4306-A1B2-F74ADC177E47}</a:tableStyleId>
              </a:tblPr>
              <a:tblGrid>
                <a:gridCol w="7087325"/>
                <a:gridCol w="1097325"/>
              </a:tblGrid>
              <a:tr h="403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Johns Hopkins U.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/>
                        <a:t>2,765,393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</a:tr>
              <a:tr h="403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/>
                        <a:t>U. Washington, Seattle</a:t>
                      </a:r>
                      <a:endParaRPr b="1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/>
                        <a:t>1,308,260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</a:tr>
              <a:tr h="403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U. California, San Francisco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/>
                        <a:t>1,200,358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</a:tr>
              <a:tr h="403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Stanford U.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/>
                        <a:t>1,079,410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</a:tr>
              <a:tr h="403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Duke U.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/>
                        <a:t>1,072,436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</a:tr>
              <a:tr h="403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U. Michigan, Ann Arbor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/>
                        <a:t>1,067,777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</a:tr>
              <a:tr h="403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U. California, San Diego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/>
                        <a:t>1,052,466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</a:tr>
              <a:tr h="403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U. California, Los Angeles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/>
                        <a:t>1,021,366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</a:tr>
              <a:tr h="403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U. Pennsylvania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/>
                        <a:t>1,014,551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</a:tr>
              <a:tr h="403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Columbia U. in the City of New York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 u="none" cap="none" strike="noStrike"/>
                        <a:t>928,664</a:t>
                      </a:r>
                      <a:endParaRPr b="0" i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b"/>
                </a:tc>
              </a:tr>
            </a:tbl>
          </a:graphicData>
        </a:graphic>
      </p:graphicFrame>
      <p:sp>
        <p:nvSpPr>
          <p:cNvPr id="81" name="Google Shape;81;p14"/>
          <p:cNvSpPr txBox="1"/>
          <p:nvPr/>
        </p:nvSpPr>
        <p:spPr>
          <a:xfrm>
            <a:off x="671757" y="6103056"/>
            <a:ext cx="566514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FY 2019 Research Expenditures (Thousands) -- HERD Survey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Our Overall Financial Position Is Stronger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pic>
        <p:nvPicPr>
          <p:cNvPr id="88" name="Google Shape;8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1757" y="1946918"/>
            <a:ext cx="1880358" cy="572283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5"/>
          <p:cNvSpPr/>
          <p:nvPr/>
        </p:nvSpPr>
        <p:spPr>
          <a:xfrm>
            <a:off x="671757" y="2468565"/>
            <a:ext cx="8184662" cy="30469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  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Rating Action: </a:t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Moody's revises University of Washington's (WA) outlook to stable, assigns Aaa to series 2021 General Revenue Bonds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29 Jan 2021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 York, January 29, 2021 -- Moody's Investors Service has revised University of Washington's (UW) outlook to stable from negative and assigned a Aaa rating to its proposed $325 million bonds, including $81 million in General Revenue and Refunding Bonds, series 2021A, and $244 million General Revenue and Refunding Bonds, Series 2021B (Taxable).</a:t>
            </a:r>
            <a:endParaRPr/>
          </a:p>
        </p:txBody>
      </p:sp>
      <p:pic>
        <p:nvPicPr>
          <p:cNvPr id="90" name="Google Shape;90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500" y="-411163"/>
            <a:ext cx="85725" cy="10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78A2D"/>
              </a:buClr>
              <a:buSzPts val="3000"/>
              <a:buNone/>
            </a:pPr>
            <a:r>
              <a:rPr lang="en-US">
                <a:solidFill>
                  <a:srgbClr val="E78A2D"/>
                </a:solidFill>
                <a:latin typeface="Encode Sans"/>
                <a:ea typeface="Encode Sans"/>
                <a:cs typeface="Encode Sans"/>
                <a:sym typeface="Encode Sans"/>
              </a:rPr>
              <a:t>Research</a:t>
            </a: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 accounts for nearly a quarter of all revenue to UW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pic>
        <p:nvPicPr>
          <p:cNvPr id="97" name="Google Shape;9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0214" y="1695331"/>
            <a:ext cx="6683572" cy="4010144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6"/>
          <p:cNvSpPr/>
          <p:nvPr/>
        </p:nvSpPr>
        <p:spPr>
          <a:xfrm rot="-3556271">
            <a:off x="3832617" y="3974428"/>
            <a:ext cx="976526" cy="484632"/>
          </a:xfrm>
          <a:prstGeom prst="striped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31007F"/>
              </a:gs>
              <a:gs pos="100000">
                <a:srgbClr val="B4A9D7"/>
              </a:gs>
            </a:gsLst>
            <a:lin ang="16200000" scaled="0"/>
          </a:gradFill>
          <a:ln cap="flat" cmpd="sng" w="9525">
            <a:solidFill>
              <a:srgbClr val="30006E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